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diagrams/layout17.xml" ContentType="application/vnd.openxmlformats-officedocument.drawingml.diagramLayout+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quickStyle15.xml" ContentType="application/vnd.openxmlformats-officedocument.drawingml.diagramStyl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slides/slide129.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slides/slide118.xml" ContentType="application/vnd.openxmlformats-officedocument.presentationml.slide+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4037" r:id="rId1"/>
  </p:sldMasterIdLst>
  <p:notesMasterIdLst>
    <p:notesMasterId r:id="rId135"/>
  </p:notesMasterIdLst>
  <p:handoutMasterIdLst>
    <p:handoutMasterId r:id="rId136"/>
  </p:handoutMasterIdLst>
  <p:sldIdLst>
    <p:sldId id="541" r:id="rId2"/>
    <p:sldId id="548" r:id="rId3"/>
    <p:sldId id="310" r:id="rId4"/>
    <p:sldId id="428" r:id="rId5"/>
    <p:sldId id="400" r:id="rId6"/>
    <p:sldId id="549" r:id="rId7"/>
    <p:sldId id="403" r:id="rId8"/>
    <p:sldId id="292" r:id="rId9"/>
    <p:sldId id="293" r:id="rId10"/>
    <p:sldId id="429" r:id="rId11"/>
    <p:sldId id="430" r:id="rId12"/>
    <p:sldId id="404" r:id="rId13"/>
    <p:sldId id="307" r:id="rId14"/>
    <p:sldId id="542" r:id="rId15"/>
    <p:sldId id="433" r:id="rId16"/>
    <p:sldId id="364" r:id="rId17"/>
    <p:sldId id="365" r:id="rId18"/>
    <p:sldId id="302" r:id="rId19"/>
    <p:sldId id="546" r:id="rId20"/>
    <p:sldId id="547" r:id="rId21"/>
    <p:sldId id="544" r:id="rId22"/>
    <p:sldId id="412" r:id="rId23"/>
    <p:sldId id="411" r:id="rId24"/>
    <p:sldId id="545" r:id="rId25"/>
    <p:sldId id="413" r:id="rId26"/>
    <p:sldId id="414" r:id="rId27"/>
    <p:sldId id="431" r:id="rId28"/>
    <p:sldId id="432" r:id="rId29"/>
    <p:sldId id="434" r:id="rId30"/>
    <p:sldId id="435" r:id="rId31"/>
    <p:sldId id="436" r:id="rId32"/>
    <p:sldId id="437" r:id="rId33"/>
    <p:sldId id="438" r:id="rId34"/>
    <p:sldId id="439" r:id="rId35"/>
    <p:sldId id="440" r:id="rId36"/>
    <p:sldId id="441" r:id="rId37"/>
    <p:sldId id="442" r:id="rId38"/>
    <p:sldId id="443" r:id="rId39"/>
    <p:sldId id="444" r:id="rId40"/>
    <p:sldId id="445" r:id="rId41"/>
    <p:sldId id="446" r:id="rId42"/>
    <p:sldId id="447" r:id="rId43"/>
    <p:sldId id="448" r:id="rId44"/>
    <p:sldId id="449" r:id="rId45"/>
    <p:sldId id="450" r:id="rId46"/>
    <p:sldId id="451" r:id="rId47"/>
    <p:sldId id="552" r:id="rId48"/>
    <p:sldId id="452" r:id="rId49"/>
    <p:sldId id="453" r:id="rId50"/>
    <p:sldId id="454" r:id="rId51"/>
    <p:sldId id="455" r:id="rId52"/>
    <p:sldId id="456" r:id="rId53"/>
    <p:sldId id="457" r:id="rId54"/>
    <p:sldId id="458" r:id="rId55"/>
    <p:sldId id="459" r:id="rId56"/>
    <p:sldId id="460" r:id="rId57"/>
    <p:sldId id="462" r:id="rId58"/>
    <p:sldId id="463" r:id="rId59"/>
    <p:sldId id="464" r:id="rId60"/>
    <p:sldId id="390" r:id="rId61"/>
    <p:sldId id="509" r:id="rId62"/>
    <p:sldId id="468" r:id="rId63"/>
    <p:sldId id="322" r:id="rId64"/>
    <p:sldId id="465" r:id="rId65"/>
    <p:sldId id="466" r:id="rId66"/>
    <p:sldId id="467" r:id="rId67"/>
    <p:sldId id="510" r:id="rId68"/>
    <p:sldId id="471" r:id="rId69"/>
    <p:sldId id="472" r:id="rId70"/>
    <p:sldId id="511" r:id="rId71"/>
    <p:sldId id="512" r:id="rId72"/>
    <p:sldId id="513" r:id="rId73"/>
    <p:sldId id="473" r:id="rId74"/>
    <p:sldId id="474" r:id="rId75"/>
    <p:sldId id="475" r:id="rId76"/>
    <p:sldId id="476" r:id="rId77"/>
    <p:sldId id="477" r:id="rId78"/>
    <p:sldId id="478" r:id="rId79"/>
    <p:sldId id="479" r:id="rId80"/>
    <p:sldId id="486" r:id="rId81"/>
    <p:sldId id="487" r:id="rId82"/>
    <p:sldId id="488" r:id="rId83"/>
    <p:sldId id="553" r:id="rId84"/>
    <p:sldId id="490" r:id="rId85"/>
    <p:sldId id="491" r:id="rId86"/>
    <p:sldId id="492" r:id="rId87"/>
    <p:sldId id="494" r:id="rId88"/>
    <p:sldId id="497" r:id="rId89"/>
    <p:sldId id="498" r:id="rId90"/>
    <p:sldId id="499" r:id="rId91"/>
    <p:sldId id="500" r:id="rId92"/>
    <p:sldId id="501" r:id="rId93"/>
    <p:sldId id="539" r:id="rId94"/>
    <p:sldId id="503" r:id="rId95"/>
    <p:sldId id="504" r:id="rId96"/>
    <p:sldId id="505" r:id="rId97"/>
    <p:sldId id="506" r:id="rId98"/>
    <p:sldId id="507" r:id="rId99"/>
    <p:sldId id="508" r:id="rId100"/>
    <p:sldId id="354" r:id="rId101"/>
    <p:sldId id="355" r:id="rId102"/>
    <p:sldId id="356" r:id="rId103"/>
    <p:sldId id="324" r:id="rId104"/>
    <p:sldId id="325" r:id="rId105"/>
    <p:sldId id="326" r:id="rId106"/>
    <p:sldId id="349" r:id="rId107"/>
    <p:sldId id="372" r:id="rId108"/>
    <p:sldId id="540" r:id="rId109"/>
    <p:sldId id="538" r:id="rId110"/>
    <p:sldId id="554" r:id="rId111"/>
    <p:sldId id="555" r:id="rId112"/>
    <p:sldId id="556" r:id="rId113"/>
    <p:sldId id="557" r:id="rId114"/>
    <p:sldId id="558" r:id="rId115"/>
    <p:sldId id="559" r:id="rId116"/>
    <p:sldId id="560" r:id="rId117"/>
    <p:sldId id="561" r:id="rId118"/>
    <p:sldId id="562" r:id="rId119"/>
    <p:sldId id="563" r:id="rId120"/>
    <p:sldId id="564" r:id="rId121"/>
    <p:sldId id="565" r:id="rId122"/>
    <p:sldId id="566" r:id="rId123"/>
    <p:sldId id="567" r:id="rId124"/>
    <p:sldId id="568" r:id="rId125"/>
    <p:sldId id="569" r:id="rId126"/>
    <p:sldId id="575" r:id="rId127"/>
    <p:sldId id="573" r:id="rId128"/>
    <p:sldId id="574" r:id="rId129"/>
    <p:sldId id="384" r:id="rId130"/>
    <p:sldId id="327" r:id="rId131"/>
    <p:sldId id="329" r:id="rId132"/>
    <p:sldId id="328" r:id="rId133"/>
    <p:sldId id="402" r:id="rId134"/>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0">
          <p15:clr>
            <a:srgbClr val="A4A3A4"/>
          </p15:clr>
        </p15:guide>
        <p15:guide id="2" pos="21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67" autoAdjust="0"/>
    <p:restoredTop sz="90776" autoAdjust="0"/>
  </p:normalViewPr>
  <p:slideViewPr>
    <p:cSldViewPr>
      <p:cViewPr varScale="1">
        <p:scale>
          <a:sx n="59" d="100"/>
          <a:sy n="59" d="100"/>
        </p:scale>
        <p:origin x="-1158" y="-78"/>
      </p:cViewPr>
      <p:guideLst>
        <p:guide orient="horz" pos="2160"/>
        <p:guide pos="2880"/>
      </p:guideLst>
    </p:cSldViewPr>
  </p:slideViewPr>
  <p:outlineViewPr>
    <p:cViewPr>
      <p:scale>
        <a:sx n="33" d="100"/>
        <a:sy n="33" d="100"/>
      </p:scale>
      <p:origin x="0" y="4674"/>
    </p:cViewPr>
  </p:outlineViewPr>
  <p:notesTextViewPr>
    <p:cViewPr>
      <p:scale>
        <a:sx n="1" d="1"/>
        <a:sy n="1" d="1"/>
      </p:scale>
      <p:origin x="0" y="0"/>
    </p:cViewPr>
  </p:notesTextViewPr>
  <p:sorterViewPr>
    <p:cViewPr>
      <p:scale>
        <a:sx n="160" d="100"/>
        <a:sy n="160" d="100"/>
      </p:scale>
      <p:origin x="0" y="11598"/>
    </p:cViewPr>
  </p:sorterViewPr>
  <p:notesViewPr>
    <p:cSldViewPr>
      <p:cViewPr varScale="1">
        <p:scale>
          <a:sx n="80" d="100"/>
          <a:sy n="80" d="100"/>
        </p:scale>
        <p:origin x="-4050"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sz="2800">
                <a:latin typeface="微軟正黑體" panose="020B0604030504040204" pitchFamily="34" charset="-120"/>
                <a:ea typeface="微軟正黑體" panose="020B0604030504040204" pitchFamily="34" charset="-120"/>
              </a:defRPr>
            </a:pPr>
            <a:r>
              <a:rPr lang="en-US" altLang="zh-TW" sz="2800" dirty="0" smtClean="0">
                <a:latin typeface="微軟正黑體" panose="020B0604030504040204" pitchFamily="34" charset="-120"/>
                <a:ea typeface="微軟正黑體" panose="020B0604030504040204" pitchFamily="34" charset="-120"/>
              </a:rPr>
              <a:t>104</a:t>
            </a:r>
            <a:r>
              <a:rPr lang="zh-TW" altLang="en-US" sz="2800" dirty="0" smtClean="0">
                <a:latin typeface="微軟正黑體" panose="020B0604030504040204" pitchFamily="34" charset="-120"/>
                <a:ea typeface="微軟正黑體" panose="020B0604030504040204" pitchFamily="34" charset="-120"/>
              </a:rPr>
              <a:t>年總積分</a:t>
            </a:r>
            <a:r>
              <a:rPr lang="en-US" altLang="zh-TW" sz="2800" dirty="0" smtClean="0">
                <a:latin typeface="微軟正黑體" panose="020B0604030504040204" pitchFamily="34" charset="-120"/>
                <a:ea typeface="微軟正黑體" panose="020B0604030504040204" pitchFamily="34" charset="-120"/>
              </a:rPr>
              <a:t>90</a:t>
            </a:r>
            <a:r>
              <a:rPr lang="zh-TW" altLang="en-US" sz="2800" dirty="0" smtClean="0">
                <a:latin typeface="微軟正黑體" panose="020B0604030504040204" pitchFamily="34" charset="-120"/>
                <a:ea typeface="微軟正黑體" panose="020B0604030504040204" pitchFamily="34" charset="-120"/>
              </a:rPr>
              <a:t>分</a:t>
            </a:r>
            <a:endParaRPr lang="zh-TW" altLang="en-US" sz="2800" dirty="0">
              <a:latin typeface="微軟正黑體" panose="020B0604030504040204" pitchFamily="34" charset="-120"/>
              <a:ea typeface="微軟正黑體" panose="020B0604030504040204" pitchFamily="34" charset="-120"/>
            </a:endParaRPr>
          </a:p>
        </c:rich>
      </c:tx>
      <c:layout/>
    </c:title>
    <c:plotArea>
      <c:layout/>
      <c:pieChart>
        <c:varyColors val="1"/>
        <c:ser>
          <c:idx val="0"/>
          <c:order val="0"/>
          <c:tx>
            <c:strRef>
              <c:f>工作表1!$B$1</c:f>
              <c:strCache>
                <c:ptCount val="1"/>
                <c:pt idx="0">
                  <c:v>銷售</c:v>
                </c:pt>
              </c:strCache>
            </c:strRef>
          </c:tx>
          <c:spPr>
            <a:ln>
              <a:solidFill>
                <a:schemeClr val="tx1"/>
              </a:solidFill>
            </a:ln>
          </c:spPr>
          <c:explosion val="2"/>
          <c:dLbls>
            <c:dLbl>
              <c:idx val="0"/>
              <c:layout>
                <c:manualLayout>
                  <c:x val="-0.16047035791454117"/>
                  <c:y val="0.11120096898955671"/>
                </c:manualLayout>
              </c:layout>
              <c:tx>
                <c:rich>
                  <a:bodyPr/>
                  <a:lstStyle/>
                  <a:p>
                    <a:pPr>
                      <a:defRPr sz="2000" b="1">
                        <a:solidFill>
                          <a:srgbClr val="990099"/>
                        </a:solidFill>
                        <a:latin typeface="Adobe 繁黑體 Std B" pitchFamily="34" charset="-120"/>
                        <a:ea typeface="Adobe 繁黑體 Std B" pitchFamily="34" charset="-120"/>
                      </a:defRPr>
                    </a:pPr>
                    <a:r>
                      <a:rPr lang="zh-TW" altLang="en-US" sz="2000" b="1" dirty="0" smtClean="0">
                        <a:solidFill>
                          <a:srgbClr val="990099"/>
                        </a:solidFill>
                        <a:latin typeface="Adobe 繁黑體 Std B" pitchFamily="34" charset="-120"/>
                        <a:ea typeface="Adobe 繁黑體 Std B" pitchFamily="34" charset="-120"/>
                      </a:rPr>
                      <a:t>志願序</a:t>
                    </a:r>
                    <a:endParaRPr lang="en-US" altLang="en-US" sz="2000" b="1" dirty="0" smtClean="0">
                      <a:solidFill>
                        <a:srgbClr val="990099"/>
                      </a:solidFill>
                      <a:latin typeface="Adobe 繁黑體 Std B" pitchFamily="34" charset="-120"/>
                      <a:ea typeface="Adobe 繁黑體 Std B" pitchFamily="34" charset="-120"/>
                    </a:endParaRPr>
                  </a:p>
                  <a:p>
                    <a:pPr>
                      <a:defRPr sz="2000" b="1">
                        <a:solidFill>
                          <a:srgbClr val="990099"/>
                        </a:solidFill>
                        <a:latin typeface="Adobe 繁黑體 Std B" pitchFamily="34" charset="-120"/>
                        <a:ea typeface="Adobe 繁黑體 Std B" pitchFamily="34" charset="-120"/>
                      </a:defRPr>
                    </a:pPr>
                    <a:r>
                      <a:rPr lang="en-US" altLang="en-US" sz="2000" b="1" dirty="0" smtClean="0">
                        <a:solidFill>
                          <a:srgbClr val="990099"/>
                        </a:solidFill>
                        <a:latin typeface="Adobe 繁黑體 Std B" pitchFamily="34" charset="-120"/>
                        <a:ea typeface="Adobe 繁黑體 Std B" pitchFamily="34" charset="-120"/>
                      </a:rPr>
                      <a:t>30</a:t>
                    </a:r>
                    <a:r>
                      <a:rPr lang="zh-TW" altLang="en-US" sz="2000" b="1" dirty="0" smtClean="0">
                        <a:solidFill>
                          <a:srgbClr val="990099"/>
                        </a:solidFill>
                        <a:latin typeface="Adobe 繁黑體 Std B" pitchFamily="34" charset="-120"/>
                        <a:ea typeface="Adobe 繁黑體 Std B" pitchFamily="34" charset="-120"/>
                      </a:rPr>
                      <a:t>分</a:t>
                    </a:r>
                    <a:endParaRPr lang="en-US" altLang="en-US" sz="2000" dirty="0">
                      <a:solidFill>
                        <a:srgbClr val="990099"/>
                      </a:solidFill>
                      <a:latin typeface="標楷體" panose="03000509000000000000" pitchFamily="65" charset="-120"/>
                      <a:ea typeface="標楷體" panose="03000509000000000000" pitchFamily="65" charset="-120"/>
                    </a:endParaRPr>
                  </a:p>
                </c:rich>
              </c:tx>
              <c:spPr/>
              <c:showVal val="1"/>
            </c:dLbl>
            <c:dLbl>
              <c:idx val="1"/>
              <c:layout>
                <c:manualLayout>
                  <c:x val="5.6008833909420288E-3"/>
                  <c:y val="-0.13208471628152427"/>
                </c:manualLayout>
              </c:layout>
              <c:tx>
                <c:rich>
                  <a:bodyPr/>
                  <a:lstStyle/>
                  <a:p>
                    <a:r>
                      <a:rPr lang="zh-TW" altLang="en-US" b="1" dirty="0" smtClean="0">
                        <a:solidFill>
                          <a:srgbClr val="FFFF00"/>
                        </a:solidFill>
                        <a:latin typeface="Adobe 繁黑體 Std B" pitchFamily="34" charset="-120"/>
                        <a:ea typeface="Adobe 繁黑體 Std B" pitchFamily="34" charset="-120"/>
                      </a:rPr>
                      <a:t>多元學習</a:t>
                    </a:r>
                    <a:r>
                      <a:rPr lang="en-US" altLang="en-US" b="1" dirty="0" smtClean="0">
                        <a:solidFill>
                          <a:srgbClr val="FFFF00"/>
                        </a:solidFill>
                        <a:latin typeface="Adobe 繁黑體 Std B" pitchFamily="34" charset="-120"/>
                        <a:ea typeface="Adobe 繁黑體 Std B" pitchFamily="34" charset="-120"/>
                      </a:rPr>
                      <a:t>30</a:t>
                    </a:r>
                    <a:r>
                      <a:rPr lang="zh-TW" altLang="en-US" b="1" dirty="0" smtClean="0">
                        <a:solidFill>
                          <a:srgbClr val="FFFF00"/>
                        </a:solidFill>
                        <a:latin typeface="Adobe 繁黑體 Std B" pitchFamily="34" charset="-120"/>
                        <a:ea typeface="Adobe 繁黑體 Std B" pitchFamily="34" charset="-120"/>
                      </a:rPr>
                      <a:t>分</a:t>
                    </a:r>
                    <a:endParaRPr lang="en-US" altLang="zh-TW" b="1" dirty="0" smtClean="0">
                      <a:solidFill>
                        <a:srgbClr val="FFFF00"/>
                      </a:solidFill>
                      <a:latin typeface="Adobe 繁黑體 Std B" pitchFamily="34" charset="-120"/>
                      <a:ea typeface="Adobe 繁黑體 Std B" pitchFamily="34" charset="-120"/>
                    </a:endParaRPr>
                  </a:p>
                  <a:p>
                    <a:r>
                      <a:rPr lang="en-US" altLang="zh-TW" sz="1400" b="1" dirty="0" smtClean="0">
                        <a:solidFill>
                          <a:srgbClr val="FFFF00"/>
                        </a:solidFill>
                        <a:latin typeface="Adobe 繁黑體 Std B" pitchFamily="34" charset="-120"/>
                        <a:ea typeface="Adobe 繁黑體 Std B" pitchFamily="34" charset="-120"/>
                      </a:rPr>
                      <a:t>(</a:t>
                    </a:r>
                    <a:r>
                      <a:rPr lang="zh-TW" altLang="en-US" sz="1400" b="1" dirty="0" smtClean="0">
                        <a:solidFill>
                          <a:srgbClr val="FFFF00"/>
                        </a:solidFill>
                        <a:latin typeface="Adobe 繁黑體 Std B" pitchFamily="34" charset="-120"/>
                        <a:ea typeface="Adobe 繁黑體 Std B" pitchFamily="34" charset="-120"/>
                      </a:rPr>
                      <a:t>均衡學習</a:t>
                    </a:r>
                    <a:r>
                      <a:rPr lang="en-US" altLang="zh-TW" sz="1400" b="1" dirty="0" smtClean="0">
                        <a:solidFill>
                          <a:srgbClr val="FFFF00"/>
                        </a:solidFill>
                        <a:latin typeface="Adobe 繁黑體 Std B" pitchFamily="34" charset="-120"/>
                        <a:ea typeface="Adobe 繁黑體 Std B" pitchFamily="34" charset="-120"/>
                      </a:rPr>
                      <a:t>18</a:t>
                    </a:r>
                    <a:r>
                      <a:rPr lang="zh-TW" altLang="en-US" sz="1400" b="1" dirty="0" smtClean="0">
                        <a:solidFill>
                          <a:srgbClr val="FFFF00"/>
                        </a:solidFill>
                        <a:latin typeface="Adobe 繁黑體 Std B" pitchFamily="34" charset="-120"/>
                        <a:ea typeface="Adobe 繁黑體 Std B" pitchFamily="34" charset="-120"/>
                      </a:rPr>
                      <a:t>分、服務學習</a:t>
                    </a:r>
                    <a:r>
                      <a:rPr lang="en-US" altLang="zh-TW" sz="1400" b="1" dirty="0" smtClean="0">
                        <a:solidFill>
                          <a:srgbClr val="FFFF00"/>
                        </a:solidFill>
                        <a:latin typeface="Adobe 繁黑體 Std B" pitchFamily="34" charset="-120"/>
                        <a:ea typeface="Adobe 繁黑體 Std B" pitchFamily="34" charset="-120"/>
                      </a:rPr>
                      <a:t>12</a:t>
                    </a:r>
                    <a:r>
                      <a:rPr lang="zh-TW" altLang="en-US" sz="1400" b="1" dirty="0" smtClean="0">
                        <a:solidFill>
                          <a:srgbClr val="FFFF00"/>
                        </a:solidFill>
                        <a:latin typeface="Adobe 繁黑體 Std B" pitchFamily="34" charset="-120"/>
                        <a:ea typeface="Adobe 繁黑體 Std B" pitchFamily="34" charset="-120"/>
                      </a:rPr>
                      <a:t>分</a:t>
                    </a:r>
                    <a:r>
                      <a:rPr lang="en-US" altLang="zh-TW" sz="1400" b="1" dirty="0" smtClean="0">
                        <a:solidFill>
                          <a:srgbClr val="FFFF00"/>
                        </a:solidFill>
                        <a:latin typeface="Adobe 繁黑體 Std B" pitchFamily="34" charset="-120"/>
                        <a:ea typeface="Adobe 繁黑體 Std B" pitchFamily="34" charset="-120"/>
                      </a:rPr>
                      <a:t>)</a:t>
                    </a:r>
                    <a:endParaRPr lang="en-US" altLang="en-US" sz="1400" dirty="0">
                      <a:solidFill>
                        <a:srgbClr val="FFFF00"/>
                      </a:solidFill>
                      <a:latin typeface="標楷體" panose="03000509000000000000" pitchFamily="65" charset="-120"/>
                      <a:ea typeface="標楷體" panose="03000509000000000000" pitchFamily="65" charset="-120"/>
                    </a:endParaRPr>
                  </a:p>
                </c:rich>
              </c:tx>
              <c:showVal val="1"/>
            </c:dLbl>
            <c:dLbl>
              <c:idx val="2"/>
              <c:layout>
                <c:manualLayout>
                  <c:x val="0.12805690333472813"/>
                  <c:y val="0.11089501340128877"/>
                </c:manualLayout>
              </c:layout>
              <c:tx>
                <c:rich>
                  <a:bodyPr/>
                  <a:lstStyle/>
                  <a:p>
                    <a:pPr>
                      <a:defRPr b="1">
                        <a:solidFill>
                          <a:srgbClr val="FFFF00"/>
                        </a:solidFill>
                        <a:latin typeface="Adobe 繁黑體 Std B" pitchFamily="34" charset="-120"/>
                        <a:ea typeface="Adobe 繁黑體 Std B" pitchFamily="34" charset="-120"/>
                      </a:defRPr>
                    </a:pPr>
                    <a:r>
                      <a:rPr lang="zh-TW" altLang="en-US" sz="2000" b="1" dirty="0" smtClean="0">
                        <a:solidFill>
                          <a:srgbClr val="FFFF00"/>
                        </a:solidFill>
                        <a:latin typeface="Adobe 繁黑體 Std B" pitchFamily="34" charset="-120"/>
                        <a:ea typeface="Adobe 繁黑體 Std B" pitchFamily="34" charset="-120"/>
                      </a:rPr>
                      <a:t>會考</a:t>
                    </a:r>
                    <a:endParaRPr lang="en-US" altLang="en-US" sz="2000" b="1" dirty="0" smtClean="0">
                      <a:solidFill>
                        <a:srgbClr val="FFFF00"/>
                      </a:solidFill>
                      <a:latin typeface="Adobe 繁黑體 Std B" pitchFamily="34" charset="-120"/>
                      <a:ea typeface="Adobe 繁黑體 Std B" pitchFamily="34" charset="-120"/>
                    </a:endParaRPr>
                  </a:p>
                  <a:p>
                    <a:pPr>
                      <a:defRPr b="1">
                        <a:solidFill>
                          <a:srgbClr val="FFFF00"/>
                        </a:solidFill>
                        <a:latin typeface="Adobe 繁黑體 Std B" pitchFamily="34" charset="-120"/>
                        <a:ea typeface="Adobe 繁黑體 Std B" pitchFamily="34" charset="-120"/>
                      </a:defRPr>
                    </a:pPr>
                    <a:r>
                      <a:rPr lang="en-US" altLang="en-US" sz="2000" b="1" dirty="0" smtClean="0">
                        <a:solidFill>
                          <a:srgbClr val="FFFF00"/>
                        </a:solidFill>
                        <a:latin typeface="Adobe 繁黑體 Std B" pitchFamily="34" charset="-120"/>
                        <a:ea typeface="Adobe 繁黑體 Std B" pitchFamily="34" charset="-120"/>
                      </a:rPr>
                      <a:t>30</a:t>
                    </a:r>
                    <a:r>
                      <a:rPr lang="zh-TW" altLang="en-US" sz="2000" b="1" dirty="0" smtClean="0">
                        <a:solidFill>
                          <a:srgbClr val="FFFF00"/>
                        </a:solidFill>
                        <a:latin typeface="Adobe 繁黑體 Std B" pitchFamily="34" charset="-120"/>
                        <a:ea typeface="Adobe 繁黑體 Std B" pitchFamily="34" charset="-120"/>
                      </a:rPr>
                      <a:t>分</a:t>
                    </a:r>
                    <a:endParaRPr lang="en-US" altLang="en-US" sz="2000" dirty="0">
                      <a:solidFill>
                        <a:srgbClr val="FFFF00"/>
                      </a:solidFill>
                    </a:endParaRPr>
                  </a:p>
                </c:rich>
              </c:tx>
              <c:spPr/>
              <c:showVal val="1"/>
            </c:dLbl>
            <c:txPr>
              <a:bodyPr/>
              <a:lstStyle/>
              <a:p>
                <a:pPr>
                  <a:defRPr b="1">
                    <a:solidFill>
                      <a:srgbClr val="990099"/>
                    </a:solidFill>
                    <a:latin typeface="Adobe 繁黑體 Std B" pitchFamily="34" charset="-120"/>
                    <a:ea typeface="Adobe 繁黑體 Std B" pitchFamily="34" charset="-120"/>
                  </a:defRPr>
                </a:pPr>
                <a:endParaRPr lang="zh-TW"/>
              </a:p>
            </c:txPr>
            <c:showVal val="1"/>
            <c:showLeaderLines val="1"/>
          </c:dLbls>
          <c:cat>
            <c:strRef>
              <c:f>工作表1!$A$2:$A$5</c:f>
              <c:strCache>
                <c:ptCount val="3"/>
                <c:pt idx="0">
                  <c:v>第一季</c:v>
                </c:pt>
                <c:pt idx="1">
                  <c:v>第二季</c:v>
                </c:pt>
                <c:pt idx="2">
                  <c:v>第三季</c:v>
                </c:pt>
              </c:strCache>
            </c:strRef>
          </c:cat>
          <c:val>
            <c:numRef>
              <c:f>工作表1!$B$2:$B$5</c:f>
              <c:numCache>
                <c:formatCode>0%</c:formatCode>
                <c:ptCount val="4"/>
                <c:pt idx="0">
                  <c:v>0.3000000000000001</c:v>
                </c:pt>
                <c:pt idx="1">
                  <c:v>0.3000000000000001</c:v>
                </c:pt>
                <c:pt idx="2">
                  <c:v>0.3000000000000001</c:v>
                </c:pt>
              </c:numCache>
            </c:numRef>
          </c:val>
        </c:ser>
        <c:firstSliceAng val="0"/>
      </c:pieChart>
    </c:plotArea>
    <c:plotVisOnly val="1"/>
    <c:dispBlanksAs val="zero"/>
  </c:chart>
  <c:txPr>
    <a:bodyPr/>
    <a:lstStyle/>
    <a:p>
      <a:pPr>
        <a:defRPr sz="1800"/>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sz="2800"/>
            </a:pPr>
            <a:r>
              <a:rPr lang="en-US" sz="2800"/>
              <a:t>105</a:t>
            </a:r>
            <a:r>
              <a:rPr lang="zh-TW" sz="2800"/>
              <a:t>年總積分</a:t>
            </a:r>
            <a:r>
              <a:rPr lang="en-US" sz="2800"/>
              <a:t>108</a:t>
            </a:r>
            <a:r>
              <a:rPr lang="zh-TW" sz="2800"/>
              <a:t>分</a:t>
            </a:r>
          </a:p>
        </c:rich>
      </c:tx>
      <c:layout/>
    </c:title>
    <c:plotArea>
      <c:layout/>
      <c:pieChart>
        <c:varyColors val="1"/>
        <c:ser>
          <c:idx val="0"/>
          <c:order val="0"/>
          <c:tx>
            <c:strRef>
              <c:f>工作表1!$B$1</c:f>
              <c:strCache>
                <c:ptCount val="1"/>
                <c:pt idx="0">
                  <c:v>銷售</c:v>
                </c:pt>
              </c:strCache>
            </c:strRef>
          </c:tx>
          <c:spPr>
            <a:ln>
              <a:solidFill>
                <a:schemeClr val="tx1"/>
              </a:solidFill>
            </a:ln>
          </c:spPr>
          <c:explosion val="2"/>
          <c:dLbls>
            <c:dLbl>
              <c:idx val="0"/>
              <c:layout>
                <c:manualLayout>
                  <c:x val="-0.24230401586990519"/>
                  <c:y val="0.11120095279628966"/>
                </c:manualLayout>
              </c:layout>
              <c:tx>
                <c:rich>
                  <a:bodyPr/>
                  <a:lstStyle/>
                  <a:p>
                    <a:r>
                      <a:rPr lang="zh-TW">
                        <a:solidFill>
                          <a:srgbClr val="FFFF00"/>
                        </a:solidFill>
                      </a:rPr>
                      <a:t>志願序</a:t>
                    </a:r>
                    <a:endParaRPr lang="en-US">
                      <a:solidFill>
                        <a:srgbClr val="FFFF00"/>
                      </a:solidFill>
                    </a:endParaRPr>
                  </a:p>
                  <a:p>
                    <a:r>
                      <a:rPr lang="en-US">
                        <a:solidFill>
                          <a:srgbClr val="FFFF00"/>
                        </a:solidFill>
                      </a:rPr>
                      <a:t>36</a:t>
                    </a:r>
                    <a:r>
                      <a:rPr lang="zh-TW">
                        <a:solidFill>
                          <a:srgbClr val="FFFF00"/>
                        </a:solidFill>
                      </a:rPr>
                      <a:t>分</a:t>
                    </a:r>
                    <a:endParaRPr lang="en-US"/>
                  </a:p>
                </c:rich>
              </c:tx>
              <c:showVal val="1"/>
            </c:dLbl>
            <c:dLbl>
              <c:idx val="1"/>
              <c:delete val="1"/>
            </c:dLbl>
            <c:dLbl>
              <c:idx val="2"/>
              <c:layout>
                <c:manualLayout>
                  <c:x val="0.21271236641207811"/>
                  <c:y val="0.12405690412508065"/>
                </c:manualLayout>
              </c:layout>
              <c:tx>
                <c:rich>
                  <a:bodyPr/>
                  <a:lstStyle/>
                  <a:p>
                    <a:r>
                      <a:rPr lang="zh-TW" dirty="0">
                        <a:solidFill>
                          <a:srgbClr val="FFFF00"/>
                        </a:solidFill>
                      </a:rPr>
                      <a:t>會考</a:t>
                    </a:r>
                    <a:endParaRPr lang="en-US" dirty="0">
                      <a:solidFill>
                        <a:srgbClr val="FFFF00"/>
                      </a:solidFill>
                    </a:endParaRPr>
                  </a:p>
                  <a:p>
                    <a:r>
                      <a:rPr lang="en-US" dirty="0">
                        <a:solidFill>
                          <a:srgbClr val="FFFF00"/>
                        </a:solidFill>
                      </a:rPr>
                      <a:t>36</a:t>
                    </a:r>
                    <a:r>
                      <a:rPr lang="zh-TW" dirty="0">
                        <a:solidFill>
                          <a:srgbClr val="FFFF00"/>
                        </a:solidFill>
                      </a:rPr>
                      <a:t>分</a:t>
                    </a:r>
                    <a:endParaRPr lang="en-US" dirty="0"/>
                  </a:p>
                </c:rich>
              </c:tx>
              <c:showVal val="1"/>
            </c:dLbl>
            <c:dLbl>
              <c:idx val="3"/>
              <c:spPr/>
              <c:txPr>
                <a:bodyPr/>
                <a:lstStyle/>
                <a:p>
                  <a:pPr>
                    <a:defRPr>
                      <a:solidFill>
                        <a:srgbClr val="990099"/>
                      </a:solidFill>
                    </a:defRPr>
                  </a:pPr>
                  <a:endParaRPr lang="zh-TW"/>
                </a:p>
              </c:txPr>
            </c:dLbl>
            <c:txPr>
              <a:bodyPr/>
              <a:lstStyle/>
              <a:p>
                <a:pPr>
                  <a:defRPr>
                    <a:solidFill>
                      <a:srgbClr val="FFFF00"/>
                    </a:solidFill>
                  </a:defRPr>
                </a:pPr>
                <a:endParaRPr lang="zh-TW"/>
              </a:p>
            </c:txPr>
            <c:showVal val="1"/>
            <c:showLeaderLines val="1"/>
          </c:dLbls>
          <c:cat>
            <c:strRef>
              <c:f>工作表1!$A$2:$A$5</c:f>
              <c:strCache>
                <c:ptCount val="3"/>
                <c:pt idx="0">
                  <c:v>第一季</c:v>
                </c:pt>
                <c:pt idx="1">
                  <c:v>第二季</c:v>
                </c:pt>
                <c:pt idx="2">
                  <c:v>第三季</c:v>
                </c:pt>
              </c:strCache>
            </c:strRef>
          </c:cat>
          <c:val>
            <c:numRef>
              <c:f>工作表1!$B$2:$B$5</c:f>
              <c:numCache>
                <c:formatCode>0%</c:formatCode>
                <c:ptCount val="4"/>
                <c:pt idx="0">
                  <c:v>0.3000000000000001</c:v>
                </c:pt>
                <c:pt idx="1">
                  <c:v>0.3000000000000001</c:v>
                </c:pt>
                <c:pt idx="2">
                  <c:v>0.3000000000000001</c:v>
                </c:pt>
              </c:numCache>
            </c:numRef>
          </c:val>
        </c:ser>
        <c:firstSliceAng val="0"/>
      </c:pieChart>
    </c:plotArea>
    <c:plotVisOnly val="1"/>
    <c:dispBlanksAs val="zero"/>
  </c:chart>
  <c:txPr>
    <a:bodyPr/>
    <a:lstStyle/>
    <a:p>
      <a:pPr>
        <a:defRPr sz="1800" b="1"/>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sz="2800">
                <a:latin typeface="標楷體" panose="03000509000000000000" pitchFamily="65" charset="-120"/>
                <a:ea typeface="標楷體" panose="03000509000000000000" pitchFamily="65" charset="-120"/>
              </a:defRPr>
            </a:pPr>
            <a:r>
              <a:rPr lang="zh-TW" altLang="en-US" sz="2800" dirty="0" smtClean="0">
                <a:latin typeface="標楷體" panose="03000509000000000000" pitchFamily="65" charset="-120"/>
                <a:ea typeface="標楷體" panose="03000509000000000000" pitchFamily="65" charset="-120"/>
              </a:rPr>
              <a:t>超額比序採計項目</a:t>
            </a:r>
            <a:endParaRPr lang="zh-TW" altLang="en-US" sz="2800" dirty="0">
              <a:latin typeface="標楷體" panose="03000509000000000000" pitchFamily="65" charset="-120"/>
              <a:ea typeface="標楷體" panose="03000509000000000000" pitchFamily="65" charset="-120"/>
            </a:endParaRPr>
          </a:p>
        </c:rich>
      </c:tx>
      <c:layout/>
    </c:title>
    <c:plotArea>
      <c:layout/>
      <c:pieChart>
        <c:varyColors val="1"/>
        <c:ser>
          <c:idx val="0"/>
          <c:order val="0"/>
          <c:tx>
            <c:strRef>
              <c:f>工作表1!$B$1</c:f>
              <c:strCache>
                <c:ptCount val="1"/>
                <c:pt idx="0">
                  <c:v>銷售</c:v>
                </c:pt>
              </c:strCache>
            </c:strRef>
          </c:tx>
          <c:spPr>
            <a:ln>
              <a:solidFill>
                <a:schemeClr val="tx1"/>
              </a:solidFill>
            </a:ln>
          </c:spPr>
          <c:dLbls>
            <c:dLbl>
              <c:idx val="0"/>
              <c:layout>
                <c:manualLayout>
                  <c:x val="-0.16047035791454117"/>
                  <c:y val="0.11120096898955671"/>
                </c:manualLayout>
              </c:layout>
              <c:tx>
                <c:rich>
                  <a:bodyPr/>
                  <a:lstStyle/>
                  <a:p>
                    <a:pPr>
                      <a:defRPr sz="2000" b="1">
                        <a:solidFill>
                          <a:srgbClr val="FFFF00"/>
                        </a:solidFill>
                        <a:latin typeface="Adobe 繁黑體 Std B" pitchFamily="34" charset="-120"/>
                        <a:ea typeface="Adobe 繁黑體 Std B" pitchFamily="34" charset="-120"/>
                      </a:defRPr>
                    </a:pPr>
                    <a:r>
                      <a:rPr lang="zh-TW" altLang="en-US" sz="2000" b="1" dirty="0" smtClean="0">
                        <a:solidFill>
                          <a:srgbClr val="FFFF00"/>
                        </a:solidFill>
                        <a:latin typeface="Adobe 繁黑體 Std B" pitchFamily="34" charset="-120"/>
                        <a:ea typeface="Adobe 繁黑體 Std B" pitchFamily="34" charset="-120"/>
                      </a:rPr>
                      <a:t>志願序</a:t>
                    </a:r>
                    <a:endParaRPr lang="en-US" altLang="en-US" sz="2000" b="1" dirty="0" smtClean="0">
                      <a:solidFill>
                        <a:srgbClr val="FFFF00"/>
                      </a:solidFill>
                      <a:latin typeface="Adobe 繁黑體 Std B" pitchFamily="34" charset="-120"/>
                      <a:ea typeface="Adobe 繁黑體 Std B" pitchFamily="34" charset="-120"/>
                    </a:endParaRPr>
                  </a:p>
                  <a:p>
                    <a:pPr>
                      <a:defRPr sz="2000" b="1">
                        <a:solidFill>
                          <a:srgbClr val="FFFF00"/>
                        </a:solidFill>
                        <a:latin typeface="Adobe 繁黑體 Std B" pitchFamily="34" charset="-120"/>
                        <a:ea typeface="Adobe 繁黑體 Std B" pitchFamily="34" charset="-120"/>
                      </a:defRPr>
                    </a:pPr>
                    <a:r>
                      <a:rPr lang="en-US" altLang="en-US" sz="2000" b="1" dirty="0" smtClean="0">
                        <a:solidFill>
                          <a:srgbClr val="FFFF00"/>
                        </a:solidFill>
                        <a:latin typeface="Adobe 繁黑體 Std B" pitchFamily="34" charset="-120"/>
                        <a:ea typeface="Adobe 繁黑體 Std B" pitchFamily="34" charset="-120"/>
                      </a:rPr>
                      <a:t>36</a:t>
                    </a:r>
                    <a:r>
                      <a:rPr lang="zh-TW" altLang="en-US" sz="2000" b="1" dirty="0" smtClean="0">
                        <a:solidFill>
                          <a:srgbClr val="FFFF00"/>
                        </a:solidFill>
                        <a:latin typeface="Adobe 繁黑體 Std B" pitchFamily="34" charset="-120"/>
                        <a:ea typeface="Adobe 繁黑體 Std B" pitchFamily="34" charset="-120"/>
                      </a:rPr>
                      <a:t>分</a:t>
                    </a:r>
                    <a:endParaRPr lang="en-US" altLang="en-US" sz="2000" b="1" dirty="0">
                      <a:solidFill>
                        <a:srgbClr val="FFFF00"/>
                      </a:solidFill>
                      <a:latin typeface="標楷體" panose="03000509000000000000" pitchFamily="65" charset="-120"/>
                      <a:ea typeface="標楷體" panose="03000509000000000000" pitchFamily="65" charset="-120"/>
                    </a:endParaRPr>
                  </a:p>
                </c:rich>
              </c:tx>
              <c:spPr/>
              <c:showVal val="1"/>
            </c:dLbl>
            <c:dLbl>
              <c:idx val="1"/>
              <c:layout>
                <c:manualLayout>
                  <c:x val="5.6008833909420288E-3"/>
                  <c:y val="-0.13208471628152427"/>
                </c:manualLayout>
              </c:layout>
              <c:tx>
                <c:rich>
                  <a:bodyPr/>
                  <a:lstStyle/>
                  <a:p>
                    <a:pPr>
                      <a:defRPr b="1">
                        <a:solidFill>
                          <a:srgbClr val="FF0000"/>
                        </a:solidFill>
                        <a:latin typeface="Adobe 繁黑體 Std B" pitchFamily="34" charset="-120"/>
                        <a:ea typeface="Adobe 繁黑體 Std B" pitchFamily="34" charset="-120"/>
                      </a:defRPr>
                    </a:pPr>
                    <a:r>
                      <a:rPr lang="zh-TW" altLang="en-US" b="1" dirty="0" smtClean="0">
                        <a:solidFill>
                          <a:srgbClr val="FFFF00"/>
                        </a:solidFill>
                        <a:latin typeface="Adobe 繁黑體 Std B" pitchFamily="34" charset="-120"/>
                        <a:ea typeface="Adobe 繁黑體 Std B" pitchFamily="34" charset="-120"/>
                      </a:rPr>
                      <a:t>多元學習</a:t>
                    </a:r>
                    <a:r>
                      <a:rPr lang="en-US" altLang="en-US" b="1" dirty="0" smtClean="0">
                        <a:solidFill>
                          <a:srgbClr val="FFFF00"/>
                        </a:solidFill>
                        <a:latin typeface="Adobe 繁黑體 Std B" pitchFamily="34" charset="-120"/>
                        <a:ea typeface="Adobe 繁黑體 Std B" pitchFamily="34" charset="-120"/>
                      </a:rPr>
                      <a:t>36</a:t>
                    </a:r>
                    <a:r>
                      <a:rPr lang="zh-TW" altLang="en-US" b="1" dirty="0" smtClean="0">
                        <a:solidFill>
                          <a:srgbClr val="FFFF00"/>
                        </a:solidFill>
                        <a:latin typeface="Adobe 繁黑體 Std B" pitchFamily="34" charset="-120"/>
                        <a:ea typeface="Adobe 繁黑體 Std B" pitchFamily="34" charset="-120"/>
                      </a:rPr>
                      <a:t>分</a:t>
                    </a:r>
                    <a:endParaRPr lang="en-US" altLang="zh-TW" b="1" dirty="0" smtClean="0">
                      <a:solidFill>
                        <a:srgbClr val="FFFF00"/>
                      </a:solidFill>
                      <a:latin typeface="Adobe 繁黑體 Std B" pitchFamily="34" charset="-120"/>
                      <a:ea typeface="Adobe 繁黑體 Std B" pitchFamily="34" charset="-120"/>
                    </a:endParaRPr>
                  </a:p>
                  <a:p>
                    <a:pPr>
                      <a:defRPr b="1">
                        <a:solidFill>
                          <a:srgbClr val="FF0000"/>
                        </a:solidFill>
                        <a:latin typeface="Adobe 繁黑體 Std B" pitchFamily="34" charset="-120"/>
                        <a:ea typeface="Adobe 繁黑體 Std B" pitchFamily="34" charset="-120"/>
                      </a:defRPr>
                    </a:pPr>
                    <a:r>
                      <a:rPr lang="en-US" altLang="zh-TW" sz="1400" b="1" dirty="0" smtClean="0">
                        <a:solidFill>
                          <a:srgbClr val="FFFF00"/>
                        </a:solidFill>
                        <a:latin typeface="Adobe 繁黑體 Std B" pitchFamily="34" charset="-120"/>
                        <a:ea typeface="Adobe 繁黑體 Std B" pitchFamily="34" charset="-120"/>
                      </a:rPr>
                      <a:t>(</a:t>
                    </a:r>
                    <a:r>
                      <a:rPr lang="zh-TW" altLang="en-US" sz="1400" b="1" dirty="0" smtClean="0">
                        <a:solidFill>
                          <a:srgbClr val="FFFF00"/>
                        </a:solidFill>
                        <a:latin typeface="Adobe 繁黑體 Std B" pitchFamily="34" charset="-120"/>
                        <a:ea typeface="Adobe 繁黑體 Std B" pitchFamily="34" charset="-120"/>
                      </a:rPr>
                      <a:t>均衡學習</a:t>
                    </a:r>
                    <a:r>
                      <a:rPr lang="en-US" altLang="zh-TW" sz="1400" b="1" dirty="0" smtClean="0">
                        <a:solidFill>
                          <a:srgbClr val="FFFF00"/>
                        </a:solidFill>
                        <a:latin typeface="Adobe 繁黑體 Std B" pitchFamily="34" charset="-120"/>
                        <a:ea typeface="Adobe 繁黑體 Std B" pitchFamily="34" charset="-120"/>
                      </a:rPr>
                      <a:t>21</a:t>
                    </a:r>
                    <a:r>
                      <a:rPr lang="zh-TW" altLang="en-US" sz="1400" b="1" dirty="0" smtClean="0">
                        <a:solidFill>
                          <a:srgbClr val="FFFF00"/>
                        </a:solidFill>
                        <a:latin typeface="Adobe 繁黑體 Std B" pitchFamily="34" charset="-120"/>
                        <a:ea typeface="Adobe 繁黑體 Std B" pitchFamily="34" charset="-120"/>
                      </a:rPr>
                      <a:t>分、服務學習</a:t>
                    </a:r>
                    <a:r>
                      <a:rPr lang="en-US" altLang="zh-TW" sz="1400" b="1" dirty="0" smtClean="0">
                        <a:solidFill>
                          <a:srgbClr val="FFFF00"/>
                        </a:solidFill>
                        <a:latin typeface="Adobe 繁黑體 Std B" pitchFamily="34" charset="-120"/>
                        <a:ea typeface="Adobe 繁黑體 Std B" pitchFamily="34" charset="-120"/>
                      </a:rPr>
                      <a:t>15</a:t>
                    </a:r>
                    <a:r>
                      <a:rPr lang="zh-TW" altLang="en-US" sz="1400" b="1" dirty="0" smtClean="0">
                        <a:solidFill>
                          <a:srgbClr val="FFFF00"/>
                        </a:solidFill>
                        <a:latin typeface="Adobe 繁黑體 Std B" pitchFamily="34" charset="-120"/>
                        <a:ea typeface="Adobe 繁黑體 Std B" pitchFamily="34" charset="-120"/>
                      </a:rPr>
                      <a:t>分</a:t>
                    </a:r>
                    <a:r>
                      <a:rPr lang="en-US" altLang="zh-TW" sz="1400" b="1" dirty="0" smtClean="0">
                        <a:solidFill>
                          <a:srgbClr val="FFFF00"/>
                        </a:solidFill>
                        <a:latin typeface="Adobe 繁黑體 Std B" pitchFamily="34" charset="-120"/>
                        <a:ea typeface="Adobe 繁黑體 Std B" pitchFamily="34" charset="-120"/>
                      </a:rPr>
                      <a:t>)</a:t>
                    </a:r>
                    <a:endParaRPr lang="en-US" altLang="en-US" sz="1400" b="1" dirty="0">
                      <a:solidFill>
                        <a:srgbClr val="FFFF00"/>
                      </a:solidFill>
                      <a:latin typeface="標楷體" panose="03000509000000000000" pitchFamily="65" charset="-120"/>
                      <a:ea typeface="標楷體" panose="03000509000000000000" pitchFamily="65" charset="-120"/>
                    </a:endParaRPr>
                  </a:p>
                </c:rich>
              </c:tx>
              <c:spPr/>
              <c:showVal val="1"/>
            </c:dLbl>
            <c:dLbl>
              <c:idx val="2"/>
              <c:layout>
                <c:manualLayout>
                  <c:x val="0.12805690333472813"/>
                  <c:y val="0.11089501340128877"/>
                </c:manualLayout>
              </c:layout>
              <c:tx>
                <c:rich>
                  <a:bodyPr/>
                  <a:lstStyle/>
                  <a:p>
                    <a:pPr>
                      <a:defRPr b="1">
                        <a:solidFill>
                          <a:srgbClr val="FFFF00"/>
                        </a:solidFill>
                        <a:latin typeface="Adobe 繁黑體 Std B" pitchFamily="34" charset="-120"/>
                        <a:ea typeface="Adobe 繁黑體 Std B" pitchFamily="34" charset="-120"/>
                      </a:defRPr>
                    </a:pPr>
                    <a:r>
                      <a:rPr lang="zh-TW" altLang="en-US" sz="2000" b="1" dirty="0" smtClean="0">
                        <a:solidFill>
                          <a:srgbClr val="FFFF00"/>
                        </a:solidFill>
                        <a:latin typeface="Adobe 繁黑體 Std B" pitchFamily="34" charset="-120"/>
                        <a:ea typeface="Adobe 繁黑體 Std B" pitchFamily="34" charset="-120"/>
                      </a:rPr>
                      <a:t>會考</a:t>
                    </a:r>
                    <a:endParaRPr lang="en-US" altLang="en-US" sz="2000" b="1" dirty="0" smtClean="0">
                      <a:solidFill>
                        <a:srgbClr val="FFFF00"/>
                      </a:solidFill>
                      <a:latin typeface="Adobe 繁黑體 Std B" pitchFamily="34" charset="-120"/>
                      <a:ea typeface="Adobe 繁黑體 Std B" pitchFamily="34" charset="-120"/>
                    </a:endParaRPr>
                  </a:p>
                  <a:p>
                    <a:pPr>
                      <a:defRPr b="1">
                        <a:solidFill>
                          <a:srgbClr val="FFFF00"/>
                        </a:solidFill>
                        <a:latin typeface="Adobe 繁黑體 Std B" pitchFamily="34" charset="-120"/>
                        <a:ea typeface="Adobe 繁黑體 Std B" pitchFamily="34" charset="-120"/>
                      </a:defRPr>
                    </a:pPr>
                    <a:r>
                      <a:rPr lang="en-US" altLang="en-US" sz="2000" b="1" dirty="0" smtClean="0">
                        <a:solidFill>
                          <a:srgbClr val="FFFF00"/>
                        </a:solidFill>
                        <a:latin typeface="Adobe 繁黑體 Std B" pitchFamily="34" charset="-120"/>
                        <a:ea typeface="Adobe 繁黑體 Std B" pitchFamily="34" charset="-120"/>
                      </a:rPr>
                      <a:t>36</a:t>
                    </a:r>
                    <a:r>
                      <a:rPr lang="zh-TW" altLang="en-US" sz="2000" b="1" dirty="0" smtClean="0">
                        <a:solidFill>
                          <a:srgbClr val="FFFF00"/>
                        </a:solidFill>
                        <a:latin typeface="Adobe 繁黑體 Std B" pitchFamily="34" charset="-120"/>
                        <a:ea typeface="Adobe 繁黑體 Std B" pitchFamily="34" charset="-120"/>
                      </a:rPr>
                      <a:t>分</a:t>
                    </a:r>
                    <a:endParaRPr lang="en-US" altLang="en-US" sz="2000" b="1" dirty="0">
                      <a:solidFill>
                        <a:srgbClr val="FFFF00"/>
                      </a:solidFill>
                    </a:endParaRPr>
                  </a:p>
                </c:rich>
              </c:tx>
              <c:spPr/>
              <c:showVal val="1"/>
            </c:dLbl>
            <c:dLbl>
              <c:idx val="3"/>
              <c:delete val="1"/>
            </c:dLbl>
            <c:txPr>
              <a:bodyPr/>
              <a:lstStyle/>
              <a:p>
                <a:pPr>
                  <a:defRPr>
                    <a:latin typeface="Adobe 繁黑體 Std B" pitchFamily="34" charset="-120"/>
                    <a:ea typeface="Adobe 繁黑體 Std B" pitchFamily="34" charset="-120"/>
                  </a:defRPr>
                </a:pPr>
                <a:endParaRPr lang="zh-TW"/>
              </a:p>
            </c:txPr>
            <c:showVal val="1"/>
            <c:showLeaderLines val="1"/>
          </c:dLbls>
          <c:cat>
            <c:strRef>
              <c:f>工作表1!$A$2:$A$5</c:f>
              <c:strCache>
                <c:ptCount val="3"/>
                <c:pt idx="0">
                  <c:v>第一季</c:v>
                </c:pt>
                <c:pt idx="1">
                  <c:v>第二季</c:v>
                </c:pt>
                <c:pt idx="2">
                  <c:v>第三季</c:v>
                </c:pt>
              </c:strCache>
            </c:strRef>
          </c:cat>
          <c:val>
            <c:numRef>
              <c:f>工作表1!$B$2:$B$5</c:f>
              <c:numCache>
                <c:formatCode>0%</c:formatCode>
                <c:ptCount val="4"/>
                <c:pt idx="0">
                  <c:v>0.3000000000000001</c:v>
                </c:pt>
                <c:pt idx="1">
                  <c:v>0.3000000000000001</c:v>
                </c:pt>
                <c:pt idx="2">
                  <c:v>0.3000000000000001</c:v>
                </c:pt>
              </c:numCache>
            </c:numRef>
          </c:val>
        </c:ser>
        <c:firstSliceAng val="0"/>
      </c:pieChart>
    </c:plotArea>
    <c:plotVisOnly val="1"/>
    <c:dispBlanksAs val="zero"/>
  </c:chart>
  <c:txPr>
    <a:bodyPr/>
    <a:lstStyle/>
    <a:p>
      <a:pPr>
        <a:defRPr sz="1800"/>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6D6CE-02A3-47EE-A048-A4F1250B70FA}"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zh-TW" altLang="en-US"/>
        </a:p>
      </dgm:t>
    </dgm:pt>
    <dgm:pt modelId="{92DD3863-F51B-42D8-B1E0-9E978B862262}">
      <dgm:prSet phldrT="[文字]"/>
      <dgm:spPr/>
      <dgm:t>
        <a:bodyPr/>
        <a:lstStyle/>
        <a:p>
          <a:r>
            <a:rPr kumimoji="0" lang="zh-TW" altLang="en-US" b="0" i="0" u="none" strike="noStrike" cap="none" normalizeH="0" baseline="0" dirty="0" smtClean="0">
              <a:ln/>
              <a:effectLst/>
              <a:latin typeface="標楷體" pitchFamily="65" charset="-120"/>
              <a:ea typeface="標楷體" pitchFamily="65" charset="-120"/>
            </a:rPr>
            <a:t>難易適中</a:t>
          </a:r>
          <a:endParaRPr kumimoji="0" lang="en-US" altLang="zh-TW" b="0" i="0" u="none" strike="noStrike" cap="none" normalizeH="0" baseline="0" dirty="0" smtClean="0">
            <a:ln/>
            <a:effectLst/>
            <a:latin typeface="標楷體" pitchFamily="65" charset="-120"/>
            <a:ea typeface="標楷體" pitchFamily="65" charset="-120"/>
          </a:endParaRPr>
        </a:p>
        <a:p>
          <a:r>
            <a:rPr kumimoji="0" lang="zh-TW" altLang="en-US" b="0" i="0" u="none" strike="noStrike" cap="none" normalizeH="0" baseline="0" dirty="0" smtClean="0">
              <a:ln/>
              <a:effectLst/>
              <a:latin typeface="標楷體" pitchFamily="65" charset="-120"/>
              <a:ea typeface="標楷體" pitchFamily="65" charset="-120"/>
            </a:rPr>
            <a:t>每科平均通過率 </a:t>
          </a:r>
          <a:r>
            <a:rPr kumimoji="0" lang="en-US" altLang="zh-TW" b="0" i="0" u="none" strike="noStrike" cap="none" normalizeH="0" baseline="0" dirty="0" smtClean="0">
              <a:ln/>
              <a:effectLst/>
              <a:latin typeface="標楷體" pitchFamily="65" charset="-120"/>
              <a:ea typeface="標楷體" pitchFamily="65" charset="-120"/>
            </a:rPr>
            <a:t>50%~55%</a:t>
          </a:r>
          <a:endParaRPr lang="zh-TW" altLang="en-US" dirty="0">
            <a:latin typeface="標楷體" pitchFamily="65" charset="-120"/>
            <a:ea typeface="標楷體" pitchFamily="65" charset="-120"/>
          </a:endParaRPr>
        </a:p>
      </dgm:t>
    </dgm:pt>
    <dgm:pt modelId="{65E7BCDC-2ED9-4A07-ADA9-F99F7536281D}" type="parTrans" cxnId="{A00A9F9F-ECE3-4165-9679-9E906AADED9D}">
      <dgm:prSet/>
      <dgm:spPr/>
      <dgm:t>
        <a:bodyPr/>
        <a:lstStyle/>
        <a:p>
          <a:endParaRPr lang="zh-TW" altLang="en-US"/>
        </a:p>
      </dgm:t>
    </dgm:pt>
    <dgm:pt modelId="{628F734A-812F-441F-98A8-5E8E1F43C3A4}" type="sibTrans" cxnId="{A00A9F9F-ECE3-4165-9679-9E906AADED9D}">
      <dgm:prSet/>
      <dgm:spPr/>
      <dgm:t>
        <a:bodyPr/>
        <a:lstStyle/>
        <a:p>
          <a:endParaRPr lang="zh-TW" altLang="en-US"/>
        </a:p>
      </dgm:t>
    </dgm:pt>
    <dgm:pt modelId="{99AEE8ED-F1C1-410F-B400-5DA846EF6FF2}">
      <dgm:prSet phldrT="[文字]"/>
      <dgm:spPr/>
      <dgm:t>
        <a:bodyPr/>
        <a:lstStyle/>
        <a:p>
          <a:r>
            <a:rPr lang="zh-TW" altLang="en-US" dirty="0" smtClean="0">
              <a:latin typeface="微軟正黑體" panose="020B0604030504040204" pitchFamily="34" charset="-120"/>
              <a:ea typeface="微軟正黑體" panose="020B0604030504040204" pitchFamily="34" charset="-120"/>
            </a:rPr>
            <a:t>國文、數學、英語、社會、自然</a:t>
          </a:r>
          <a:endParaRPr lang="zh-TW" altLang="en-US" dirty="0">
            <a:latin typeface="微軟正黑體" panose="020B0604030504040204" pitchFamily="34" charset="-120"/>
            <a:ea typeface="微軟正黑體" panose="020B0604030504040204" pitchFamily="34" charset="-120"/>
          </a:endParaRPr>
        </a:p>
      </dgm:t>
    </dgm:pt>
    <dgm:pt modelId="{A1BACE61-313A-4524-9097-F60D0C3DFB5A}" type="parTrans" cxnId="{07CB2CE0-7586-4E59-8EA1-A0DF9FC291EE}">
      <dgm:prSet/>
      <dgm:spPr/>
      <dgm:t>
        <a:bodyPr/>
        <a:lstStyle/>
        <a:p>
          <a:endParaRPr lang="zh-TW" altLang="en-US"/>
        </a:p>
      </dgm:t>
    </dgm:pt>
    <dgm:pt modelId="{5C97AAB5-EF8B-4B36-BDF1-1FC1D585536A}" type="sibTrans" cxnId="{07CB2CE0-7586-4E59-8EA1-A0DF9FC291EE}">
      <dgm:prSet/>
      <dgm:spPr/>
      <dgm:t>
        <a:bodyPr/>
        <a:lstStyle/>
        <a:p>
          <a:endParaRPr lang="zh-TW" altLang="en-US"/>
        </a:p>
      </dgm:t>
    </dgm:pt>
    <dgm:pt modelId="{29622E1E-61EF-44CD-94FB-97BE9BB02FA8}">
      <dgm:prSet phldrT="[文字]"/>
      <dgm:spPr>
        <a:solidFill>
          <a:schemeClr val="accent3"/>
        </a:solidFill>
      </dgm:spPr>
      <dgm:t>
        <a:bodyPr/>
        <a:lstStyle/>
        <a:p>
          <a:r>
            <a:rPr lang="en-US" altLang="zh-TW" dirty="0" smtClean="0">
              <a:latin typeface="微軟正黑體" panose="020B0604030504040204" pitchFamily="34" charset="-120"/>
              <a:ea typeface="微軟正黑體" panose="020B0604030504040204" pitchFamily="34" charset="-120"/>
            </a:rPr>
            <a:t>A</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精熟</a:t>
          </a:r>
          <a:r>
            <a:rPr lang="en-US" altLang="zh-TW" dirty="0" smtClean="0">
              <a:latin typeface="微軟正黑體" panose="020B0604030504040204" pitchFamily="34" charset="-120"/>
              <a:ea typeface="微軟正黑體" panose="020B0604030504040204" pitchFamily="34" charset="-120"/>
            </a:rPr>
            <a:t>10%~20%</a:t>
          </a:r>
          <a:endParaRPr lang="zh-TW" altLang="en-US" dirty="0">
            <a:latin typeface="微軟正黑體" panose="020B0604030504040204" pitchFamily="34" charset="-120"/>
            <a:ea typeface="微軟正黑體" panose="020B0604030504040204" pitchFamily="34" charset="-120"/>
          </a:endParaRPr>
        </a:p>
      </dgm:t>
    </dgm:pt>
    <dgm:pt modelId="{2EF2197C-C090-46F5-884A-866530673D22}" type="parTrans" cxnId="{CA1499BC-10EF-48EE-A6F7-6AC1CE0A7B71}">
      <dgm:prSet/>
      <dgm:spPr/>
      <dgm:t>
        <a:bodyPr/>
        <a:lstStyle/>
        <a:p>
          <a:endParaRPr lang="zh-TW" altLang="en-US"/>
        </a:p>
      </dgm:t>
    </dgm:pt>
    <dgm:pt modelId="{39EB5301-FDAE-4088-8CD5-F575212FA4A6}" type="sibTrans" cxnId="{CA1499BC-10EF-48EE-A6F7-6AC1CE0A7B71}">
      <dgm:prSet/>
      <dgm:spPr/>
      <dgm:t>
        <a:bodyPr/>
        <a:lstStyle/>
        <a:p>
          <a:endParaRPr lang="zh-TW" altLang="en-US"/>
        </a:p>
      </dgm:t>
    </dgm:pt>
    <dgm:pt modelId="{BBF06845-DE8C-4E95-A9A8-5B8F820F13BC}">
      <dgm:prSet phldrT="[文字]"/>
      <dgm:spPr>
        <a:solidFill>
          <a:schemeClr val="accent4"/>
        </a:solidFill>
      </dgm:spPr>
      <dgm:t>
        <a:bodyPr/>
        <a:lstStyle/>
        <a:p>
          <a:r>
            <a:rPr lang="zh-TW" altLang="en-US" dirty="0" smtClean="0">
              <a:latin typeface="微軟正黑體" panose="020B0604030504040204" pitchFamily="34" charset="-120"/>
              <a:ea typeface="微軟正黑體" panose="020B0604030504040204" pitchFamily="34" charset="-120"/>
            </a:rPr>
            <a:t>寫作測驗</a:t>
          </a:r>
          <a:endParaRPr lang="zh-TW" altLang="en-US" dirty="0">
            <a:latin typeface="微軟正黑體" panose="020B0604030504040204" pitchFamily="34" charset="-120"/>
            <a:ea typeface="微軟正黑體" panose="020B0604030504040204" pitchFamily="34" charset="-120"/>
          </a:endParaRPr>
        </a:p>
      </dgm:t>
    </dgm:pt>
    <dgm:pt modelId="{C7755204-8625-402F-B9A1-4CB9826C7EE7}" type="parTrans" cxnId="{B96F6B9E-05BE-415E-8C4F-676A9FEB77F8}">
      <dgm:prSet/>
      <dgm:spPr/>
      <dgm:t>
        <a:bodyPr/>
        <a:lstStyle/>
        <a:p>
          <a:endParaRPr lang="zh-TW" altLang="en-US"/>
        </a:p>
      </dgm:t>
    </dgm:pt>
    <dgm:pt modelId="{FAE7927F-15E5-40F1-9AF8-410DA5652FD2}" type="sibTrans" cxnId="{B96F6B9E-05BE-415E-8C4F-676A9FEB77F8}">
      <dgm:prSet/>
      <dgm:spPr/>
      <dgm:t>
        <a:bodyPr/>
        <a:lstStyle/>
        <a:p>
          <a:endParaRPr lang="zh-TW" altLang="en-US"/>
        </a:p>
      </dgm:t>
    </dgm:pt>
    <dgm:pt modelId="{DB78C4A0-794E-4EAB-BD9F-58F6668F308F}">
      <dgm:prSet phldrT="[文字]"/>
      <dgm:spPr>
        <a:solidFill>
          <a:schemeClr val="accent6"/>
        </a:solidFill>
      </dgm:spPr>
      <dgm:t>
        <a:bodyPr/>
        <a:lstStyle/>
        <a:p>
          <a:r>
            <a:rPr lang="zh-TW" altLang="en-US" dirty="0" smtClean="0">
              <a:latin typeface="微軟正黑體" panose="020B0604030504040204" pitchFamily="34" charset="-120"/>
              <a:ea typeface="微軟正黑體" panose="020B0604030504040204" pitchFamily="34" charset="-120"/>
            </a:rPr>
            <a:t>基礎</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含以上</a:t>
          </a:r>
          <a:r>
            <a:rPr lang="en-US" altLang="zh-TW" dirty="0" smtClean="0">
              <a:latin typeface="微軟正黑體" panose="020B0604030504040204" pitchFamily="34" charset="-120"/>
              <a:ea typeface="微軟正黑體" panose="020B0604030504040204" pitchFamily="34" charset="-120"/>
            </a:rPr>
            <a:t>)/</a:t>
          </a:r>
          <a:br>
            <a:rPr lang="en-US" altLang="zh-TW" dirty="0" smtClean="0">
              <a:latin typeface="微軟正黑體" panose="020B0604030504040204" pitchFamily="34" charset="-120"/>
              <a:ea typeface="微軟正黑體" panose="020B0604030504040204" pitchFamily="34" charset="-120"/>
            </a:rPr>
          </a:br>
          <a:r>
            <a:rPr lang="zh-TW" altLang="en-US" dirty="0" smtClean="0">
              <a:latin typeface="微軟正黑體" panose="020B0604030504040204" pitchFamily="34" charset="-120"/>
              <a:ea typeface="微軟正黑體" panose="020B0604030504040204" pitchFamily="34" charset="-120"/>
            </a:rPr>
            <a:t>待加強</a:t>
          </a:r>
          <a:endParaRPr lang="zh-TW" altLang="en-US" dirty="0">
            <a:latin typeface="微軟正黑體" panose="020B0604030504040204" pitchFamily="34" charset="-120"/>
            <a:ea typeface="微軟正黑體" panose="020B0604030504040204" pitchFamily="34" charset="-120"/>
          </a:endParaRPr>
        </a:p>
      </dgm:t>
    </dgm:pt>
    <dgm:pt modelId="{FE0DA293-798C-4253-A543-1FF855E9C238}" type="parTrans" cxnId="{6362643A-BBE4-4858-84BD-019AAD82A92F}">
      <dgm:prSet/>
      <dgm:spPr/>
      <dgm:t>
        <a:bodyPr/>
        <a:lstStyle/>
        <a:p>
          <a:endParaRPr lang="zh-TW" altLang="en-US"/>
        </a:p>
      </dgm:t>
    </dgm:pt>
    <dgm:pt modelId="{9B811AAD-0486-4AA0-AAC4-4D4903A87526}" type="sibTrans" cxnId="{6362643A-BBE4-4858-84BD-019AAD82A92F}">
      <dgm:prSet/>
      <dgm:spPr/>
      <dgm:t>
        <a:bodyPr/>
        <a:lstStyle/>
        <a:p>
          <a:endParaRPr lang="zh-TW" altLang="en-US"/>
        </a:p>
      </dgm:t>
    </dgm:pt>
    <dgm:pt modelId="{684C5039-AB3D-453D-9EFE-C82A3D49B846}">
      <dgm:prSet phldrT="[文字]"/>
      <dgm:spPr>
        <a:solidFill>
          <a:schemeClr val="accent6"/>
        </a:solidFill>
      </dgm:spPr>
      <dgm:t>
        <a:bodyPr/>
        <a:lstStyle/>
        <a:p>
          <a:r>
            <a:rPr lang="zh-TW" altLang="en-US" dirty="0" smtClean="0">
              <a:latin typeface="微軟正黑體" panose="020B0604030504040204" pitchFamily="34" charset="-120"/>
              <a:ea typeface="微軟正黑體" panose="020B0604030504040204" pitchFamily="34" charset="-120"/>
            </a:rPr>
            <a:t>英語聽力</a:t>
          </a:r>
          <a:endParaRPr lang="zh-TW" altLang="en-US" dirty="0">
            <a:latin typeface="微軟正黑體" panose="020B0604030504040204" pitchFamily="34" charset="-120"/>
            <a:ea typeface="微軟正黑體" panose="020B0604030504040204" pitchFamily="34" charset="-120"/>
          </a:endParaRPr>
        </a:p>
      </dgm:t>
    </dgm:pt>
    <dgm:pt modelId="{A9AE54EA-7A33-460E-9147-C4A4498188FC}" type="parTrans" cxnId="{1E097230-332E-43D6-BB34-8CC87FFC6240}">
      <dgm:prSet/>
      <dgm:spPr/>
      <dgm:t>
        <a:bodyPr/>
        <a:lstStyle/>
        <a:p>
          <a:endParaRPr lang="zh-TW" altLang="en-US"/>
        </a:p>
      </dgm:t>
    </dgm:pt>
    <dgm:pt modelId="{511A6511-586F-4952-B583-8C7A50FFF03E}" type="sibTrans" cxnId="{1E097230-332E-43D6-BB34-8CC87FFC6240}">
      <dgm:prSet/>
      <dgm:spPr/>
      <dgm:t>
        <a:bodyPr/>
        <a:lstStyle/>
        <a:p>
          <a:endParaRPr lang="zh-TW" altLang="en-US"/>
        </a:p>
      </dgm:t>
    </dgm:pt>
    <dgm:pt modelId="{5CA7B223-D9D2-4B5A-89FC-41FB114A7F3D}">
      <dgm:prSet phldrT="[文字]"/>
      <dgm:spPr>
        <a:solidFill>
          <a:schemeClr val="accent4"/>
        </a:solidFill>
      </dgm:spPr>
      <dgm:t>
        <a:bodyPr/>
        <a:lstStyle/>
        <a:p>
          <a:r>
            <a:rPr lang="en-US" altLang="zh-TW" dirty="0" smtClean="0">
              <a:latin typeface="微軟正黑體" panose="020B0604030504040204" pitchFamily="34" charset="-120"/>
              <a:ea typeface="微軟正黑體" panose="020B0604030504040204" pitchFamily="34" charset="-120"/>
            </a:rPr>
            <a:t>1-6</a:t>
          </a:r>
          <a:r>
            <a:rPr lang="zh-TW" altLang="en-US" dirty="0" smtClean="0">
              <a:latin typeface="微軟正黑體" panose="020B0604030504040204" pitchFamily="34" charset="-120"/>
              <a:ea typeface="微軟正黑體" panose="020B0604030504040204" pitchFamily="34" charset="-120"/>
            </a:rPr>
            <a:t>級分</a:t>
          </a:r>
          <a:endParaRPr lang="zh-TW" altLang="en-US" dirty="0">
            <a:latin typeface="微軟正黑體" panose="020B0604030504040204" pitchFamily="34" charset="-120"/>
            <a:ea typeface="微軟正黑體" panose="020B0604030504040204" pitchFamily="34" charset="-120"/>
          </a:endParaRPr>
        </a:p>
      </dgm:t>
    </dgm:pt>
    <dgm:pt modelId="{E27DAAFC-9CA7-4CAE-82C4-8B580031CAB6}" type="parTrans" cxnId="{E05C1028-B186-4E16-8FB5-E912018C93DA}">
      <dgm:prSet/>
      <dgm:spPr/>
      <dgm:t>
        <a:bodyPr/>
        <a:lstStyle/>
        <a:p>
          <a:endParaRPr lang="zh-TW" altLang="en-US"/>
        </a:p>
      </dgm:t>
    </dgm:pt>
    <dgm:pt modelId="{7CBEA9C7-2644-4AAB-AB5D-EB88ED41DE38}" type="sibTrans" cxnId="{E05C1028-B186-4E16-8FB5-E912018C93DA}">
      <dgm:prSet/>
      <dgm:spPr/>
      <dgm:t>
        <a:bodyPr/>
        <a:lstStyle/>
        <a:p>
          <a:endParaRPr lang="zh-TW" altLang="en-US"/>
        </a:p>
      </dgm:t>
    </dgm:pt>
    <dgm:pt modelId="{CFC6DAB6-39B4-44A5-9E0B-9300C3A79549}">
      <dgm:prSet phldrT="[文字]"/>
      <dgm:spPr>
        <a:solidFill>
          <a:schemeClr val="accent3"/>
        </a:solidFill>
      </dgm:spPr>
      <dgm:t>
        <a:bodyPr/>
        <a:lstStyle/>
        <a:p>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B</a:t>
          </a:r>
          <a:b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br>
          <a:r>
            <a:rPr kumimoji="0" lang="zh-TW" altLang="en-US" b="0" i="0" u="none" strike="noStrike" cap="none" normalizeH="0" baseline="0" dirty="0" smtClean="0">
              <a:ln/>
              <a:effectLst/>
              <a:latin typeface="微軟正黑體" panose="020B0604030504040204" pitchFamily="34" charset="-120"/>
              <a:ea typeface="微軟正黑體" panose="020B0604030504040204" pitchFamily="34" charset="-120"/>
            </a:rPr>
            <a:t>基礎 </a:t>
          </a:r>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45%~60%</a:t>
          </a:r>
          <a:endParaRPr lang="zh-TW" altLang="en-US" dirty="0">
            <a:latin typeface="微軟正黑體" panose="020B0604030504040204" pitchFamily="34" charset="-120"/>
            <a:ea typeface="微軟正黑體" panose="020B0604030504040204" pitchFamily="34" charset="-120"/>
          </a:endParaRPr>
        </a:p>
      </dgm:t>
    </dgm:pt>
    <dgm:pt modelId="{3D87EED7-A494-446A-8FCA-1482454FEED5}" type="parTrans" cxnId="{0D85CEC2-07DF-4094-82E0-60D564B8C7BA}">
      <dgm:prSet/>
      <dgm:spPr/>
      <dgm:t>
        <a:bodyPr/>
        <a:lstStyle/>
        <a:p>
          <a:endParaRPr lang="zh-TW" altLang="en-US"/>
        </a:p>
      </dgm:t>
    </dgm:pt>
    <dgm:pt modelId="{EABEF76F-94BF-4D0D-AF60-FC054C556137}" type="sibTrans" cxnId="{0D85CEC2-07DF-4094-82E0-60D564B8C7BA}">
      <dgm:prSet/>
      <dgm:spPr/>
      <dgm:t>
        <a:bodyPr/>
        <a:lstStyle/>
        <a:p>
          <a:endParaRPr lang="zh-TW" altLang="en-US"/>
        </a:p>
      </dgm:t>
    </dgm:pt>
    <dgm:pt modelId="{E2B27670-2214-4D6C-965D-29505CEE4367}">
      <dgm:prSet phldrT="[文字]"/>
      <dgm:spPr>
        <a:solidFill>
          <a:schemeClr val="accent3"/>
        </a:solidFill>
      </dgm:spPr>
      <dgm:t>
        <a:bodyPr/>
        <a:lstStyle/>
        <a:p>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C</a:t>
          </a:r>
          <a:b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br>
          <a:r>
            <a:rPr kumimoji="0" lang="zh-TW" altLang="en-US" b="0" i="0" u="none" strike="noStrike" cap="none" normalizeH="0" baseline="0" dirty="0" smtClean="0">
              <a:ln/>
              <a:effectLst/>
              <a:latin typeface="微軟正黑體" panose="020B0604030504040204" pitchFamily="34" charset="-120"/>
              <a:ea typeface="微軟正黑體" panose="020B0604030504040204" pitchFamily="34" charset="-120"/>
            </a:rPr>
            <a:t>待加強</a:t>
          </a:r>
          <a:r>
            <a:rPr kumimoji="0" lang="en-US" altLang="zh-TW" b="0" i="0" u="none" strike="noStrike" cap="none" normalizeH="0" baseline="0" dirty="0" smtClean="0">
              <a:ln/>
              <a:effectLst/>
              <a:latin typeface="微軟正黑體" panose="020B0604030504040204" pitchFamily="34" charset="-120"/>
              <a:ea typeface="微軟正黑體" panose="020B0604030504040204" pitchFamily="34" charset="-120"/>
            </a:rPr>
            <a:t>20%~35%</a:t>
          </a:r>
          <a:endParaRPr lang="zh-TW" altLang="en-US" dirty="0">
            <a:latin typeface="微軟正黑體" panose="020B0604030504040204" pitchFamily="34" charset="-120"/>
            <a:ea typeface="微軟正黑體" panose="020B0604030504040204" pitchFamily="34" charset="-120"/>
          </a:endParaRPr>
        </a:p>
      </dgm:t>
    </dgm:pt>
    <dgm:pt modelId="{0DFCF2C1-D6E8-4AD2-8D0C-666AA555C2EB}" type="parTrans" cxnId="{CA7285D0-7CE0-4B6F-8AFF-B632D5BD7292}">
      <dgm:prSet/>
      <dgm:spPr/>
      <dgm:t>
        <a:bodyPr/>
        <a:lstStyle/>
        <a:p>
          <a:endParaRPr lang="zh-TW" altLang="en-US"/>
        </a:p>
      </dgm:t>
    </dgm:pt>
    <dgm:pt modelId="{43E14C34-4DE4-4ACF-BA27-E06768D99548}" type="sibTrans" cxnId="{CA7285D0-7CE0-4B6F-8AFF-B632D5BD7292}">
      <dgm:prSet/>
      <dgm:spPr/>
      <dgm:t>
        <a:bodyPr/>
        <a:lstStyle/>
        <a:p>
          <a:endParaRPr lang="zh-TW" altLang="en-US"/>
        </a:p>
      </dgm:t>
    </dgm:pt>
    <dgm:pt modelId="{76DB18F4-2CE5-4E16-9081-DDB60CE6D729}" type="pres">
      <dgm:prSet presAssocID="{21F6D6CE-02A3-47EE-A048-A4F1250B70FA}" presName="Name0" presStyleCnt="0">
        <dgm:presLayoutVars>
          <dgm:chPref val="1"/>
          <dgm:dir/>
          <dgm:animOne val="branch"/>
          <dgm:animLvl val="lvl"/>
          <dgm:resizeHandles/>
        </dgm:presLayoutVars>
      </dgm:prSet>
      <dgm:spPr/>
      <dgm:t>
        <a:bodyPr/>
        <a:lstStyle/>
        <a:p>
          <a:endParaRPr lang="zh-TW" altLang="en-US"/>
        </a:p>
      </dgm:t>
    </dgm:pt>
    <dgm:pt modelId="{8F703EA7-3422-4B8A-A909-23C95C6FF82A}" type="pres">
      <dgm:prSet presAssocID="{92DD3863-F51B-42D8-B1E0-9E978B862262}" presName="vertOne" presStyleCnt="0"/>
      <dgm:spPr/>
    </dgm:pt>
    <dgm:pt modelId="{802879A8-89F0-46AB-8814-DF3D989AC499}" type="pres">
      <dgm:prSet presAssocID="{92DD3863-F51B-42D8-B1E0-9E978B862262}" presName="txOne" presStyleLbl="node0" presStyleIdx="0" presStyleCnt="1" custScaleX="97679" custScaleY="95772" custLinFactY="9145" custLinFactNeighborX="-5173" custLinFactNeighborY="100000">
        <dgm:presLayoutVars>
          <dgm:chPref val="3"/>
        </dgm:presLayoutVars>
      </dgm:prSet>
      <dgm:spPr/>
      <dgm:t>
        <a:bodyPr/>
        <a:lstStyle/>
        <a:p>
          <a:endParaRPr lang="zh-TW" altLang="en-US"/>
        </a:p>
      </dgm:t>
    </dgm:pt>
    <dgm:pt modelId="{E7ABE37E-6EF5-4284-82C9-BB5C6F59403D}" type="pres">
      <dgm:prSet presAssocID="{92DD3863-F51B-42D8-B1E0-9E978B862262}" presName="parTransOne" presStyleCnt="0"/>
      <dgm:spPr/>
    </dgm:pt>
    <dgm:pt modelId="{E509A1A4-C1BA-4B24-85A3-E012B9761436}" type="pres">
      <dgm:prSet presAssocID="{92DD3863-F51B-42D8-B1E0-9E978B862262}" presName="horzOne" presStyleCnt="0"/>
      <dgm:spPr/>
    </dgm:pt>
    <dgm:pt modelId="{9FB9D88F-28FF-48A4-A572-04235DBFDD67}" type="pres">
      <dgm:prSet presAssocID="{99AEE8ED-F1C1-410F-B400-5DA846EF6FF2}" presName="vertTwo" presStyleCnt="0"/>
      <dgm:spPr/>
    </dgm:pt>
    <dgm:pt modelId="{0BC25A63-4B3C-4CE7-8314-5203F453B26C}" type="pres">
      <dgm:prSet presAssocID="{99AEE8ED-F1C1-410F-B400-5DA846EF6FF2}" presName="txTwo" presStyleLbl="node2" presStyleIdx="0" presStyleCnt="3" custScaleX="99134" custLinFactY="5711" custLinFactNeighborX="-6727" custLinFactNeighborY="100000">
        <dgm:presLayoutVars>
          <dgm:chPref val="3"/>
        </dgm:presLayoutVars>
      </dgm:prSet>
      <dgm:spPr/>
      <dgm:t>
        <a:bodyPr/>
        <a:lstStyle/>
        <a:p>
          <a:endParaRPr lang="zh-TW" altLang="en-US"/>
        </a:p>
      </dgm:t>
    </dgm:pt>
    <dgm:pt modelId="{0520055F-0BBE-4599-8D64-42D358D1CC15}" type="pres">
      <dgm:prSet presAssocID="{99AEE8ED-F1C1-410F-B400-5DA846EF6FF2}" presName="parTransTwo" presStyleCnt="0"/>
      <dgm:spPr/>
    </dgm:pt>
    <dgm:pt modelId="{15607E51-29C2-4214-A539-FC4AFC2F8623}" type="pres">
      <dgm:prSet presAssocID="{99AEE8ED-F1C1-410F-B400-5DA846EF6FF2}" presName="horzTwo" presStyleCnt="0"/>
      <dgm:spPr/>
    </dgm:pt>
    <dgm:pt modelId="{9D0AFFF9-BD66-4CBA-9E7A-219E8475BF8B}" type="pres">
      <dgm:prSet presAssocID="{29622E1E-61EF-44CD-94FB-97BE9BB02FA8}" presName="vertThree" presStyleCnt="0"/>
      <dgm:spPr/>
    </dgm:pt>
    <dgm:pt modelId="{50EFD8C2-7F24-4C01-8CA1-FB8B4FA2721B}" type="pres">
      <dgm:prSet presAssocID="{29622E1E-61EF-44CD-94FB-97BE9BB02FA8}" presName="txThree" presStyleLbl="node3" presStyleIdx="0" presStyleCnt="5" custLinFactNeighborX="-6933" custLinFactNeighborY="13882">
        <dgm:presLayoutVars>
          <dgm:chPref val="3"/>
        </dgm:presLayoutVars>
      </dgm:prSet>
      <dgm:spPr/>
      <dgm:t>
        <a:bodyPr/>
        <a:lstStyle/>
        <a:p>
          <a:endParaRPr lang="zh-TW" altLang="en-US"/>
        </a:p>
      </dgm:t>
    </dgm:pt>
    <dgm:pt modelId="{B39CF471-C85C-4A3E-BFDD-07D3DE86C9B5}" type="pres">
      <dgm:prSet presAssocID="{29622E1E-61EF-44CD-94FB-97BE9BB02FA8}" presName="horzThree" presStyleCnt="0"/>
      <dgm:spPr/>
    </dgm:pt>
    <dgm:pt modelId="{92519610-290E-4347-82C1-7A60C0D67EA6}" type="pres">
      <dgm:prSet presAssocID="{39EB5301-FDAE-4088-8CD5-F575212FA4A6}" presName="sibSpaceThree" presStyleCnt="0"/>
      <dgm:spPr/>
    </dgm:pt>
    <dgm:pt modelId="{172B780E-CB36-49FC-B58F-273F64174E07}" type="pres">
      <dgm:prSet presAssocID="{CFC6DAB6-39B4-44A5-9E0B-9300C3A79549}" presName="vertThree" presStyleCnt="0"/>
      <dgm:spPr/>
    </dgm:pt>
    <dgm:pt modelId="{E64A6A70-A102-4592-9EC2-10F7F7D3975E}" type="pres">
      <dgm:prSet presAssocID="{CFC6DAB6-39B4-44A5-9E0B-9300C3A79549}" presName="txThree" presStyleLbl="node3" presStyleIdx="1" presStyleCnt="5" custLinFactNeighborX="-21151" custLinFactNeighborY="13882">
        <dgm:presLayoutVars>
          <dgm:chPref val="3"/>
        </dgm:presLayoutVars>
      </dgm:prSet>
      <dgm:spPr/>
      <dgm:t>
        <a:bodyPr/>
        <a:lstStyle/>
        <a:p>
          <a:endParaRPr lang="zh-TW" altLang="en-US"/>
        </a:p>
      </dgm:t>
    </dgm:pt>
    <dgm:pt modelId="{AB957F5A-8B26-451A-AAEF-D4247A505A96}" type="pres">
      <dgm:prSet presAssocID="{CFC6DAB6-39B4-44A5-9E0B-9300C3A79549}" presName="horzThree" presStyleCnt="0"/>
      <dgm:spPr/>
    </dgm:pt>
    <dgm:pt modelId="{1082FCEC-63A7-4415-B992-3DE07581B37C}" type="pres">
      <dgm:prSet presAssocID="{EABEF76F-94BF-4D0D-AF60-FC054C556137}" presName="sibSpaceThree" presStyleCnt="0"/>
      <dgm:spPr/>
    </dgm:pt>
    <dgm:pt modelId="{C6523CA3-7ADA-490B-A7D5-59CE7317266F}" type="pres">
      <dgm:prSet presAssocID="{E2B27670-2214-4D6C-965D-29505CEE4367}" presName="vertThree" presStyleCnt="0"/>
      <dgm:spPr/>
    </dgm:pt>
    <dgm:pt modelId="{D95CF39E-9D26-4C3D-BD2B-192F07DA3764}" type="pres">
      <dgm:prSet presAssocID="{E2B27670-2214-4D6C-965D-29505CEE4367}" presName="txThree" presStyleLbl="node3" presStyleIdx="2" presStyleCnt="5" custLinFactNeighborX="-21151" custLinFactNeighborY="13882">
        <dgm:presLayoutVars>
          <dgm:chPref val="3"/>
        </dgm:presLayoutVars>
      </dgm:prSet>
      <dgm:spPr/>
      <dgm:t>
        <a:bodyPr/>
        <a:lstStyle/>
        <a:p>
          <a:endParaRPr lang="zh-TW" altLang="en-US"/>
        </a:p>
      </dgm:t>
    </dgm:pt>
    <dgm:pt modelId="{0982C05F-CA1E-4170-8007-56B03FAE869A}" type="pres">
      <dgm:prSet presAssocID="{E2B27670-2214-4D6C-965D-29505CEE4367}" presName="horzThree" presStyleCnt="0"/>
      <dgm:spPr/>
    </dgm:pt>
    <dgm:pt modelId="{DADD586E-4987-4CE5-8395-FD50572DF181}" type="pres">
      <dgm:prSet presAssocID="{5C97AAB5-EF8B-4B36-BDF1-1FC1D585536A}" presName="sibSpaceTwo" presStyleCnt="0"/>
      <dgm:spPr/>
    </dgm:pt>
    <dgm:pt modelId="{F7ABBC99-343B-41EE-BA2E-64C394E8B2E6}" type="pres">
      <dgm:prSet presAssocID="{BBF06845-DE8C-4E95-A9A8-5B8F820F13BC}" presName="vertTwo" presStyleCnt="0"/>
      <dgm:spPr/>
    </dgm:pt>
    <dgm:pt modelId="{28F003FD-135A-41C3-B5F4-91B9FFE3F575}" type="pres">
      <dgm:prSet presAssocID="{BBF06845-DE8C-4E95-A9A8-5B8F820F13BC}" presName="txTwo" presStyleLbl="node2" presStyleIdx="1" presStyleCnt="3" custLinFactY="5871" custLinFactNeighborX="-21151" custLinFactNeighborY="100000">
        <dgm:presLayoutVars>
          <dgm:chPref val="3"/>
        </dgm:presLayoutVars>
      </dgm:prSet>
      <dgm:spPr/>
      <dgm:t>
        <a:bodyPr/>
        <a:lstStyle/>
        <a:p>
          <a:endParaRPr lang="zh-TW" altLang="en-US"/>
        </a:p>
      </dgm:t>
    </dgm:pt>
    <dgm:pt modelId="{130428AD-31D2-4A7C-8361-6F1BBB779941}" type="pres">
      <dgm:prSet presAssocID="{BBF06845-DE8C-4E95-A9A8-5B8F820F13BC}" presName="parTransTwo" presStyleCnt="0"/>
      <dgm:spPr/>
    </dgm:pt>
    <dgm:pt modelId="{8069EBA7-3121-4F94-A512-C201B0CB8D98}" type="pres">
      <dgm:prSet presAssocID="{BBF06845-DE8C-4E95-A9A8-5B8F820F13BC}" presName="horzTwo" presStyleCnt="0"/>
      <dgm:spPr/>
    </dgm:pt>
    <dgm:pt modelId="{B9B11A5C-1D72-43D8-9DD5-E50303735828}" type="pres">
      <dgm:prSet presAssocID="{5CA7B223-D9D2-4B5A-89FC-41FB114A7F3D}" presName="vertThree" presStyleCnt="0"/>
      <dgm:spPr/>
    </dgm:pt>
    <dgm:pt modelId="{7E188A53-206B-4322-895F-788FDF988A60}" type="pres">
      <dgm:prSet presAssocID="{5CA7B223-D9D2-4B5A-89FC-41FB114A7F3D}" presName="txThree" presStyleLbl="node3" presStyleIdx="3" presStyleCnt="5" custLinFactNeighborX="-21151" custLinFactNeighborY="13882">
        <dgm:presLayoutVars>
          <dgm:chPref val="3"/>
        </dgm:presLayoutVars>
      </dgm:prSet>
      <dgm:spPr/>
      <dgm:t>
        <a:bodyPr/>
        <a:lstStyle/>
        <a:p>
          <a:endParaRPr lang="zh-TW" altLang="en-US"/>
        </a:p>
      </dgm:t>
    </dgm:pt>
    <dgm:pt modelId="{F77AA9F3-38F8-4046-A0F9-0971DC5A7467}" type="pres">
      <dgm:prSet presAssocID="{5CA7B223-D9D2-4B5A-89FC-41FB114A7F3D}" presName="horzThree" presStyleCnt="0"/>
      <dgm:spPr/>
    </dgm:pt>
    <dgm:pt modelId="{AAB14D1B-AC67-4A85-9DCA-CB0ACDB8EDD6}" type="pres">
      <dgm:prSet presAssocID="{FAE7927F-15E5-40F1-9AF8-410DA5652FD2}" presName="sibSpaceTwo" presStyleCnt="0"/>
      <dgm:spPr/>
    </dgm:pt>
    <dgm:pt modelId="{F4D4F7CB-AB4D-4615-AF88-D380EC6B0332}" type="pres">
      <dgm:prSet presAssocID="{684C5039-AB3D-453D-9EFE-C82A3D49B846}" presName="vertTwo" presStyleCnt="0"/>
      <dgm:spPr/>
    </dgm:pt>
    <dgm:pt modelId="{9E54933C-F873-47A5-BA11-8B496C34F470}" type="pres">
      <dgm:prSet presAssocID="{684C5039-AB3D-453D-9EFE-C82A3D49B846}" presName="txTwo" presStyleLbl="node2" presStyleIdx="2" presStyleCnt="3" custLinFactNeighborX="-5486" custLinFactNeighborY="49315">
        <dgm:presLayoutVars>
          <dgm:chPref val="3"/>
        </dgm:presLayoutVars>
      </dgm:prSet>
      <dgm:spPr/>
      <dgm:t>
        <a:bodyPr/>
        <a:lstStyle/>
        <a:p>
          <a:endParaRPr lang="zh-TW" altLang="en-US"/>
        </a:p>
      </dgm:t>
    </dgm:pt>
    <dgm:pt modelId="{257F014C-8AD4-4FDF-A1C4-87AD140EA960}" type="pres">
      <dgm:prSet presAssocID="{684C5039-AB3D-453D-9EFE-C82A3D49B846}" presName="parTransTwo" presStyleCnt="0"/>
      <dgm:spPr/>
    </dgm:pt>
    <dgm:pt modelId="{90892D18-FCF5-4089-BD7B-5C442BA21CFE}" type="pres">
      <dgm:prSet presAssocID="{684C5039-AB3D-453D-9EFE-C82A3D49B846}" presName="horzTwo" presStyleCnt="0"/>
      <dgm:spPr/>
    </dgm:pt>
    <dgm:pt modelId="{4D5345D7-6CAA-41A9-A704-00523422D2C8}" type="pres">
      <dgm:prSet presAssocID="{DB78C4A0-794E-4EAB-BD9F-58F6668F308F}" presName="vertThree" presStyleCnt="0"/>
      <dgm:spPr/>
    </dgm:pt>
    <dgm:pt modelId="{B8640255-276C-41BA-8282-6D931FC6596B}" type="pres">
      <dgm:prSet presAssocID="{DB78C4A0-794E-4EAB-BD9F-58F6668F308F}" presName="txThree" presStyleLbl="node3" presStyleIdx="4" presStyleCnt="5" custLinFactNeighborX="-5486" custLinFactNeighborY="-819">
        <dgm:presLayoutVars>
          <dgm:chPref val="3"/>
        </dgm:presLayoutVars>
      </dgm:prSet>
      <dgm:spPr/>
      <dgm:t>
        <a:bodyPr/>
        <a:lstStyle/>
        <a:p>
          <a:endParaRPr lang="zh-TW" altLang="en-US"/>
        </a:p>
      </dgm:t>
    </dgm:pt>
    <dgm:pt modelId="{FC9FD660-E7A1-4E83-B6D8-9EEF9505E74C}" type="pres">
      <dgm:prSet presAssocID="{DB78C4A0-794E-4EAB-BD9F-58F6668F308F}" presName="horzThree" presStyleCnt="0"/>
      <dgm:spPr/>
    </dgm:pt>
  </dgm:ptLst>
  <dgm:cxnLst>
    <dgm:cxn modelId="{ED05D54D-65DB-41B3-9BF2-5701C8719C05}" type="presOf" srcId="{CFC6DAB6-39B4-44A5-9E0B-9300C3A79549}" destId="{E64A6A70-A102-4592-9EC2-10F7F7D3975E}" srcOrd="0" destOrd="0" presId="urn:microsoft.com/office/officeart/2005/8/layout/hierarchy4"/>
    <dgm:cxn modelId="{6362643A-BBE4-4858-84BD-019AAD82A92F}" srcId="{684C5039-AB3D-453D-9EFE-C82A3D49B846}" destId="{DB78C4A0-794E-4EAB-BD9F-58F6668F308F}" srcOrd="0" destOrd="0" parTransId="{FE0DA293-798C-4253-A543-1FF855E9C238}" sibTransId="{9B811AAD-0486-4AA0-AAC4-4D4903A87526}"/>
    <dgm:cxn modelId="{506CCC49-E287-4E95-A2E1-FEBF5B43C314}" type="presOf" srcId="{5CA7B223-D9D2-4B5A-89FC-41FB114A7F3D}" destId="{7E188A53-206B-4322-895F-788FDF988A60}" srcOrd="0" destOrd="0" presId="urn:microsoft.com/office/officeart/2005/8/layout/hierarchy4"/>
    <dgm:cxn modelId="{07CB2CE0-7586-4E59-8EA1-A0DF9FC291EE}" srcId="{92DD3863-F51B-42D8-B1E0-9E978B862262}" destId="{99AEE8ED-F1C1-410F-B400-5DA846EF6FF2}" srcOrd="0" destOrd="0" parTransId="{A1BACE61-313A-4524-9097-F60D0C3DFB5A}" sibTransId="{5C97AAB5-EF8B-4B36-BDF1-1FC1D585536A}"/>
    <dgm:cxn modelId="{E15DCB8A-B10F-485F-9540-15FBBFFBDC2C}" type="presOf" srcId="{E2B27670-2214-4D6C-965D-29505CEE4367}" destId="{D95CF39E-9D26-4C3D-BD2B-192F07DA3764}" srcOrd="0" destOrd="0" presId="urn:microsoft.com/office/officeart/2005/8/layout/hierarchy4"/>
    <dgm:cxn modelId="{B96F6B9E-05BE-415E-8C4F-676A9FEB77F8}" srcId="{92DD3863-F51B-42D8-B1E0-9E978B862262}" destId="{BBF06845-DE8C-4E95-A9A8-5B8F820F13BC}" srcOrd="1" destOrd="0" parTransId="{C7755204-8625-402F-B9A1-4CB9826C7EE7}" sibTransId="{FAE7927F-15E5-40F1-9AF8-410DA5652FD2}"/>
    <dgm:cxn modelId="{1E097230-332E-43D6-BB34-8CC87FFC6240}" srcId="{92DD3863-F51B-42D8-B1E0-9E978B862262}" destId="{684C5039-AB3D-453D-9EFE-C82A3D49B846}" srcOrd="2" destOrd="0" parTransId="{A9AE54EA-7A33-460E-9147-C4A4498188FC}" sibTransId="{511A6511-586F-4952-B583-8C7A50FFF03E}"/>
    <dgm:cxn modelId="{5CD8516E-ABC8-4798-A289-789C27F2143B}" type="presOf" srcId="{92DD3863-F51B-42D8-B1E0-9E978B862262}" destId="{802879A8-89F0-46AB-8814-DF3D989AC499}" srcOrd="0" destOrd="0" presId="urn:microsoft.com/office/officeart/2005/8/layout/hierarchy4"/>
    <dgm:cxn modelId="{A00A9F9F-ECE3-4165-9679-9E906AADED9D}" srcId="{21F6D6CE-02A3-47EE-A048-A4F1250B70FA}" destId="{92DD3863-F51B-42D8-B1E0-9E978B862262}" srcOrd="0" destOrd="0" parTransId="{65E7BCDC-2ED9-4A07-ADA9-F99F7536281D}" sibTransId="{628F734A-812F-441F-98A8-5E8E1F43C3A4}"/>
    <dgm:cxn modelId="{CA7285D0-7CE0-4B6F-8AFF-B632D5BD7292}" srcId="{99AEE8ED-F1C1-410F-B400-5DA846EF6FF2}" destId="{E2B27670-2214-4D6C-965D-29505CEE4367}" srcOrd="2" destOrd="0" parTransId="{0DFCF2C1-D6E8-4AD2-8D0C-666AA555C2EB}" sibTransId="{43E14C34-4DE4-4ACF-BA27-E06768D99548}"/>
    <dgm:cxn modelId="{AA1CAA78-07C4-4156-B09A-FEC30BDD3F15}" type="presOf" srcId="{BBF06845-DE8C-4E95-A9A8-5B8F820F13BC}" destId="{28F003FD-135A-41C3-B5F4-91B9FFE3F575}" srcOrd="0" destOrd="0" presId="urn:microsoft.com/office/officeart/2005/8/layout/hierarchy4"/>
    <dgm:cxn modelId="{F6FB5872-441B-4B78-8BCE-7DF30B95B814}" type="presOf" srcId="{DB78C4A0-794E-4EAB-BD9F-58F6668F308F}" destId="{B8640255-276C-41BA-8282-6D931FC6596B}" srcOrd="0" destOrd="0" presId="urn:microsoft.com/office/officeart/2005/8/layout/hierarchy4"/>
    <dgm:cxn modelId="{605998D2-C559-474C-AD60-888133CBB7AA}" type="presOf" srcId="{21F6D6CE-02A3-47EE-A048-A4F1250B70FA}" destId="{76DB18F4-2CE5-4E16-9081-DDB60CE6D729}" srcOrd="0" destOrd="0" presId="urn:microsoft.com/office/officeart/2005/8/layout/hierarchy4"/>
    <dgm:cxn modelId="{CA1499BC-10EF-48EE-A6F7-6AC1CE0A7B71}" srcId="{99AEE8ED-F1C1-410F-B400-5DA846EF6FF2}" destId="{29622E1E-61EF-44CD-94FB-97BE9BB02FA8}" srcOrd="0" destOrd="0" parTransId="{2EF2197C-C090-46F5-884A-866530673D22}" sibTransId="{39EB5301-FDAE-4088-8CD5-F575212FA4A6}"/>
    <dgm:cxn modelId="{CBE02396-1B27-4AFC-9232-900068F3CDDB}" type="presOf" srcId="{684C5039-AB3D-453D-9EFE-C82A3D49B846}" destId="{9E54933C-F873-47A5-BA11-8B496C34F470}" srcOrd="0" destOrd="0" presId="urn:microsoft.com/office/officeart/2005/8/layout/hierarchy4"/>
    <dgm:cxn modelId="{0D85CEC2-07DF-4094-82E0-60D564B8C7BA}" srcId="{99AEE8ED-F1C1-410F-B400-5DA846EF6FF2}" destId="{CFC6DAB6-39B4-44A5-9E0B-9300C3A79549}" srcOrd="1" destOrd="0" parTransId="{3D87EED7-A494-446A-8FCA-1482454FEED5}" sibTransId="{EABEF76F-94BF-4D0D-AF60-FC054C556137}"/>
    <dgm:cxn modelId="{AD82962A-6364-4471-A79A-03E8A6099A88}" type="presOf" srcId="{99AEE8ED-F1C1-410F-B400-5DA846EF6FF2}" destId="{0BC25A63-4B3C-4CE7-8314-5203F453B26C}" srcOrd="0" destOrd="0" presId="urn:microsoft.com/office/officeart/2005/8/layout/hierarchy4"/>
    <dgm:cxn modelId="{E05C1028-B186-4E16-8FB5-E912018C93DA}" srcId="{BBF06845-DE8C-4E95-A9A8-5B8F820F13BC}" destId="{5CA7B223-D9D2-4B5A-89FC-41FB114A7F3D}" srcOrd="0" destOrd="0" parTransId="{E27DAAFC-9CA7-4CAE-82C4-8B580031CAB6}" sibTransId="{7CBEA9C7-2644-4AAB-AB5D-EB88ED41DE38}"/>
    <dgm:cxn modelId="{CE29A5E4-DC40-4B54-A0B0-8538358BB56D}" type="presOf" srcId="{29622E1E-61EF-44CD-94FB-97BE9BB02FA8}" destId="{50EFD8C2-7F24-4C01-8CA1-FB8B4FA2721B}" srcOrd="0" destOrd="0" presId="urn:microsoft.com/office/officeart/2005/8/layout/hierarchy4"/>
    <dgm:cxn modelId="{E2C953F3-D165-43DF-8EDE-9DF91A25E8F0}" type="presParOf" srcId="{76DB18F4-2CE5-4E16-9081-DDB60CE6D729}" destId="{8F703EA7-3422-4B8A-A909-23C95C6FF82A}" srcOrd="0" destOrd="0" presId="urn:microsoft.com/office/officeart/2005/8/layout/hierarchy4"/>
    <dgm:cxn modelId="{F92BFF27-A4D7-40E9-920E-79CA2EAB47D3}" type="presParOf" srcId="{8F703EA7-3422-4B8A-A909-23C95C6FF82A}" destId="{802879A8-89F0-46AB-8814-DF3D989AC499}" srcOrd="0" destOrd="0" presId="urn:microsoft.com/office/officeart/2005/8/layout/hierarchy4"/>
    <dgm:cxn modelId="{EE7D356C-BE85-46B4-A5FF-E0AFD4C100B5}" type="presParOf" srcId="{8F703EA7-3422-4B8A-A909-23C95C6FF82A}" destId="{E7ABE37E-6EF5-4284-82C9-BB5C6F59403D}" srcOrd="1" destOrd="0" presId="urn:microsoft.com/office/officeart/2005/8/layout/hierarchy4"/>
    <dgm:cxn modelId="{A277CEE1-5E48-4AE6-B644-A8032D20109E}" type="presParOf" srcId="{8F703EA7-3422-4B8A-A909-23C95C6FF82A}" destId="{E509A1A4-C1BA-4B24-85A3-E012B9761436}" srcOrd="2" destOrd="0" presId="urn:microsoft.com/office/officeart/2005/8/layout/hierarchy4"/>
    <dgm:cxn modelId="{5EE0E83A-3652-446A-8AF1-7999CA5FC893}" type="presParOf" srcId="{E509A1A4-C1BA-4B24-85A3-E012B9761436}" destId="{9FB9D88F-28FF-48A4-A572-04235DBFDD67}" srcOrd="0" destOrd="0" presId="urn:microsoft.com/office/officeart/2005/8/layout/hierarchy4"/>
    <dgm:cxn modelId="{3521F2C2-E122-416A-A6BF-EAF6EBC4FC62}" type="presParOf" srcId="{9FB9D88F-28FF-48A4-A572-04235DBFDD67}" destId="{0BC25A63-4B3C-4CE7-8314-5203F453B26C}" srcOrd="0" destOrd="0" presId="urn:microsoft.com/office/officeart/2005/8/layout/hierarchy4"/>
    <dgm:cxn modelId="{06DC0F3A-B2FB-4256-AE82-85DD31724407}" type="presParOf" srcId="{9FB9D88F-28FF-48A4-A572-04235DBFDD67}" destId="{0520055F-0BBE-4599-8D64-42D358D1CC15}" srcOrd="1" destOrd="0" presId="urn:microsoft.com/office/officeart/2005/8/layout/hierarchy4"/>
    <dgm:cxn modelId="{ADD8161C-EA23-47C6-8042-989867FF55E6}" type="presParOf" srcId="{9FB9D88F-28FF-48A4-A572-04235DBFDD67}" destId="{15607E51-29C2-4214-A539-FC4AFC2F8623}" srcOrd="2" destOrd="0" presId="urn:microsoft.com/office/officeart/2005/8/layout/hierarchy4"/>
    <dgm:cxn modelId="{18F043E6-DA2E-4CD4-A5A9-E7A94FB1E051}" type="presParOf" srcId="{15607E51-29C2-4214-A539-FC4AFC2F8623}" destId="{9D0AFFF9-BD66-4CBA-9E7A-219E8475BF8B}" srcOrd="0" destOrd="0" presId="urn:microsoft.com/office/officeart/2005/8/layout/hierarchy4"/>
    <dgm:cxn modelId="{99B8FBD2-A3F9-4711-81C4-1FFAB2034F74}" type="presParOf" srcId="{9D0AFFF9-BD66-4CBA-9E7A-219E8475BF8B}" destId="{50EFD8C2-7F24-4C01-8CA1-FB8B4FA2721B}" srcOrd="0" destOrd="0" presId="urn:microsoft.com/office/officeart/2005/8/layout/hierarchy4"/>
    <dgm:cxn modelId="{42EAB1C6-F9D9-45CF-BC90-D2BD57F64B82}" type="presParOf" srcId="{9D0AFFF9-BD66-4CBA-9E7A-219E8475BF8B}" destId="{B39CF471-C85C-4A3E-BFDD-07D3DE86C9B5}" srcOrd="1" destOrd="0" presId="urn:microsoft.com/office/officeart/2005/8/layout/hierarchy4"/>
    <dgm:cxn modelId="{0C0EEB5D-C46D-45E4-981F-517B6A6A0DBC}" type="presParOf" srcId="{15607E51-29C2-4214-A539-FC4AFC2F8623}" destId="{92519610-290E-4347-82C1-7A60C0D67EA6}" srcOrd="1" destOrd="0" presId="urn:microsoft.com/office/officeart/2005/8/layout/hierarchy4"/>
    <dgm:cxn modelId="{A1471E91-DE97-44D2-A4F9-B3CBEC74C543}" type="presParOf" srcId="{15607E51-29C2-4214-A539-FC4AFC2F8623}" destId="{172B780E-CB36-49FC-B58F-273F64174E07}" srcOrd="2" destOrd="0" presId="urn:microsoft.com/office/officeart/2005/8/layout/hierarchy4"/>
    <dgm:cxn modelId="{1DF4A0DC-D981-4B79-B44B-99A5D9D08761}" type="presParOf" srcId="{172B780E-CB36-49FC-B58F-273F64174E07}" destId="{E64A6A70-A102-4592-9EC2-10F7F7D3975E}" srcOrd="0" destOrd="0" presId="urn:microsoft.com/office/officeart/2005/8/layout/hierarchy4"/>
    <dgm:cxn modelId="{884246DE-FB7D-4500-8257-9488DB56F3F7}" type="presParOf" srcId="{172B780E-CB36-49FC-B58F-273F64174E07}" destId="{AB957F5A-8B26-451A-AAEF-D4247A505A96}" srcOrd="1" destOrd="0" presId="urn:microsoft.com/office/officeart/2005/8/layout/hierarchy4"/>
    <dgm:cxn modelId="{55BA291B-F3BE-42F8-9997-EB087290232F}" type="presParOf" srcId="{15607E51-29C2-4214-A539-FC4AFC2F8623}" destId="{1082FCEC-63A7-4415-B992-3DE07581B37C}" srcOrd="3" destOrd="0" presId="urn:microsoft.com/office/officeart/2005/8/layout/hierarchy4"/>
    <dgm:cxn modelId="{262E6E54-68C4-4F95-BBA0-D872892985D6}" type="presParOf" srcId="{15607E51-29C2-4214-A539-FC4AFC2F8623}" destId="{C6523CA3-7ADA-490B-A7D5-59CE7317266F}" srcOrd="4" destOrd="0" presId="urn:microsoft.com/office/officeart/2005/8/layout/hierarchy4"/>
    <dgm:cxn modelId="{DB66D9CF-E44A-4040-8EF4-C17C909A011D}" type="presParOf" srcId="{C6523CA3-7ADA-490B-A7D5-59CE7317266F}" destId="{D95CF39E-9D26-4C3D-BD2B-192F07DA3764}" srcOrd="0" destOrd="0" presId="urn:microsoft.com/office/officeart/2005/8/layout/hierarchy4"/>
    <dgm:cxn modelId="{1CD35A7B-2822-40FF-897F-FCEAC96E5FB2}" type="presParOf" srcId="{C6523CA3-7ADA-490B-A7D5-59CE7317266F}" destId="{0982C05F-CA1E-4170-8007-56B03FAE869A}" srcOrd="1" destOrd="0" presId="urn:microsoft.com/office/officeart/2005/8/layout/hierarchy4"/>
    <dgm:cxn modelId="{0F19D5D3-4FD9-44AE-ADF9-8BDD7F269B03}" type="presParOf" srcId="{E509A1A4-C1BA-4B24-85A3-E012B9761436}" destId="{DADD586E-4987-4CE5-8395-FD50572DF181}" srcOrd="1" destOrd="0" presId="urn:microsoft.com/office/officeart/2005/8/layout/hierarchy4"/>
    <dgm:cxn modelId="{342F59D9-4420-4A4A-8D13-BE9DAB5BC31D}" type="presParOf" srcId="{E509A1A4-C1BA-4B24-85A3-E012B9761436}" destId="{F7ABBC99-343B-41EE-BA2E-64C394E8B2E6}" srcOrd="2" destOrd="0" presId="urn:microsoft.com/office/officeart/2005/8/layout/hierarchy4"/>
    <dgm:cxn modelId="{28619C01-0239-4DEE-94FA-70ED92F8836F}" type="presParOf" srcId="{F7ABBC99-343B-41EE-BA2E-64C394E8B2E6}" destId="{28F003FD-135A-41C3-B5F4-91B9FFE3F575}" srcOrd="0" destOrd="0" presId="urn:microsoft.com/office/officeart/2005/8/layout/hierarchy4"/>
    <dgm:cxn modelId="{56F8995F-0FDA-473A-AD21-B9F443D35F0B}" type="presParOf" srcId="{F7ABBC99-343B-41EE-BA2E-64C394E8B2E6}" destId="{130428AD-31D2-4A7C-8361-6F1BBB779941}" srcOrd="1" destOrd="0" presId="urn:microsoft.com/office/officeart/2005/8/layout/hierarchy4"/>
    <dgm:cxn modelId="{98ECD8BA-056D-40C1-BC47-740DF4893243}" type="presParOf" srcId="{F7ABBC99-343B-41EE-BA2E-64C394E8B2E6}" destId="{8069EBA7-3121-4F94-A512-C201B0CB8D98}" srcOrd="2" destOrd="0" presId="urn:microsoft.com/office/officeart/2005/8/layout/hierarchy4"/>
    <dgm:cxn modelId="{F3E8B05E-CE32-4C74-B55D-B02E80480B88}" type="presParOf" srcId="{8069EBA7-3121-4F94-A512-C201B0CB8D98}" destId="{B9B11A5C-1D72-43D8-9DD5-E50303735828}" srcOrd="0" destOrd="0" presId="urn:microsoft.com/office/officeart/2005/8/layout/hierarchy4"/>
    <dgm:cxn modelId="{AE72CD2A-954B-4AFE-B6EA-D10B14A06D36}" type="presParOf" srcId="{B9B11A5C-1D72-43D8-9DD5-E50303735828}" destId="{7E188A53-206B-4322-895F-788FDF988A60}" srcOrd="0" destOrd="0" presId="urn:microsoft.com/office/officeart/2005/8/layout/hierarchy4"/>
    <dgm:cxn modelId="{536E0AB9-0B7B-450A-905A-B260C4CC1FCD}" type="presParOf" srcId="{B9B11A5C-1D72-43D8-9DD5-E50303735828}" destId="{F77AA9F3-38F8-4046-A0F9-0971DC5A7467}" srcOrd="1" destOrd="0" presId="urn:microsoft.com/office/officeart/2005/8/layout/hierarchy4"/>
    <dgm:cxn modelId="{530032CE-71AC-43AB-BB79-70D5FD15FF06}" type="presParOf" srcId="{E509A1A4-C1BA-4B24-85A3-E012B9761436}" destId="{AAB14D1B-AC67-4A85-9DCA-CB0ACDB8EDD6}" srcOrd="3" destOrd="0" presId="urn:microsoft.com/office/officeart/2005/8/layout/hierarchy4"/>
    <dgm:cxn modelId="{35F13300-06A0-4FB8-A71C-7CA57C167336}" type="presParOf" srcId="{E509A1A4-C1BA-4B24-85A3-E012B9761436}" destId="{F4D4F7CB-AB4D-4615-AF88-D380EC6B0332}" srcOrd="4" destOrd="0" presId="urn:microsoft.com/office/officeart/2005/8/layout/hierarchy4"/>
    <dgm:cxn modelId="{BF7D333D-39C4-475A-9BF1-CBE444DA9220}" type="presParOf" srcId="{F4D4F7CB-AB4D-4615-AF88-D380EC6B0332}" destId="{9E54933C-F873-47A5-BA11-8B496C34F470}" srcOrd="0" destOrd="0" presId="urn:microsoft.com/office/officeart/2005/8/layout/hierarchy4"/>
    <dgm:cxn modelId="{0EC20C14-7093-4A42-8372-8AA20B0DCF54}" type="presParOf" srcId="{F4D4F7CB-AB4D-4615-AF88-D380EC6B0332}" destId="{257F014C-8AD4-4FDF-A1C4-87AD140EA960}" srcOrd="1" destOrd="0" presId="urn:microsoft.com/office/officeart/2005/8/layout/hierarchy4"/>
    <dgm:cxn modelId="{4FCF10CF-F762-4346-B92A-DDFBA5090C66}" type="presParOf" srcId="{F4D4F7CB-AB4D-4615-AF88-D380EC6B0332}" destId="{90892D18-FCF5-4089-BD7B-5C442BA21CFE}" srcOrd="2" destOrd="0" presId="urn:microsoft.com/office/officeart/2005/8/layout/hierarchy4"/>
    <dgm:cxn modelId="{20C806E1-C01F-4052-9E11-E3F495CC9EAD}" type="presParOf" srcId="{90892D18-FCF5-4089-BD7B-5C442BA21CFE}" destId="{4D5345D7-6CAA-41A9-A704-00523422D2C8}" srcOrd="0" destOrd="0" presId="urn:microsoft.com/office/officeart/2005/8/layout/hierarchy4"/>
    <dgm:cxn modelId="{05AE1888-4C3D-49FB-82A4-E6EE59ED1772}" type="presParOf" srcId="{4D5345D7-6CAA-41A9-A704-00523422D2C8}" destId="{B8640255-276C-41BA-8282-6D931FC6596B}" srcOrd="0" destOrd="0" presId="urn:microsoft.com/office/officeart/2005/8/layout/hierarchy4"/>
    <dgm:cxn modelId="{8F8BBB67-215B-4BF7-AA57-4FD1321B72FA}" type="presParOf" srcId="{4D5345D7-6CAA-41A9-A704-00523422D2C8}" destId="{FC9FD660-E7A1-4E83-B6D8-9EEF9505E74C}"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8" csCatId="colorful" phldr="1"/>
      <dgm:spPr/>
      <dgm:t>
        <a:bodyPr/>
        <a:lstStyle>
          <a:extLst/>
        </a:lstStyle>
        <a:p>
          <a:endParaRPr lang="zh-TW"/>
        </a:p>
      </dgm:t>
    </dgm:pt>
    <dgm:pt modelId="{787546C1-DD5C-4D6E-BFDD-D95A52E781AD}">
      <dgm:prSet phldrT="[Text]" custT="1"/>
      <dgm:spPr/>
      <dgm:t>
        <a:bodyPr/>
        <a:lstStyle>
          <a:extLst/>
        </a:lstStyle>
        <a:p>
          <a:r>
            <a:rPr lang="zh-TW" altLang="en-US" sz="2800" dirty="0" smtClean="0">
              <a:latin typeface="標楷體" panose="03000509000000000000" pitchFamily="65" charset="-120"/>
              <a:ea typeface="標楷體" panose="03000509000000000000" pitchFamily="65" charset="-120"/>
            </a:rPr>
            <a:t>各校自行成立招生委員會辦理。</a:t>
          </a:r>
          <a:endParaRPr lang="zh-TW" altLang="en-US" sz="2800" dirty="0">
            <a:latin typeface="標楷體" panose="03000509000000000000" pitchFamily="65" charset="-120"/>
            <a:ea typeface="標楷體" panose="03000509000000000000" pitchFamily="65" charset="-120"/>
          </a:endParaRPr>
        </a:p>
      </dgm:t>
    </dgm:pt>
    <dgm:pt modelId="{88942913-D2BB-4DEB-B0E7-EA2B7A6CD360}" type="parTrans" cxnId="{DFAEFA4C-B3B0-4C4E-BCD8-BFB53D07C5D0}">
      <dgm:prSet/>
      <dgm:spPr/>
      <dgm:t>
        <a:bodyPr/>
        <a:lstStyle>
          <a:extLst/>
        </a:lstStyle>
        <a:p>
          <a:endParaRPr lang="zh-TW"/>
        </a:p>
      </dgm:t>
    </dgm:pt>
    <dgm:pt modelId="{579A9A07-8770-4AC1-9705-76E19F87D269}" type="sibTrans" cxnId="{DFAEFA4C-B3B0-4C4E-BCD8-BFB53D07C5D0}">
      <dgm:prSet/>
      <dgm:spPr/>
      <dgm:t>
        <a:bodyPr/>
        <a:lstStyle>
          <a:extLst/>
        </a:lstStyle>
        <a:p>
          <a:endParaRPr lang="zh-TW"/>
        </a:p>
      </dgm:t>
    </dgm:pt>
    <dgm:pt modelId="{ECBD6B98-1CBE-4BAA-AB77-4873C9DB1799}">
      <dgm:prSet phldrT="[Text]" custT="1"/>
      <dgm:spPr>
        <a:solidFill>
          <a:schemeClr val="accent6"/>
        </a:solidFill>
      </dgm:spPr>
      <dgm:t>
        <a:bodyPr/>
        <a:lstStyle>
          <a:extLst/>
        </a:lstStyle>
        <a:p>
          <a:r>
            <a:rPr lang="zh-TW" altLang="en-US" sz="2400" dirty="0" smtClean="0">
              <a:latin typeface="標楷體" panose="03000509000000000000" pitchFamily="65" charset="-120"/>
              <a:ea typeface="標楷體" panose="03000509000000000000" pitchFamily="65" charset="-120"/>
            </a:rPr>
            <a:t>招生簡章由各校招生委員會自行擬定，並報教育主管機關核定後辦理。</a:t>
          </a:r>
          <a:endParaRPr lang="zh-TW" altLang="en-US" sz="2400" dirty="0">
            <a:latin typeface="標楷體" panose="03000509000000000000" pitchFamily="65" charset="-120"/>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p>
      </dgm:t>
    </dgm:pt>
    <dgm:pt modelId="{CF18F627-55D0-4D75-84BC-9F6776290819}" type="sibTrans" cxnId="{7BE48F06-505A-4F51-BA61-409D1FF34502}">
      <dgm:prSet/>
      <dgm:spPr/>
      <dgm:t>
        <a:bodyPr/>
        <a:lstStyle>
          <a:extLst/>
        </a:lstStyle>
        <a:p>
          <a:endParaRPr lang="zh-TW"/>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29EC7F92-6143-4EC7-AD17-ECAF75C06DC8}" type="pres">
      <dgm:prSet presAssocID="{787546C1-DD5C-4D6E-BFDD-D95A52E781AD}" presName="parentLin" presStyleCnt="0"/>
      <dgm:spPr/>
      <dgm:t>
        <a:bodyPr/>
        <a:lstStyle>
          <a:extLst/>
        </a:lstStyle>
        <a:p>
          <a:endParaRPr lang="zh-TW"/>
        </a:p>
      </dgm:t>
    </dgm:pt>
    <dgm:pt modelId="{F4F466C7-208D-4B4A-A865-9D82D8E9F892}" type="pres">
      <dgm:prSet presAssocID="{787546C1-DD5C-4D6E-BFDD-D95A52E781AD}" presName="parentLeftMargin" presStyleLbl="node1" presStyleIdx="0" presStyleCnt="2"/>
      <dgm:spPr/>
      <dgm:t>
        <a:bodyPr/>
        <a:lstStyle>
          <a:extLst/>
        </a:lstStyle>
        <a:p>
          <a:endParaRPr lang="zh-TW"/>
        </a:p>
      </dgm:t>
    </dgm:pt>
    <dgm:pt modelId="{8BC4E78D-0D98-4ED2-B23A-71FEC19A6436}" type="pres">
      <dgm:prSet presAssocID="{787546C1-DD5C-4D6E-BFDD-D95A52E781AD}" presName="parentText" presStyleLbl="node1" presStyleIdx="0" presStyleCnt="2" custScaleX="115633" custLinFactNeighborX="9276" custLinFactNeighborY="-4638">
        <dgm:presLayoutVars>
          <dgm:chMax val="0"/>
          <dgm:bulletEnabled val="1"/>
        </dgm:presLayoutVars>
      </dgm:prSet>
      <dgm:spPr/>
      <dgm:t>
        <a:bodyPr/>
        <a:lstStyle>
          <a:extLst/>
        </a:lstStyle>
        <a:p>
          <a:endParaRPr lang="zh-TW"/>
        </a:p>
      </dgm:t>
    </dgm:pt>
    <dgm:pt modelId="{129CDA7D-4C80-4698-AFD0-7208B5D9749E}" type="pres">
      <dgm:prSet presAssocID="{787546C1-DD5C-4D6E-BFDD-D95A52E781AD}" presName="negativeSpace" presStyleCnt="0"/>
      <dgm:spPr/>
      <dgm:t>
        <a:bodyPr/>
        <a:lstStyle>
          <a:extLst/>
        </a:lstStyle>
        <a:p>
          <a:endParaRPr lang="zh-TW"/>
        </a:p>
      </dgm:t>
    </dgm:pt>
    <dgm:pt modelId="{EBA8CF1F-3B4A-4B6A-8877-CB03CDDAB1E9}" type="pres">
      <dgm:prSet presAssocID="{787546C1-DD5C-4D6E-BFDD-D95A52E781AD}" presName="childText" presStyleLbl="alignAcc1" presStyleIdx="0" presStyleCnt="2">
        <dgm:presLayoutVars>
          <dgm:bulletEnabled val="1"/>
        </dgm:presLayoutVars>
      </dgm:prSet>
      <dgm:spPr>
        <a:ln>
          <a:noFill/>
        </a:ln>
      </dgm:spPr>
      <dgm:t>
        <a:bodyPr/>
        <a:lstStyle>
          <a:extLst/>
        </a:lstStyle>
        <a:p>
          <a:endParaRPr lang="zh-TW"/>
        </a:p>
      </dgm:t>
    </dgm:pt>
    <dgm:pt modelId="{8BC0D01A-9D98-495C-93AA-A7D9631CDDAD}" type="pres">
      <dgm:prSet presAssocID="{579A9A07-8770-4AC1-9705-76E19F87D269}" presName="spaceBetweenRectangles" presStyleCnt="0"/>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2"/>
      <dgm:spPr/>
      <dgm:t>
        <a:bodyPr/>
        <a:lstStyle>
          <a:extLst/>
        </a:lstStyle>
        <a:p>
          <a:endParaRPr lang="zh-TW"/>
        </a:p>
      </dgm:t>
    </dgm:pt>
    <dgm:pt modelId="{D2A5797B-20EE-4298-BA50-C968CEE241D4}" type="pres">
      <dgm:prSet presAssocID="{ECBD6B98-1CBE-4BAA-AB77-4873C9DB1799}" presName="parentText" presStyleLbl="node1" presStyleIdx="1" presStyleCnt="2" custScaleX="116173">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1" presStyleCnt="2">
        <dgm:presLayoutVars>
          <dgm:bulletEnabled val="1"/>
        </dgm:presLayoutVars>
      </dgm:prSet>
      <dgm:spPr>
        <a:ln>
          <a:noFill/>
        </a:ln>
      </dgm:spPr>
      <dgm:t>
        <a:bodyPr/>
        <a:lstStyle>
          <a:extLst/>
        </a:lstStyle>
        <a:p>
          <a:endParaRPr lang="zh-TW"/>
        </a:p>
      </dgm:t>
    </dgm:pt>
  </dgm:ptLst>
  <dgm:cxnLst>
    <dgm:cxn modelId="{78A8B1C0-FE83-4F55-9133-9D655614F13E}" type="presOf" srcId="{787546C1-DD5C-4D6E-BFDD-D95A52E781AD}" destId="{F4F466C7-208D-4B4A-A865-9D82D8E9F892}" srcOrd="0" destOrd="0" presId="urn:microsoft.com/office/officeart/2005/8/layout/list1#1"/>
    <dgm:cxn modelId="{78C53858-F6B5-45B6-9A18-5A16D6DC1737}" type="presOf" srcId="{ECBD6B98-1CBE-4BAA-AB77-4873C9DB1799}" destId="{D2A5797B-20EE-4298-BA50-C968CEE241D4}" srcOrd="1" destOrd="0" presId="urn:microsoft.com/office/officeart/2005/8/layout/list1#1"/>
    <dgm:cxn modelId="{19CCB3C9-3DC7-494F-9CA7-7DE90B79ACC5}" type="presOf" srcId="{787546C1-DD5C-4D6E-BFDD-D95A52E781AD}" destId="{8BC4E78D-0D98-4ED2-B23A-71FEC19A6436}" srcOrd="1" destOrd="0" presId="urn:microsoft.com/office/officeart/2005/8/layout/list1#1"/>
    <dgm:cxn modelId="{951C986E-00C6-41F8-97F4-59F6C4EAF984}" type="presOf" srcId="{ECBD6B98-1CBE-4BAA-AB77-4873C9DB1799}" destId="{CA895514-6C23-43E3-A15C-728A9EC10843}" srcOrd="0" destOrd="0" presId="urn:microsoft.com/office/officeart/2005/8/layout/list1#1"/>
    <dgm:cxn modelId="{7BE48F06-505A-4F51-BA61-409D1FF34502}" srcId="{8554BDF9-8515-4677-9942-0171F000F8EB}" destId="{ECBD6B98-1CBE-4BAA-AB77-4873C9DB1799}" srcOrd="1" destOrd="0" parTransId="{A8E7F406-AFD8-48D2-8D82-E8A1F17391BF}" sibTransId="{CF18F627-55D0-4D75-84BC-9F6776290819}"/>
    <dgm:cxn modelId="{21A15331-4FE8-4FB1-B75B-7E44E103B0BD}" type="presOf" srcId="{8554BDF9-8515-4677-9942-0171F000F8EB}" destId="{9D58511D-D18C-46E6-ADFB-6CDE1389D37F}" srcOrd="0"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D9101A2E-791B-425F-9DED-327CEF3DE688}" type="presParOf" srcId="{9D58511D-D18C-46E6-ADFB-6CDE1389D37F}" destId="{29EC7F92-6143-4EC7-AD17-ECAF75C06DC8}" srcOrd="0" destOrd="0" presId="urn:microsoft.com/office/officeart/2005/8/layout/list1#1"/>
    <dgm:cxn modelId="{34726D49-BE2A-4D4C-A3EC-92800723D4FE}" type="presParOf" srcId="{29EC7F92-6143-4EC7-AD17-ECAF75C06DC8}" destId="{F4F466C7-208D-4B4A-A865-9D82D8E9F892}" srcOrd="0" destOrd="0" presId="urn:microsoft.com/office/officeart/2005/8/layout/list1#1"/>
    <dgm:cxn modelId="{4DDE9ABD-3AB3-4EB2-8E29-AFB2DF19D67D}" type="presParOf" srcId="{29EC7F92-6143-4EC7-AD17-ECAF75C06DC8}" destId="{8BC4E78D-0D98-4ED2-B23A-71FEC19A6436}" srcOrd="1" destOrd="0" presId="urn:microsoft.com/office/officeart/2005/8/layout/list1#1"/>
    <dgm:cxn modelId="{288AF8B2-34A4-4E44-B8C2-FB90A85DF741}" type="presParOf" srcId="{9D58511D-D18C-46E6-ADFB-6CDE1389D37F}" destId="{129CDA7D-4C80-4698-AFD0-7208B5D9749E}" srcOrd="1" destOrd="0" presId="urn:microsoft.com/office/officeart/2005/8/layout/list1#1"/>
    <dgm:cxn modelId="{92BAFC5E-ECFB-49D7-95EF-ECB2CF6316C2}" type="presParOf" srcId="{9D58511D-D18C-46E6-ADFB-6CDE1389D37F}" destId="{EBA8CF1F-3B4A-4B6A-8877-CB03CDDAB1E9}" srcOrd="2" destOrd="0" presId="urn:microsoft.com/office/officeart/2005/8/layout/list1#1"/>
    <dgm:cxn modelId="{5CCDB6A0-F300-452C-BFD3-DA5BD56D97A3}" type="presParOf" srcId="{9D58511D-D18C-46E6-ADFB-6CDE1389D37F}" destId="{8BC0D01A-9D98-495C-93AA-A7D9631CDDAD}" srcOrd="3" destOrd="0" presId="urn:microsoft.com/office/officeart/2005/8/layout/list1#1"/>
    <dgm:cxn modelId="{ADF923BB-0806-46C1-B54B-A1133C32D4E4}" type="presParOf" srcId="{9D58511D-D18C-46E6-ADFB-6CDE1389D37F}" destId="{3936D63D-3BB5-4099-A097-CE176EB2ABE2}" srcOrd="4" destOrd="0" presId="urn:microsoft.com/office/officeart/2005/8/layout/list1#1"/>
    <dgm:cxn modelId="{ECD5B21C-E7FE-4309-AD67-E8E358031BBA}" type="presParOf" srcId="{3936D63D-3BB5-4099-A097-CE176EB2ABE2}" destId="{CA895514-6C23-43E3-A15C-728A9EC10843}" srcOrd="0" destOrd="0" presId="urn:microsoft.com/office/officeart/2005/8/layout/list1#1"/>
    <dgm:cxn modelId="{090CF4A5-DFB5-4782-B971-7B3C534AA9CC}" type="presParOf" srcId="{3936D63D-3BB5-4099-A097-CE176EB2ABE2}" destId="{D2A5797B-20EE-4298-BA50-C968CEE241D4}" srcOrd="1" destOrd="0" presId="urn:microsoft.com/office/officeart/2005/8/layout/list1#1"/>
    <dgm:cxn modelId="{9301521B-C70C-4293-AA74-FB1D51EF1196}" type="presParOf" srcId="{9D58511D-D18C-46E6-ADFB-6CDE1389D37F}" destId="{AEA9E5FD-8F48-4CA8-8487-C530B0C74333}" srcOrd="5" destOrd="0" presId="urn:microsoft.com/office/officeart/2005/8/layout/list1#1"/>
    <dgm:cxn modelId="{04FB3936-7604-42E9-A089-D550A44EB6AC}" type="presParOf" srcId="{9D58511D-D18C-46E6-ADFB-6CDE1389D37F}" destId="{56015E43-931D-4CAD-85C0-E9EB84437182}" srcOrd="6" destOrd="0" presId="urn:microsoft.com/office/officeart/2005/8/layout/list1#1"/>
  </dgm:cxnLst>
  <dgm:bg/>
  <dgm:whole/>
</dgm:dataModel>
</file>

<file path=ppt/diagrams/data11.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9" csCatId="colorful" phldr="1"/>
      <dgm:spPr/>
      <dgm:t>
        <a:bodyPr/>
        <a:lstStyle>
          <a:extLst/>
        </a:lstStyle>
        <a:p>
          <a:endParaRPr lang="zh-TW"/>
        </a:p>
      </dgm:t>
    </dgm:pt>
    <dgm:pt modelId="{787546C1-DD5C-4D6E-BFDD-D95A52E781AD}">
      <dgm:prSet phldrT="[Text]" custT="1"/>
      <dgm:spPr/>
      <dgm:t>
        <a:bodyPr/>
        <a:lstStyle>
          <a:extLst/>
        </a:lstStyle>
        <a:p>
          <a:r>
            <a:rPr lang="zh-TW" altLang="en-US" sz="2800" dirty="0" smtClean="0">
              <a:latin typeface="+mj-lt"/>
              <a:ea typeface="標楷體" panose="03000509000000000000" pitchFamily="65" charset="-120"/>
            </a:rPr>
            <a:t>市立高中</a:t>
          </a:r>
          <a:endParaRPr lang="en-US" altLang="zh-TW" sz="2800" dirty="0" smtClean="0">
            <a:latin typeface="+mj-lt"/>
            <a:ea typeface="標楷體" panose="03000509000000000000" pitchFamily="65" charset="-120"/>
          </a:endParaRPr>
        </a:p>
        <a:p>
          <a:r>
            <a:rPr lang="zh-TW" altLang="en-US" sz="2800" dirty="0" smtClean="0">
              <a:latin typeface="+mj-lt"/>
              <a:ea typeface="標楷體" panose="03000509000000000000" pitchFamily="65" charset="-120"/>
            </a:rPr>
            <a:t>最高</a:t>
          </a:r>
          <a:r>
            <a:rPr lang="en-US" altLang="zh-TW" sz="2800" dirty="0" smtClean="0">
              <a:latin typeface="+mj-lt"/>
              <a:ea typeface="標楷體" panose="03000509000000000000" pitchFamily="65" charset="-120"/>
            </a:rPr>
            <a:t>40%</a:t>
          </a:r>
          <a:r>
            <a:rPr lang="zh-TW" altLang="en-US" sz="2800" dirty="0" smtClean="0">
              <a:latin typeface="+mj-lt"/>
              <a:ea typeface="標楷體" panose="03000509000000000000" pitchFamily="65" charset="-120"/>
            </a:rPr>
            <a:t>。</a:t>
          </a:r>
          <a:endParaRPr lang="zh-TW" altLang="en-US" sz="2800" dirty="0">
            <a:latin typeface="+mj-lt"/>
            <a:ea typeface="標楷體" panose="03000509000000000000" pitchFamily="65" charset="-120"/>
          </a:endParaRPr>
        </a:p>
      </dgm:t>
    </dgm:pt>
    <dgm:pt modelId="{88942913-D2BB-4DEB-B0E7-EA2B7A6CD360}" type="parTrans" cxnId="{DFAEFA4C-B3B0-4C4E-BCD8-BFB53D07C5D0}">
      <dgm:prSet/>
      <dgm:spPr/>
      <dgm:t>
        <a:bodyPr/>
        <a:lstStyle>
          <a:extLst/>
        </a:lstStyle>
        <a:p>
          <a:endParaRPr lang="zh-TW">
            <a:latin typeface="+mj-lt"/>
            <a:ea typeface="標楷體" panose="03000509000000000000" pitchFamily="65" charset="-120"/>
          </a:endParaRPr>
        </a:p>
      </dgm:t>
    </dgm:pt>
    <dgm:pt modelId="{579A9A07-8770-4AC1-9705-76E19F87D269}" type="sibTrans" cxnId="{DFAEFA4C-B3B0-4C4E-BCD8-BFB53D07C5D0}">
      <dgm:prSet/>
      <dgm:spPr/>
      <dgm:t>
        <a:bodyPr/>
        <a:lstStyle>
          <a:extLst/>
        </a:lstStyle>
        <a:p>
          <a:endParaRPr lang="zh-TW">
            <a:latin typeface="+mj-lt"/>
            <a:ea typeface="標楷體" panose="03000509000000000000" pitchFamily="65" charset="-120"/>
          </a:endParaRPr>
        </a:p>
      </dgm:t>
    </dgm:pt>
    <dgm:pt modelId="{ECBD6B98-1CBE-4BAA-AB77-4873C9DB1799}">
      <dgm:prSet phldrT="[Text]" custT="1"/>
      <dgm:spPr>
        <a:solidFill>
          <a:schemeClr val="accent6"/>
        </a:solidFill>
      </dgm:spPr>
      <dgm:t>
        <a:bodyPr/>
        <a:lstStyle>
          <a:extLst/>
        </a:lstStyle>
        <a:p>
          <a:r>
            <a:rPr lang="zh-TW" sz="2800" dirty="0" smtClean="0">
              <a:latin typeface="+mj-lt"/>
              <a:ea typeface="標楷體" panose="03000509000000000000" pitchFamily="65" charset="-120"/>
            </a:rPr>
            <a:t>私立高中</a:t>
          </a:r>
          <a:endParaRPr lang="en-US" altLang="zh-TW" sz="2800" dirty="0" smtClean="0">
            <a:latin typeface="+mj-lt"/>
            <a:ea typeface="標楷體" panose="03000509000000000000" pitchFamily="65" charset="-120"/>
          </a:endParaRPr>
        </a:p>
        <a:p>
          <a:r>
            <a:rPr lang="zh-TW" sz="2800" dirty="0" smtClean="0">
              <a:latin typeface="+mj-lt"/>
              <a:ea typeface="標楷體" panose="03000509000000000000" pitchFamily="65" charset="-120"/>
            </a:rPr>
            <a:t>優先免試</a:t>
          </a:r>
          <a:r>
            <a:rPr lang="en-US" altLang="zh-TW" sz="2800" dirty="0" smtClean="0">
              <a:latin typeface="+mj-lt"/>
              <a:ea typeface="標楷體" panose="03000509000000000000" pitchFamily="65" charset="-120"/>
            </a:rPr>
            <a:t>+</a:t>
          </a:r>
          <a:r>
            <a:rPr lang="zh-TW" sz="2800" dirty="0" smtClean="0">
              <a:latin typeface="+mj-lt"/>
              <a:ea typeface="標楷體" panose="03000509000000000000" pitchFamily="65" charset="-120"/>
            </a:rPr>
            <a:t>直升入學</a:t>
          </a:r>
          <a:r>
            <a:rPr lang="zh-TW" altLang="en-US" sz="2800" dirty="0" smtClean="0">
              <a:latin typeface="+mj-lt"/>
              <a:ea typeface="標楷體" panose="03000509000000000000" pitchFamily="65" charset="-120"/>
            </a:rPr>
            <a:t>，</a:t>
          </a:r>
          <a:r>
            <a:rPr lang="zh-TW" sz="2800" dirty="0" smtClean="0">
              <a:latin typeface="+mj-lt"/>
              <a:ea typeface="標楷體" panose="03000509000000000000" pitchFamily="65" charset="-120"/>
            </a:rPr>
            <a:t>合併計算，不得高於</a:t>
          </a:r>
          <a:r>
            <a:rPr lang="en-US" sz="2800" b="1" u="heavy" dirty="0" smtClean="0">
              <a:latin typeface="+mj-lt"/>
              <a:ea typeface="標楷體" panose="03000509000000000000" pitchFamily="65" charset="-120"/>
            </a:rPr>
            <a:t>50%</a:t>
          </a:r>
          <a:endParaRPr lang="zh-TW" altLang="en-US" sz="2800" dirty="0">
            <a:latin typeface="+mj-lt"/>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latin typeface="+mj-lt"/>
            <a:ea typeface="標楷體" panose="03000509000000000000" pitchFamily="65" charset="-120"/>
          </a:endParaRPr>
        </a:p>
      </dgm:t>
    </dgm:pt>
    <dgm:pt modelId="{CF18F627-55D0-4D75-84BC-9F6776290819}" type="sibTrans" cxnId="{7BE48F06-505A-4F51-BA61-409D1FF34502}">
      <dgm:prSet/>
      <dgm:spPr/>
      <dgm:t>
        <a:bodyPr/>
        <a:lstStyle>
          <a:extLst/>
        </a:lstStyle>
        <a:p>
          <a:endParaRPr lang="zh-TW">
            <a:latin typeface="+mj-lt"/>
            <a:ea typeface="標楷體" panose="03000509000000000000" pitchFamily="65" charset="-120"/>
          </a:endParaRPr>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29EC7F92-6143-4EC7-AD17-ECAF75C06DC8}" type="pres">
      <dgm:prSet presAssocID="{787546C1-DD5C-4D6E-BFDD-D95A52E781AD}" presName="parentLin" presStyleCnt="0"/>
      <dgm:spPr/>
      <dgm:t>
        <a:bodyPr/>
        <a:lstStyle>
          <a:extLst/>
        </a:lstStyle>
        <a:p>
          <a:endParaRPr lang="zh-TW"/>
        </a:p>
      </dgm:t>
    </dgm:pt>
    <dgm:pt modelId="{F4F466C7-208D-4B4A-A865-9D82D8E9F892}" type="pres">
      <dgm:prSet presAssocID="{787546C1-DD5C-4D6E-BFDD-D95A52E781AD}" presName="parentLeftMargin" presStyleLbl="node1" presStyleIdx="0" presStyleCnt="2"/>
      <dgm:spPr/>
      <dgm:t>
        <a:bodyPr/>
        <a:lstStyle>
          <a:extLst/>
        </a:lstStyle>
        <a:p>
          <a:endParaRPr lang="zh-TW"/>
        </a:p>
      </dgm:t>
    </dgm:pt>
    <dgm:pt modelId="{8BC4E78D-0D98-4ED2-B23A-71FEC19A6436}" type="pres">
      <dgm:prSet presAssocID="{787546C1-DD5C-4D6E-BFDD-D95A52E781AD}" presName="parentText" presStyleLbl="node1" presStyleIdx="0" presStyleCnt="2" custScaleX="115633" custLinFactNeighborX="9276" custLinFactNeighborY="-4638">
        <dgm:presLayoutVars>
          <dgm:chMax val="0"/>
          <dgm:bulletEnabled val="1"/>
        </dgm:presLayoutVars>
      </dgm:prSet>
      <dgm:spPr/>
      <dgm:t>
        <a:bodyPr/>
        <a:lstStyle>
          <a:extLst/>
        </a:lstStyle>
        <a:p>
          <a:endParaRPr lang="zh-TW"/>
        </a:p>
      </dgm:t>
    </dgm:pt>
    <dgm:pt modelId="{129CDA7D-4C80-4698-AFD0-7208B5D9749E}" type="pres">
      <dgm:prSet presAssocID="{787546C1-DD5C-4D6E-BFDD-D95A52E781AD}" presName="negativeSpace" presStyleCnt="0"/>
      <dgm:spPr/>
      <dgm:t>
        <a:bodyPr/>
        <a:lstStyle>
          <a:extLst/>
        </a:lstStyle>
        <a:p>
          <a:endParaRPr lang="zh-TW"/>
        </a:p>
      </dgm:t>
    </dgm:pt>
    <dgm:pt modelId="{EBA8CF1F-3B4A-4B6A-8877-CB03CDDAB1E9}" type="pres">
      <dgm:prSet presAssocID="{787546C1-DD5C-4D6E-BFDD-D95A52E781AD}" presName="childText" presStyleLbl="alignAcc1" presStyleIdx="0" presStyleCnt="2">
        <dgm:presLayoutVars>
          <dgm:bulletEnabled val="1"/>
        </dgm:presLayoutVars>
      </dgm:prSet>
      <dgm:spPr>
        <a:ln>
          <a:noFill/>
        </a:ln>
      </dgm:spPr>
      <dgm:t>
        <a:bodyPr/>
        <a:lstStyle>
          <a:extLst/>
        </a:lstStyle>
        <a:p>
          <a:endParaRPr lang="zh-TW"/>
        </a:p>
      </dgm:t>
    </dgm:pt>
    <dgm:pt modelId="{8BC0D01A-9D98-495C-93AA-A7D9631CDDAD}" type="pres">
      <dgm:prSet presAssocID="{579A9A07-8770-4AC1-9705-76E19F87D269}" presName="spaceBetweenRectangles" presStyleCnt="0"/>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2"/>
      <dgm:spPr/>
      <dgm:t>
        <a:bodyPr/>
        <a:lstStyle>
          <a:extLst/>
        </a:lstStyle>
        <a:p>
          <a:endParaRPr lang="zh-TW"/>
        </a:p>
      </dgm:t>
    </dgm:pt>
    <dgm:pt modelId="{D2A5797B-20EE-4298-BA50-C968CEE241D4}" type="pres">
      <dgm:prSet presAssocID="{ECBD6B98-1CBE-4BAA-AB77-4873C9DB1799}" presName="parentText" presStyleLbl="node1" presStyleIdx="1" presStyleCnt="2" custScaleX="116173" custScaleY="158262">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1" presStyleCnt="2">
        <dgm:presLayoutVars>
          <dgm:bulletEnabled val="1"/>
        </dgm:presLayoutVars>
      </dgm:prSet>
      <dgm:spPr>
        <a:ln>
          <a:noFill/>
        </a:ln>
      </dgm:spPr>
      <dgm:t>
        <a:bodyPr/>
        <a:lstStyle>
          <a:extLst/>
        </a:lstStyle>
        <a:p>
          <a:endParaRPr lang="zh-TW"/>
        </a:p>
      </dgm:t>
    </dgm:pt>
  </dgm:ptLst>
  <dgm:cxnLst>
    <dgm:cxn modelId="{979EA1FC-6214-4ADF-B63B-27FCA17F5A43}" type="presOf" srcId="{ECBD6B98-1CBE-4BAA-AB77-4873C9DB1799}" destId="{CA895514-6C23-43E3-A15C-728A9EC10843}" srcOrd="0" destOrd="0" presId="urn:microsoft.com/office/officeart/2005/8/layout/list1#1"/>
    <dgm:cxn modelId="{08449C57-9118-4CEE-A100-C6C7E4065CD2}" type="presOf" srcId="{ECBD6B98-1CBE-4BAA-AB77-4873C9DB1799}" destId="{D2A5797B-20EE-4298-BA50-C968CEE241D4}" srcOrd="1" destOrd="0" presId="urn:microsoft.com/office/officeart/2005/8/layout/list1#1"/>
    <dgm:cxn modelId="{48303B4A-E213-483C-8BD1-BA2A90059A02}" type="presOf" srcId="{787546C1-DD5C-4D6E-BFDD-D95A52E781AD}" destId="{F4F466C7-208D-4B4A-A865-9D82D8E9F892}" srcOrd="0" destOrd="0" presId="urn:microsoft.com/office/officeart/2005/8/layout/list1#1"/>
    <dgm:cxn modelId="{483E87E4-AAF6-4E0D-9DA2-6D00EAAA27DD}" type="presOf" srcId="{787546C1-DD5C-4D6E-BFDD-D95A52E781AD}" destId="{8BC4E78D-0D98-4ED2-B23A-71FEC19A6436}" srcOrd="1" destOrd="0" presId="urn:microsoft.com/office/officeart/2005/8/layout/list1#1"/>
    <dgm:cxn modelId="{7BE48F06-505A-4F51-BA61-409D1FF34502}" srcId="{8554BDF9-8515-4677-9942-0171F000F8EB}" destId="{ECBD6B98-1CBE-4BAA-AB77-4873C9DB1799}" srcOrd="1" destOrd="0" parTransId="{A8E7F406-AFD8-48D2-8D82-E8A1F17391BF}" sibTransId="{CF18F627-55D0-4D75-84BC-9F6776290819}"/>
    <dgm:cxn modelId="{1E974D34-FD9F-48BF-8DAB-A04B0122ACAB}" type="presOf" srcId="{8554BDF9-8515-4677-9942-0171F000F8EB}" destId="{9D58511D-D18C-46E6-ADFB-6CDE1389D37F}" srcOrd="0"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0D2E2134-DD99-4F42-9CE8-1ECF4BABCC2C}" type="presParOf" srcId="{9D58511D-D18C-46E6-ADFB-6CDE1389D37F}" destId="{29EC7F92-6143-4EC7-AD17-ECAF75C06DC8}" srcOrd="0" destOrd="0" presId="urn:microsoft.com/office/officeart/2005/8/layout/list1#1"/>
    <dgm:cxn modelId="{BC8CF403-94DA-492C-A06C-1F13F6BBFA18}" type="presParOf" srcId="{29EC7F92-6143-4EC7-AD17-ECAF75C06DC8}" destId="{F4F466C7-208D-4B4A-A865-9D82D8E9F892}" srcOrd="0" destOrd="0" presId="urn:microsoft.com/office/officeart/2005/8/layout/list1#1"/>
    <dgm:cxn modelId="{A6D17F27-C504-48DA-99FD-BA36DF7E1504}" type="presParOf" srcId="{29EC7F92-6143-4EC7-AD17-ECAF75C06DC8}" destId="{8BC4E78D-0D98-4ED2-B23A-71FEC19A6436}" srcOrd="1" destOrd="0" presId="urn:microsoft.com/office/officeart/2005/8/layout/list1#1"/>
    <dgm:cxn modelId="{12142821-E477-4FF8-9262-FE66E0B9FD84}" type="presParOf" srcId="{9D58511D-D18C-46E6-ADFB-6CDE1389D37F}" destId="{129CDA7D-4C80-4698-AFD0-7208B5D9749E}" srcOrd="1" destOrd="0" presId="urn:microsoft.com/office/officeart/2005/8/layout/list1#1"/>
    <dgm:cxn modelId="{E992FF13-CC3C-4B85-9951-4E66CFA9A08B}" type="presParOf" srcId="{9D58511D-D18C-46E6-ADFB-6CDE1389D37F}" destId="{EBA8CF1F-3B4A-4B6A-8877-CB03CDDAB1E9}" srcOrd="2" destOrd="0" presId="urn:microsoft.com/office/officeart/2005/8/layout/list1#1"/>
    <dgm:cxn modelId="{698A2B39-5512-4B3A-AB03-69D57D2499C5}" type="presParOf" srcId="{9D58511D-D18C-46E6-ADFB-6CDE1389D37F}" destId="{8BC0D01A-9D98-495C-93AA-A7D9631CDDAD}" srcOrd="3" destOrd="0" presId="urn:microsoft.com/office/officeart/2005/8/layout/list1#1"/>
    <dgm:cxn modelId="{8A162A74-434D-4923-95E4-9E634D83C988}" type="presParOf" srcId="{9D58511D-D18C-46E6-ADFB-6CDE1389D37F}" destId="{3936D63D-3BB5-4099-A097-CE176EB2ABE2}" srcOrd="4" destOrd="0" presId="urn:microsoft.com/office/officeart/2005/8/layout/list1#1"/>
    <dgm:cxn modelId="{62A1E198-CD07-43F5-A7A1-367377C12559}" type="presParOf" srcId="{3936D63D-3BB5-4099-A097-CE176EB2ABE2}" destId="{CA895514-6C23-43E3-A15C-728A9EC10843}" srcOrd="0" destOrd="0" presId="urn:microsoft.com/office/officeart/2005/8/layout/list1#1"/>
    <dgm:cxn modelId="{007BA04E-9549-40A3-908A-A6272614A61D}" type="presParOf" srcId="{3936D63D-3BB5-4099-A097-CE176EB2ABE2}" destId="{D2A5797B-20EE-4298-BA50-C968CEE241D4}" srcOrd="1" destOrd="0" presId="urn:microsoft.com/office/officeart/2005/8/layout/list1#1"/>
    <dgm:cxn modelId="{579433BA-E0A3-4B65-A2BE-9E24346F934A}" type="presParOf" srcId="{9D58511D-D18C-46E6-ADFB-6CDE1389D37F}" destId="{AEA9E5FD-8F48-4CA8-8487-C530B0C74333}" srcOrd="5" destOrd="0" presId="urn:microsoft.com/office/officeart/2005/8/layout/list1#1"/>
    <dgm:cxn modelId="{55E8B48D-983E-4ABC-92B6-143FF2D5D6E1}" type="presParOf" srcId="{9D58511D-D18C-46E6-ADFB-6CDE1389D37F}" destId="{56015E43-931D-4CAD-85C0-E9EB84437182}" srcOrd="6" destOrd="0" presId="urn:microsoft.com/office/officeart/2005/8/layout/list1#1"/>
  </dgm:cxnLst>
  <dgm:bg/>
  <dgm:whole/>
</dgm:dataModel>
</file>

<file path=ppt/diagrams/data12.xml><?xml version="1.0" encoding="utf-8"?>
<dgm:dataModel xmlns:dgm="http://schemas.openxmlformats.org/drawingml/2006/diagram" xmlns:a="http://schemas.openxmlformats.org/drawingml/2006/main">
  <dgm:ptLst>
    <dgm:pt modelId="{769DDD0D-AF13-4EAF-B2E0-39AAA7DE320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TW" altLang="en-US"/>
        </a:p>
      </dgm:t>
    </dgm:pt>
    <dgm:pt modelId="{A6ACDEB8-E624-4C39-9280-240DBFFF5385}">
      <dgm:prSet phldrT="[文字]"/>
      <dgm:spPr/>
      <dgm:t>
        <a:bodyPr/>
        <a:lstStyle/>
        <a:p>
          <a:r>
            <a:rPr lang="zh-TW" altLang="en-US" b="1" dirty="0" smtClean="0">
              <a:latin typeface="標楷體" panose="03000509000000000000" pitchFamily="65" charset="-120"/>
              <a:ea typeface="標楷體" panose="03000509000000000000" pitchFamily="65" charset="-120"/>
            </a:rPr>
            <a:t>招生學校</a:t>
          </a:r>
          <a:endParaRPr lang="zh-TW" altLang="en-US" b="1" dirty="0">
            <a:latin typeface="標楷體" panose="03000509000000000000" pitchFamily="65" charset="-120"/>
            <a:ea typeface="標楷體" panose="03000509000000000000" pitchFamily="65" charset="-120"/>
          </a:endParaRPr>
        </a:p>
      </dgm:t>
    </dgm:pt>
    <dgm:pt modelId="{2AB7094D-B88B-49A9-8BCB-34CBC4C17013}" type="parTrans" cxnId="{8AC5D3EB-C2C5-4F08-9C62-87D32AB4A6FF}">
      <dgm:prSet/>
      <dgm:spPr/>
      <dgm:t>
        <a:bodyPr/>
        <a:lstStyle/>
        <a:p>
          <a:endParaRPr lang="zh-TW" altLang="en-US" b="1">
            <a:latin typeface="標楷體" panose="03000509000000000000" pitchFamily="65" charset="-120"/>
            <a:ea typeface="標楷體" panose="03000509000000000000" pitchFamily="65" charset="-120"/>
          </a:endParaRPr>
        </a:p>
      </dgm:t>
    </dgm:pt>
    <dgm:pt modelId="{173FE45A-114E-470A-845F-DC79D48DB9E7}" type="sibTrans" cxnId="{8AC5D3EB-C2C5-4F08-9C62-87D32AB4A6FF}">
      <dgm:prSet/>
      <dgm:spPr/>
      <dgm:t>
        <a:bodyPr/>
        <a:lstStyle/>
        <a:p>
          <a:endParaRPr lang="zh-TW" altLang="en-US" b="1">
            <a:latin typeface="標楷體" panose="03000509000000000000" pitchFamily="65" charset="-120"/>
            <a:ea typeface="標楷體" panose="03000509000000000000" pitchFamily="65" charset="-120"/>
          </a:endParaRPr>
        </a:p>
      </dgm:t>
    </dgm:pt>
    <dgm:pt modelId="{BB69E190-14CE-42D0-9D2A-998A8E0271CA}">
      <dgm:prSet phldrT="[文字]"/>
      <dgm:spPr/>
      <dgm:t>
        <a:bodyPr/>
        <a:lstStyle/>
        <a:p>
          <a:r>
            <a:rPr lang="zh-TW" altLang="en-US" b="1" dirty="0" smtClean="0">
              <a:latin typeface="標楷體" panose="03000509000000000000" pitchFamily="65" charset="-120"/>
              <a:ea typeface="標楷體" panose="03000509000000000000" pitchFamily="65" charset="-120"/>
            </a:rPr>
            <a:t>中山</a:t>
          </a:r>
          <a:endParaRPr lang="zh-TW" altLang="en-US" b="1" dirty="0">
            <a:latin typeface="標楷體" panose="03000509000000000000" pitchFamily="65" charset="-120"/>
            <a:ea typeface="標楷體" panose="03000509000000000000" pitchFamily="65" charset="-120"/>
          </a:endParaRPr>
        </a:p>
      </dgm:t>
    </dgm:pt>
    <dgm:pt modelId="{72BE78FF-2CED-4C4D-ABA0-86580291A7CB}" type="parTrans" cxnId="{B77C4626-B181-4436-B3FC-BE02ADD829AC}">
      <dgm:prSet/>
      <dgm:spPr/>
      <dgm:t>
        <a:bodyPr/>
        <a:lstStyle/>
        <a:p>
          <a:endParaRPr lang="zh-TW" altLang="en-US" b="1">
            <a:latin typeface="標楷體" panose="03000509000000000000" pitchFamily="65" charset="-120"/>
            <a:ea typeface="標楷體" panose="03000509000000000000" pitchFamily="65" charset="-120"/>
          </a:endParaRPr>
        </a:p>
      </dgm:t>
    </dgm:pt>
    <dgm:pt modelId="{E2690A5D-BBC0-40CF-B86D-6336869AA00D}" type="sibTrans" cxnId="{B77C4626-B181-4436-B3FC-BE02ADD829AC}">
      <dgm:prSet/>
      <dgm:spPr/>
      <dgm:t>
        <a:bodyPr/>
        <a:lstStyle/>
        <a:p>
          <a:endParaRPr lang="zh-TW" altLang="en-US" b="1">
            <a:latin typeface="標楷體" panose="03000509000000000000" pitchFamily="65" charset="-120"/>
            <a:ea typeface="標楷體" panose="03000509000000000000" pitchFamily="65" charset="-120"/>
          </a:endParaRPr>
        </a:p>
      </dgm:t>
    </dgm:pt>
    <dgm:pt modelId="{6F19F82E-2A1B-4C43-8C6F-36E683359B6F}">
      <dgm:prSet phldrT="[文字]"/>
      <dgm:spPr/>
      <dgm:t>
        <a:bodyPr/>
        <a:lstStyle/>
        <a:p>
          <a:r>
            <a:rPr lang="zh-TW" altLang="en-US" b="1" dirty="0" smtClean="0">
              <a:latin typeface="標楷體" panose="03000509000000000000" pitchFamily="65" charset="-120"/>
              <a:ea typeface="標楷體" panose="03000509000000000000" pitchFamily="65" charset="-120"/>
            </a:rPr>
            <a:t>安樂</a:t>
          </a:r>
          <a:endParaRPr lang="zh-TW" altLang="en-US" b="1" dirty="0">
            <a:latin typeface="標楷體" panose="03000509000000000000" pitchFamily="65" charset="-120"/>
            <a:ea typeface="標楷體" panose="03000509000000000000" pitchFamily="65" charset="-120"/>
          </a:endParaRPr>
        </a:p>
      </dgm:t>
    </dgm:pt>
    <dgm:pt modelId="{4AA424F3-5CA1-47F1-920E-3D7401AC2783}" type="parTrans" cxnId="{84859D11-78F3-4482-92EC-5939AFECAF02}">
      <dgm:prSet/>
      <dgm:spPr/>
      <dgm:t>
        <a:bodyPr/>
        <a:lstStyle/>
        <a:p>
          <a:endParaRPr lang="zh-TW" altLang="en-US" b="1">
            <a:latin typeface="標楷體" panose="03000509000000000000" pitchFamily="65" charset="-120"/>
            <a:ea typeface="標楷體" panose="03000509000000000000" pitchFamily="65" charset="-120"/>
          </a:endParaRPr>
        </a:p>
      </dgm:t>
    </dgm:pt>
    <dgm:pt modelId="{6769624B-59D1-418C-9768-89A94FC1883F}" type="sibTrans" cxnId="{84859D11-78F3-4482-92EC-5939AFECAF02}">
      <dgm:prSet/>
      <dgm:spPr/>
      <dgm:t>
        <a:bodyPr/>
        <a:lstStyle/>
        <a:p>
          <a:endParaRPr lang="zh-TW" altLang="en-US" b="1">
            <a:latin typeface="標楷體" panose="03000509000000000000" pitchFamily="65" charset="-120"/>
            <a:ea typeface="標楷體" panose="03000509000000000000" pitchFamily="65" charset="-120"/>
          </a:endParaRPr>
        </a:p>
      </dgm:t>
    </dgm:pt>
    <dgm:pt modelId="{1A353CE2-EFA3-46A2-BFE6-7299CA584B4E}">
      <dgm:prSet phldrT="[文字]"/>
      <dgm:spPr/>
      <dgm:t>
        <a:bodyPr/>
        <a:lstStyle/>
        <a:p>
          <a:r>
            <a:rPr lang="zh-TW" altLang="en-US" b="1" dirty="0" smtClean="0">
              <a:latin typeface="標楷體" panose="03000509000000000000" pitchFamily="65" charset="-120"/>
              <a:ea typeface="標楷體" panose="03000509000000000000" pitchFamily="65" charset="-120"/>
            </a:rPr>
            <a:t>光隆</a:t>
          </a:r>
          <a:endParaRPr lang="zh-TW" altLang="en-US" b="1" dirty="0">
            <a:latin typeface="標楷體" panose="03000509000000000000" pitchFamily="65" charset="-120"/>
            <a:ea typeface="標楷體" panose="03000509000000000000" pitchFamily="65" charset="-120"/>
          </a:endParaRPr>
        </a:p>
      </dgm:t>
    </dgm:pt>
    <dgm:pt modelId="{020B7EBD-C838-4B04-884F-0DAC357082E2}" type="parTrans" cxnId="{89636B39-D405-45CD-B670-D114B66AE76F}">
      <dgm:prSet/>
      <dgm:spPr/>
      <dgm:t>
        <a:bodyPr/>
        <a:lstStyle/>
        <a:p>
          <a:endParaRPr lang="zh-TW" altLang="en-US" b="1">
            <a:latin typeface="標楷體" panose="03000509000000000000" pitchFamily="65" charset="-120"/>
            <a:ea typeface="標楷體" panose="03000509000000000000" pitchFamily="65" charset="-120"/>
          </a:endParaRPr>
        </a:p>
      </dgm:t>
    </dgm:pt>
    <dgm:pt modelId="{53D0BC9C-85BC-40CF-8B4C-4E062155E126}" type="sibTrans" cxnId="{89636B39-D405-45CD-B670-D114B66AE76F}">
      <dgm:prSet/>
      <dgm:spPr/>
      <dgm:t>
        <a:bodyPr/>
        <a:lstStyle/>
        <a:p>
          <a:endParaRPr lang="zh-TW" altLang="en-US" b="1">
            <a:latin typeface="標楷體" panose="03000509000000000000" pitchFamily="65" charset="-120"/>
            <a:ea typeface="標楷體" panose="03000509000000000000" pitchFamily="65" charset="-120"/>
          </a:endParaRPr>
        </a:p>
      </dgm:t>
    </dgm:pt>
    <dgm:pt modelId="{AA6F693C-CE7C-4F40-AC20-CE9047F24B0C}">
      <dgm:prSet phldrT="[文字]"/>
      <dgm:spPr/>
      <dgm:t>
        <a:bodyPr/>
        <a:lstStyle/>
        <a:p>
          <a:r>
            <a:rPr lang="zh-TW" altLang="en-US" b="1" dirty="0" smtClean="0">
              <a:latin typeface="標楷體" panose="03000509000000000000" pitchFamily="65" charset="-120"/>
              <a:ea typeface="標楷體" panose="03000509000000000000" pitchFamily="65" charset="-120"/>
            </a:rPr>
            <a:t>海事</a:t>
          </a:r>
          <a:endParaRPr lang="zh-TW" altLang="en-US" b="1" dirty="0">
            <a:latin typeface="標楷體" panose="03000509000000000000" pitchFamily="65" charset="-120"/>
            <a:ea typeface="標楷體" panose="03000509000000000000" pitchFamily="65" charset="-120"/>
          </a:endParaRPr>
        </a:p>
      </dgm:t>
    </dgm:pt>
    <dgm:pt modelId="{AFFCEAF9-EAF0-4B4E-82F7-21F982AFD562}" type="parTrans" cxnId="{C6D01EA9-0A05-4219-9C07-2DF78458409A}">
      <dgm:prSet/>
      <dgm:spPr/>
      <dgm:t>
        <a:bodyPr/>
        <a:lstStyle/>
        <a:p>
          <a:endParaRPr lang="zh-TW" altLang="en-US" b="1">
            <a:latin typeface="標楷體" panose="03000509000000000000" pitchFamily="65" charset="-120"/>
            <a:ea typeface="標楷體" panose="03000509000000000000" pitchFamily="65" charset="-120"/>
          </a:endParaRPr>
        </a:p>
      </dgm:t>
    </dgm:pt>
    <dgm:pt modelId="{A7286513-70E5-4218-A41F-816049E5D374}" type="sibTrans" cxnId="{C6D01EA9-0A05-4219-9C07-2DF78458409A}">
      <dgm:prSet/>
      <dgm:spPr/>
      <dgm:t>
        <a:bodyPr/>
        <a:lstStyle/>
        <a:p>
          <a:endParaRPr lang="zh-TW" altLang="en-US" b="1">
            <a:latin typeface="標楷體" panose="03000509000000000000" pitchFamily="65" charset="-120"/>
            <a:ea typeface="標楷體" panose="03000509000000000000" pitchFamily="65" charset="-120"/>
          </a:endParaRPr>
        </a:p>
      </dgm:t>
    </dgm:pt>
    <dgm:pt modelId="{60C465ED-B130-4917-983B-265480172778}">
      <dgm:prSet/>
      <dgm:spPr/>
      <dgm:t>
        <a:bodyPr/>
        <a:lstStyle/>
        <a:p>
          <a:r>
            <a:rPr lang="zh-TW" altLang="en-US" b="1" dirty="0" smtClean="0">
              <a:latin typeface="標楷體" panose="03000509000000000000" pitchFamily="65" charset="-120"/>
              <a:ea typeface="標楷體" panose="03000509000000000000" pitchFamily="65" charset="-120"/>
            </a:rPr>
            <a:t>暖暖</a:t>
          </a:r>
          <a:endParaRPr lang="zh-TW" altLang="en-US" b="1" dirty="0">
            <a:latin typeface="標楷體" panose="03000509000000000000" pitchFamily="65" charset="-120"/>
            <a:ea typeface="標楷體" panose="03000509000000000000" pitchFamily="65" charset="-120"/>
          </a:endParaRPr>
        </a:p>
      </dgm:t>
    </dgm:pt>
    <dgm:pt modelId="{6F7D8E7E-BC79-4A7F-B0CF-2318792941C1}" type="parTrans" cxnId="{155BA2AE-A690-4788-8D17-8551246396C4}">
      <dgm:prSet/>
      <dgm:spPr/>
      <dgm:t>
        <a:bodyPr/>
        <a:lstStyle/>
        <a:p>
          <a:endParaRPr lang="zh-TW" altLang="en-US" b="1">
            <a:latin typeface="標楷體" panose="03000509000000000000" pitchFamily="65" charset="-120"/>
            <a:ea typeface="標楷體" panose="03000509000000000000" pitchFamily="65" charset="-120"/>
          </a:endParaRPr>
        </a:p>
      </dgm:t>
    </dgm:pt>
    <dgm:pt modelId="{901526E7-0DAD-4013-99E4-79A33F8AC41D}" type="sibTrans" cxnId="{155BA2AE-A690-4788-8D17-8551246396C4}">
      <dgm:prSet/>
      <dgm:spPr/>
      <dgm:t>
        <a:bodyPr/>
        <a:lstStyle/>
        <a:p>
          <a:endParaRPr lang="zh-TW" altLang="en-US" b="1">
            <a:latin typeface="標楷體" panose="03000509000000000000" pitchFamily="65" charset="-120"/>
            <a:ea typeface="標楷體" panose="03000509000000000000" pitchFamily="65" charset="-120"/>
          </a:endParaRPr>
        </a:p>
      </dgm:t>
    </dgm:pt>
    <dgm:pt modelId="{01243EB7-D33E-4A51-B121-952F49B93C6E}">
      <dgm:prSet/>
      <dgm:spPr/>
      <dgm:t>
        <a:bodyPr/>
        <a:lstStyle/>
        <a:p>
          <a:r>
            <a:rPr lang="zh-TW" altLang="en-US" b="1" dirty="0" smtClean="0">
              <a:latin typeface="標楷體" panose="03000509000000000000" pitchFamily="65" charset="-120"/>
              <a:ea typeface="標楷體" panose="03000509000000000000" pitchFamily="65" charset="-120"/>
            </a:rPr>
            <a:t>八斗</a:t>
          </a:r>
          <a:endParaRPr lang="zh-TW" altLang="en-US" b="1" dirty="0">
            <a:latin typeface="標楷體" panose="03000509000000000000" pitchFamily="65" charset="-120"/>
            <a:ea typeface="標楷體" panose="03000509000000000000" pitchFamily="65" charset="-120"/>
          </a:endParaRPr>
        </a:p>
      </dgm:t>
    </dgm:pt>
    <dgm:pt modelId="{B402943E-9054-47B6-89D7-1C56F1276714}" type="parTrans" cxnId="{B4DD7E3F-4301-4C78-9B9F-0BDC3553000F}">
      <dgm:prSet/>
      <dgm:spPr/>
      <dgm:t>
        <a:bodyPr/>
        <a:lstStyle/>
        <a:p>
          <a:endParaRPr lang="zh-TW" altLang="en-US" b="1">
            <a:latin typeface="標楷體" panose="03000509000000000000" pitchFamily="65" charset="-120"/>
            <a:ea typeface="標楷體" panose="03000509000000000000" pitchFamily="65" charset="-120"/>
          </a:endParaRPr>
        </a:p>
      </dgm:t>
    </dgm:pt>
    <dgm:pt modelId="{F44FB2D2-00DF-44C6-80FA-E28E3B966708}" type="sibTrans" cxnId="{B4DD7E3F-4301-4C78-9B9F-0BDC3553000F}">
      <dgm:prSet/>
      <dgm:spPr/>
      <dgm:t>
        <a:bodyPr/>
        <a:lstStyle/>
        <a:p>
          <a:endParaRPr lang="zh-TW" altLang="en-US" b="1">
            <a:latin typeface="標楷體" panose="03000509000000000000" pitchFamily="65" charset="-120"/>
            <a:ea typeface="標楷體" panose="03000509000000000000" pitchFamily="65" charset="-120"/>
          </a:endParaRPr>
        </a:p>
      </dgm:t>
    </dgm:pt>
    <dgm:pt modelId="{1E56C31D-4146-49D3-9023-8B9DB35E2100}">
      <dgm:prSet/>
      <dgm:spPr/>
      <dgm:t>
        <a:bodyPr/>
        <a:lstStyle/>
        <a:p>
          <a:r>
            <a:rPr lang="zh-TW" altLang="en-US" b="1" dirty="0" smtClean="0">
              <a:latin typeface="標楷體" panose="03000509000000000000" pitchFamily="65" charset="-120"/>
              <a:ea typeface="標楷體" panose="03000509000000000000" pitchFamily="65" charset="-120"/>
            </a:rPr>
            <a:t>基中</a:t>
          </a:r>
          <a:endParaRPr lang="zh-TW" altLang="en-US" b="1" dirty="0">
            <a:latin typeface="標楷體" panose="03000509000000000000" pitchFamily="65" charset="-120"/>
            <a:ea typeface="標楷體" panose="03000509000000000000" pitchFamily="65" charset="-120"/>
          </a:endParaRPr>
        </a:p>
      </dgm:t>
    </dgm:pt>
    <dgm:pt modelId="{4274D4E2-1B15-46A0-A20C-83AD545BFE07}" type="parTrans" cxnId="{468C3545-611E-4D5F-914F-A9918C351093}">
      <dgm:prSet/>
      <dgm:spPr/>
      <dgm:t>
        <a:bodyPr/>
        <a:lstStyle/>
        <a:p>
          <a:endParaRPr lang="zh-TW" altLang="en-US" b="1">
            <a:latin typeface="標楷體" panose="03000509000000000000" pitchFamily="65" charset="-120"/>
            <a:ea typeface="標楷體" panose="03000509000000000000" pitchFamily="65" charset="-120"/>
          </a:endParaRPr>
        </a:p>
      </dgm:t>
    </dgm:pt>
    <dgm:pt modelId="{B6862446-B325-4DFF-83E0-70D475A55566}" type="sibTrans" cxnId="{468C3545-611E-4D5F-914F-A9918C351093}">
      <dgm:prSet/>
      <dgm:spPr/>
      <dgm:t>
        <a:bodyPr/>
        <a:lstStyle/>
        <a:p>
          <a:endParaRPr lang="zh-TW" altLang="en-US" b="1">
            <a:latin typeface="標楷體" panose="03000509000000000000" pitchFamily="65" charset="-120"/>
            <a:ea typeface="標楷體" panose="03000509000000000000" pitchFamily="65" charset="-120"/>
          </a:endParaRPr>
        </a:p>
      </dgm:t>
    </dgm:pt>
    <dgm:pt modelId="{BCAC1E1C-C2D4-47DC-9071-F5D68727FF7C}">
      <dgm:prSet/>
      <dgm:spPr/>
      <dgm:t>
        <a:bodyPr/>
        <a:lstStyle/>
        <a:p>
          <a:r>
            <a:rPr lang="zh-TW" altLang="en-US" b="1" dirty="0" smtClean="0">
              <a:latin typeface="標楷體" panose="03000509000000000000" pitchFamily="65" charset="-120"/>
              <a:ea typeface="標楷體" panose="03000509000000000000" pitchFamily="65" charset="-120"/>
            </a:rPr>
            <a:t>基女</a:t>
          </a:r>
          <a:endParaRPr lang="zh-TW" altLang="en-US" b="1" dirty="0">
            <a:latin typeface="標楷體" panose="03000509000000000000" pitchFamily="65" charset="-120"/>
            <a:ea typeface="標楷體" panose="03000509000000000000" pitchFamily="65" charset="-120"/>
          </a:endParaRPr>
        </a:p>
      </dgm:t>
    </dgm:pt>
    <dgm:pt modelId="{CEA2217D-5B1C-45BC-9702-B36A658CC31E}" type="parTrans" cxnId="{B36FEBC6-7A2C-4F88-8F10-AF44272423F5}">
      <dgm:prSet/>
      <dgm:spPr/>
      <dgm:t>
        <a:bodyPr/>
        <a:lstStyle/>
        <a:p>
          <a:endParaRPr lang="zh-TW" altLang="en-US" b="1">
            <a:latin typeface="標楷體" panose="03000509000000000000" pitchFamily="65" charset="-120"/>
            <a:ea typeface="標楷體" panose="03000509000000000000" pitchFamily="65" charset="-120"/>
          </a:endParaRPr>
        </a:p>
      </dgm:t>
    </dgm:pt>
    <dgm:pt modelId="{9E85B0E6-210D-445D-ACAB-9DBF99D3459B}" type="sibTrans" cxnId="{B36FEBC6-7A2C-4F88-8F10-AF44272423F5}">
      <dgm:prSet/>
      <dgm:spPr/>
      <dgm:t>
        <a:bodyPr/>
        <a:lstStyle/>
        <a:p>
          <a:endParaRPr lang="zh-TW" altLang="en-US" b="1">
            <a:latin typeface="標楷體" panose="03000509000000000000" pitchFamily="65" charset="-120"/>
            <a:ea typeface="標楷體" panose="03000509000000000000" pitchFamily="65" charset="-120"/>
          </a:endParaRPr>
        </a:p>
      </dgm:t>
    </dgm:pt>
    <dgm:pt modelId="{4B8A6673-BB19-4F1E-8CE3-2F104EDC7040}">
      <dgm:prSet/>
      <dgm:spPr/>
      <dgm:t>
        <a:bodyPr/>
        <a:lstStyle/>
        <a:p>
          <a:r>
            <a:rPr lang="zh-TW" altLang="en-US" b="1" dirty="0" smtClean="0">
              <a:latin typeface="標楷體" panose="03000509000000000000" pitchFamily="65" charset="-120"/>
              <a:ea typeface="標楷體" panose="03000509000000000000" pitchFamily="65" charset="-120"/>
            </a:rPr>
            <a:t>基商</a:t>
          </a:r>
          <a:endParaRPr lang="zh-TW" altLang="en-US" b="1" dirty="0">
            <a:latin typeface="標楷體" panose="03000509000000000000" pitchFamily="65" charset="-120"/>
            <a:ea typeface="標楷體" panose="03000509000000000000" pitchFamily="65" charset="-120"/>
          </a:endParaRPr>
        </a:p>
      </dgm:t>
    </dgm:pt>
    <dgm:pt modelId="{19A5DE90-46DC-4A4E-9855-80B96902A824}" type="parTrans" cxnId="{FE48DB8B-AC38-41C5-867D-1ECD33FEC817}">
      <dgm:prSet/>
      <dgm:spPr/>
      <dgm:t>
        <a:bodyPr/>
        <a:lstStyle/>
        <a:p>
          <a:endParaRPr lang="zh-TW" altLang="en-US" b="1">
            <a:latin typeface="標楷體" panose="03000509000000000000" pitchFamily="65" charset="-120"/>
            <a:ea typeface="標楷體" panose="03000509000000000000" pitchFamily="65" charset="-120"/>
          </a:endParaRPr>
        </a:p>
      </dgm:t>
    </dgm:pt>
    <dgm:pt modelId="{80BE4655-2F6B-40B5-BEA7-D02AD14F7EB1}" type="sibTrans" cxnId="{FE48DB8B-AC38-41C5-867D-1ECD33FEC817}">
      <dgm:prSet/>
      <dgm:spPr/>
      <dgm:t>
        <a:bodyPr/>
        <a:lstStyle/>
        <a:p>
          <a:endParaRPr lang="zh-TW" altLang="en-US" b="1">
            <a:latin typeface="標楷體" panose="03000509000000000000" pitchFamily="65" charset="-120"/>
            <a:ea typeface="標楷體" panose="03000509000000000000" pitchFamily="65" charset="-120"/>
          </a:endParaRPr>
        </a:p>
      </dgm:t>
    </dgm:pt>
    <dgm:pt modelId="{8A1D8F13-BBDB-4373-AF1F-ABF599C03F11}">
      <dgm:prSet/>
      <dgm:spPr/>
      <dgm:t>
        <a:bodyPr/>
        <a:lstStyle/>
        <a:p>
          <a:r>
            <a:rPr lang="zh-TW" altLang="en-US" b="1" dirty="0" smtClean="0">
              <a:latin typeface="標楷體" panose="03000509000000000000" pitchFamily="65" charset="-120"/>
              <a:ea typeface="標楷體" panose="03000509000000000000" pitchFamily="65" charset="-120"/>
            </a:rPr>
            <a:t>二信</a:t>
          </a:r>
          <a:endParaRPr lang="zh-TW" altLang="en-US" b="1" dirty="0">
            <a:latin typeface="標楷體" panose="03000509000000000000" pitchFamily="65" charset="-120"/>
            <a:ea typeface="標楷體" panose="03000509000000000000" pitchFamily="65" charset="-120"/>
          </a:endParaRPr>
        </a:p>
      </dgm:t>
    </dgm:pt>
    <dgm:pt modelId="{E0C28AF1-D59E-4AC5-BBBA-B1A60E2F49C7}" type="parTrans" cxnId="{CAD153C3-0B45-4100-A828-072467D0E2CA}">
      <dgm:prSet/>
      <dgm:spPr/>
      <dgm:t>
        <a:bodyPr/>
        <a:lstStyle/>
        <a:p>
          <a:endParaRPr lang="zh-TW" altLang="en-US" b="1">
            <a:latin typeface="標楷體" panose="03000509000000000000" pitchFamily="65" charset="-120"/>
            <a:ea typeface="標楷體" panose="03000509000000000000" pitchFamily="65" charset="-120"/>
          </a:endParaRPr>
        </a:p>
      </dgm:t>
    </dgm:pt>
    <dgm:pt modelId="{EE86ADAC-121F-486F-BF47-C38F37799420}" type="sibTrans" cxnId="{CAD153C3-0B45-4100-A828-072467D0E2CA}">
      <dgm:prSet/>
      <dgm:spPr/>
      <dgm:t>
        <a:bodyPr/>
        <a:lstStyle/>
        <a:p>
          <a:endParaRPr lang="zh-TW" altLang="en-US" b="1">
            <a:latin typeface="標楷體" panose="03000509000000000000" pitchFamily="65" charset="-120"/>
            <a:ea typeface="標楷體" panose="03000509000000000000" pitchFamily="65" charset="-120"/>
          </a:endParaRPr>
        </a:p>
      </dgm:t>
    </dgm:pt>
    <dgm:pt modelId="{B4E9A1E7-8CF0-4E7E-806B-B832BDE8DE06}">
      <dgm:prSet/>
      <dgm:spPr/>
      <dgm:t>
        <a:bodyPr/>
        <a:lstStyle/>
        <a:p>
          <a:r>
            <a:rPr lang="zh-TW" altLang="en-US" b="1" dirty="0" smtClean="0">
              <a:latin typeface="標楷體" panose="03000509000000000000" pitchFamily="65" charset="-120"/>
              <a:ea typeface="標楷體" panose="03000509000000000000" pitchFamily="65" charset="-120"/>
            </a:rPr>
            <a:t>聖心</a:t>
          </a:r>
          <a:endParaRPr lang="zh-TW" altLang="en-US" b="1" dirty="0">
            <a:latin typeface="標楷體" panose="03000509000000000000" pitchFamily="65" charset="-120"/>
            <a:ea typeface="標楷體" panose="03000509000000000000" pitchFamily="65" charset="-120"/>
          </a:endParaRPr>
        </a:p>
      </dgm:t>
    </dgm:pt>
    <dgm:pt modelId="{A5320FC4-76AB-45F2-AD85-A6ABE36886D9}" type="parTrans" cxnId="{96097C06-33ED-49FE-98C8-2D869E1D72A8}">
      <dgm:prSet/>
      <dgm:spPr/>
      <dgm:t>
        <a:bodyPr/>
        <a:lstStyle/>
        <a:p>
          <a:endParaRPr lang="zh-TW" altLang="en-US" b="1">
            <a:latin typeface="標楷體" panose="03000509000000000000" pitchFamily="65" charset="-120"/>
            <a:ea typeface="標楷體" panose="03000509000000000000" pitchFamily="65" charset="-120"/>
          </a:endParaRPr>
        </a:p>
      </dgm:t>
    </dgm:pt>
    <dgm:pt modelId="{1CE7433E-FBEA-46E9-B303-0024B58F77D1}" type="sibTrans" cxnId="{96097C06-33ED-49FE-98C8-2D869E1D72A8}">
      <dgm:prSet/>
      <dgm:spPr/>
      <dgm:t>
        <a:bodyPr/>
        <a:lstStyle/>
        <a:p>
          <a:endParaRPr lang="zh-TW" altLang="en-US" b="1">
            <a:latin typeface="標楷體" panose="03000509000000000000" pitchFamily="65" charset="-120"/>
            <a:ea typeface="標楷體" panose="03000509000000000000" pitchFamily="65" charset="-120"/>
          </a:endParaRPr>
        </a:p>
      </dgm:t>
    </dgm:pt>
    <dgm:pt modelId="{BA745D0D-1C4D-4E58-AD03-D0630063BE4A}">
      <dgm:prSet/>
      <dgm:spPr/>
      <dgm:t>
        <a:bodyPr/>
        <a:lstStyle/>
        <a:p>
          <a:r>
            <a:rPr lang="zh-TW" altLang="en-US" b="1" dirty="0" smtClean="0">
              <a:latin typeface="標楷體" panose="03000509000000000000" pitchFamily="65" charset="-120"/>
              <a:ea typeface="標楷體" panose="03000509000000000000" pitchFamily="65" charset="-120"/>
            </a:rPr>
            <a:t>培德</a:t>
          </a:r>
          <a:endParaRPr lang="zh-TW" altLang="en-US" b="1" dirty="0">
            <a:latin typeface="標楷體" panose="03000509000000000000" pitchFamily="65" charset="-120"/>
            <a:ea typeface="標楷體" panose="03000509000000000000" pitchFamily="65" charset="-120"/>
          </a:endParaRPr>
        </a:p>
      </dgm:t>
    </dgm:pt>
    <dgm:pt modelId="{0AAF48BE-279F-4002-BC4E-96655C1FFB68}" type="parTrans" cxnId="{BF367E70-7A9D-48B4-B093-586E12896DE9}">
      <dgm:prSet/>
      <dgm:spPr/>
      <dgm:t>
        <a:bodyPr/>
        <a:lstStyle/>
        <a:p>
          <a:endParaRPr lang="zh-TW" altLang="en-US" b="1">
            <a:latin typeface="標楷體" panose="03000509000000000000" pitchFamily="65" charset="-120"/>
            <a:ea typeface="標楷體" panose="03000509000000000000" pitchFamily="65" charset="-120"/>
          </a:endParaRPr>
        </a:p>
      </dgm:t>
    </dgm:pt>
    <dgm:pt modelId="{7CE07E07-0F1F-4FAB-B46A-1D176AE80FCA}" type="sibTrans" cxnId="{BF367E70-7A9D-48B4-B093-586E12896DE9}">
      <dgm:prSet/>
      <dgm:spPr/>
      <dgm:t>
        <a:bodyPr/>
        <a:lstStyle/>
        <a:p>
          <a:endParaRPr lang="zh-TW" altLang="en-US" b="1">
            <a:latin typeface="標楷體" panose="03000509000000000000" pitchFamily="65" charset="-120"/>
            <a:ea typeface="標楷體" panose="03000509000000000000" pitchFamily="65" charset="-120"/>
          </a:endParaRPr>
        </a:p>
      </dgm:t>
    </dgm:pt>
    <dgm:pt modelId="{B5034E1C-CC3C-422E-A998-3D2AC9B21B74}" type="pres">
      <dgm:prSet presAssocID="{769DDD0D-AF13-4EAF-B2E0-39AAA7DE320C}" presName="Name0" presStyleCnt="0">
        <dgm:presLayoutVars>
          <dgm:chMax val="1"/>
          <dgm:dir/>
          <dgm:animLvl val="ctr"/>
          <dgm:resizeHandles val="exact"/>
        </dgm:presLayoutVars>
      </dgm:prSet>
      <dgm:spPr/>
      <dgm:t>
        <a:bodyPr/>
        <a:lstStyle/>
        <a:p>
          <a:endParaRPr lang="zh-TW" altLang="en-US"/>
        </a:p>
      </dgm:t>
    </dgm:pt>
    <dgm:pt modelId="{381A1154-809C-433C-867C-EF8532734105}" type="pres">
      <dgm:prSet presAssocID="{A6ACDEB8-E624-4C39-9280-240DBFFF5385}" presName="centerShape" presStyleLbl="node0" presStyleIdx="0" presStyleCnt="1"/>
      <dgm:spPr/>
      <dgm:t>
        <a:bodyPr/>
        <a:lstStyle/>
        <a:p>
          <a:endParaRPr lang="zh-TW" altLang="en-US"/>
        </a:p>
      </dgm:t>
    </dgm:pt>
    <dgm:pt modelId="{2CDB5AE5-145F-401F-B4BC-44DB9A8FAEBC}" type="pres">
      <dgm:prSet presAssocID="{72BE78FF-2CED-4C4D-ABA0-86580291A7CB}" presName="parTrans" presStyleLbl="sibTrans2D1" presStyleIdx="0" presStyleCnt="12"/>
      <dgm:spPr/>
      <dgm:t>
        <a:bodyPr/>
        <a:lstStyle/>
        <a:p>
          <a:endParaRPr lang="zh-TW" altLang="en-US"/>
        </a:p>
      </dgm:t>
    </dgm:pt>
    <dgm:pt modelId="{FBC8AD7E-4D9A-4E83-9895-5A6BB6241588}" type="pres">
      <dgm:prSet presAssocID="{72BE78FF-2CED-4C4D-ABA0-86580291A7CB}" presName="connectorText" presStyleLbl="sibTrans2D1" presStyleIdx="0" presStyleCnt="12"/>
      <dgm:spPr/>
      <dgm:t>
        <a:bodyPr/>
        <a:lstStyle/>
        <a:p>
          <a:endParaRPr lang="zh-TW" altLang="en-US"/>
        </a:p>
      </dgm:t>
    </dgm:pt>
    <dgm:pt modelId="{FFD8ACD2-F69F-4732-B280-F107BAA2FDC5}" type="pres">
      <dgm:prSet presAssocID="{BB69E190-14CE-42D0-9D2A-998A8E0271CA}" presName="node" presStyleLbl="node1" presStyleIdx="0" presStyleCnt="12">
        <dgm:presLayoutVars>
          <dgm:bulletEnabled val="1"/>
        </dgm:presLayoutVars>
      </dgm:prSet>
      <dgm:spPr/>
      <dgm:t>
        <a:bodyPr/>
        <a:lstStyle/>
        <a:p>
          <a:endParaRPr lang="zh-TW" altLang="en-US"/>
        </a:p>
      </dgm:t>
    </dgm:pt>
    <dgm:pt modelId="{2864E6E0-7025-4283-B36E-08F6ECBE5A5A}" type="pres">
      <dgm:prSet presAssocID="{4AA424F3-5CA1-47F1-920E-3D7401AC2783}" presName="parTrans" presStyleLbl="sibTrans2D1" presStyleIdx="1" presStyleCnt="12"/>
      <dgm:spPr/>
      <dgm:t>
        <a:bodyPr/>
        <a:lstStyle/>
        <a:p>
          <a:endParaRPr lang="zh-TW" altLang="en-US"/>
        </a:p>
      </dgm:t>
    </dgm:pt>
    <dgm:pt modelId="{D0484C24-A013-4B07-BC08-23C968B6C9C4}" type="pres">
      <dgm:prSet presAssocID="{4AA424F3-5CA1-47F1-920E-3D7401AC2783}" presName="connectorText" presStyleLbl="sibTrans2D1" presStyleIdx="1" presStyleCnt="12"/>
      <dgm:spPr/>
      <dgm:t>
        <a:bodyPr/>
        <a:lstStyle/>
        <a:p>
          <a:endParaRPr lang="zh-TW" altLang="en-US"/>
        </a:p>
      </dgm:t>
    </dgm:pt>
    <dgm:pt modelId="{A5D8E439-DACA-4103-9B52-F07E63B1E2E8}" type="pres">
      <dgm:prSet presAssocID="{6F19F82E-2A1B-4C43-8C6F-36E683359B6F}" presName="node" presStyleLbl="node1" presStyleIdx="1" presStyleCnt="12">
        <dgm:presLayoutVars>
          <dgm:bulletEnabled val="1"/>
        </dgm:presLayoutVars>
      </dgm:prSet>
      <dgm:spPr/>
      <dgm:t>
        <a:bodyPr/>
        <a:lstStyle/>
        <a:p>
          <a:endParaRPr lang="zh-TW" altLang="en-US"/>
        </a:p>
      </dgm:t>
    </dgm:pt>
    <dgm:pt modelId="{11FD095B-F2B6-4B03-A097-623882545918}" type="pres">
      <dgm:prSet presAssocID="{6F7D8E7E-BC79-4A7F-B0CF-2318792941C1}" presName="parTrans" presStyleLbl="sibTrans2D1" presStyleIdx="2" presStyleCnt="12"/>
      <dgm:spPr/>
      <dgm:t>
        <a:bodyPr/>
        <a:lstStyle/>
        <a:p>
          <a:endParaRPr lang="zh-TW" altLang="en-US"/>
        </a:p>
      </dgm:t>
    </dgm:pt>
    <dgm:pt modelId="{4F76E970-EC60-440E-A4BE-74FB1906C12F}" type="pres">
      <dgm:prSet presAssocID="{6F7D8E7E-BC79-4A7F-B0CF-2318792941C1}" presName="connectorText" presStyleLbl="sibTrans2D1" presStyleIdx="2" presStyleCnt="12"/>
      <dgm:spPr/>
      <dgm:t>
        <a:bodyPr/>
        <a:lstStyle/>
        <a:p>
          <a:endParaRPr lang="zh-TW" altLang="en-US"/>
        </a:p>
      </dgm:t>
    </dgm:pt>
    <dgm:pt modelId="{BD8E2829-EFFC-4BC7-AB7B-BC0AED860ACD}" type="pres">
      <dgm:prSet presAssocID="{60C465ED-B130-4917-983B-265480172778}" presName="node" presStyleLbl="node1" presStyleIdx="2" presStyleCnt="12">
        <dgm:presLayoutVars>
          <dgm:bulletEnabled val="1"/>
        </dgm:presLayoutVars>
      </dgm:prSet>
      <dgm:spPr/>
      <dgm:t>
        <a:bodyPr/>
        <a:lstStyle/>
        <a:p>
          <a:endParaRPr lang="zh-TW" altLang="en-US"/>
        </a:p>
      </dgm:t>
    </dgm:pt>
    <dgm:pt modelId="{B1B1DB2F-2E4B-4F5A-8021-7DD00732F580}" type="pres">
      <dgm:prSet presAssocID="{B402943E-9054-47B6-89D7-1C56F1276714}" presName="parTrans" presStyleLbl="sibTrans2D1" presStyleIdx="3" presStyleCnt="12"/>
      <dgm:spPr/>
      <dgm:t>
        <a:bodyPr/>
        <a:lstStyle/>
        <a:p>
          <a:endParaRPr lang="zh-TW" altLang="en-US"/>
        </a:p>
      </dgm:t>
    </dgm:pt>
    <dgm:pt modelId="{A3878D6A-3C67-499A-8DEB-F1A96820C644}" type="pres">
      <dgm:prSet presAssocID="{B402943E-9054-47B6-89D7-1C56F1276714}" presName="connectorText" presStyleLbl="sibTrans2D1" presStyleIdx="3" presStyleCnt="12"/>
      <dgm:spPr/>
      <dgm:t>
        <a:bodyPr/>
        <a:lstStyle/>
        <a:p>
          <a:endParaRPr lang="zh-TW" altLang="en-US"/>
        </a:p>
      </dgm:t>
    </dgm:pt>
    <dgm:pt modelId="{5FB6B494-2AFF-4AD2-BFDB-D1E943C175B2}" type="pres">
      <dgm:prSet presAssocID="{01243EB7-D33E-4A51-B121-952F49B93C6E}" presName="node" presStyleLbl="node1" presStyleIdx="3" presStyleCnt="12">
        <dgm:presLayoutVars>
          <dgm:bulletEnabled val="1"/>
        </dgm:presLayoutVars>
      </dgm:prSet>
      <dgm:spPr/>
      <dgm:t>
        <a:bodyPr/>
        <a:lstStyle/>
        <a:p>
          <a:endParaRPr lang="zh-TW" altLang="en-US"/>
        </a:p>
      </dgm:t>
    </dgm:pt>
    <dgm:pt modelId="{B6B8DDE3-087A-43A9-8555-5E8ECFDA1138}" type="pres">
      <dgm:prSet presAssocID="{4274D4E2-1B15-46A0-A20C-83AD545BFE07}" presName="parTrans" presStyleLbl="sibTrans2D1" presStyleIdx="4" presStyleCnt="12"/>
      <dgm:spPr/>
      <dgm:t>
        <a:bodyPr/>
        <a:lstStyle/>
        <a:p>
          <a:endParaRPr lang="zh-TW" altLang="en-US"/>
        </a:p>
      </dgm:t>
    </dgm:pt>
    <dgm:pt modelId="{1C449006-CB92-450B-91AB-841272234BAF}" type="pres">
      <dgm:prSet presAssocID="{4274D4E2-1B15-46A0-A20C-83AD545BFE07}" presName="connectorText" presStyleLbl="sibTrans2D1" presStyleIdx="4" presStyleCnt="12"/>
      <dgm:spPr/>
      <dgm:t>
        <a:bodyPr/>
        <a:lstStyle/>
        <a:p>
          <a:endParaRPr lang="zh-TW" altLang="en-US"/>
        </a:p>
      </dgm:t>
    </dgm:pt>
    <dgm:pt modelId="{B0F2CB63-A2AD-499E-A145-467769FDB50A}" type="pres">
      <dgm:prSet presAssocID="{1E56C31D-4146-49D3-9023-8B9DB35E2100}" presName="node" presStyleLbl="node1" presStyleIdx="4" presStyleCnt="12">
        <dgm:presLayoutVars>
          <dgm:bulletEnabled val="1"/>
        </dgm:presLayoutVars>
      </dgm:prSet>
      <dgm:spPr/>
      <dgm:t>
        <a:bodyPr/>
        <a:lstStyle/>
        <a:p>
          <a:endParaRPr lang="zh-TW" altLang="en-US"/>
        </a:p>
      </dgm:t>
    </dgm:pt>
    <dgm:pt modelId="{0C42C57B-52CC-424E-ACD7-D36EB91D74D9}" type="pres">
      <dgm:prSet presAssocID="{CEA2217D-5B1C-45BC-9702-B36A658CC31E}" presName="parTrans" presStyleLbl="sibTrans2D1" presStyleIdx="5" presStyleCnt="12"/>
      <dgm:spPr/>
      <dgm:t>
        <a:bodyPr/>
        <a:lstStyle/>
        <a:p>
          <a:endParaRPr lang="zh-TW" altLang="en-US"/>
        </a:p>
      </dgm:t>
    </dgm:pt>
    <dgm:pt modelId="{2CBBC0E6-9170-4C39-BB3B-5485B779FB04}" type="pres">
      <dgm:prSet presAssocID="{CEA2217D-5B1C-45BC-9702-B36A658CC31E}" presName="connectorText" presStyleLbl="sibTrans2D1" presStyleIdx="5" presStyleCnt="12"/>
      <dgm:spPr/>
      <dgm:t>
        <a:bodyPr/>
        <a:lstStyle/>
        <a:p>
          <a:endParaRPr lang="zh-TW" altLang="en-US"/>
        </a:p>
      </dgm:t>
    </dgm:pt>
    <dgm:pt modelId="{5BBE246B-E230-4E6A-9092-C2F003981B21}" type="pres">
      <dgm:prSet presAssocID="{BCAC1E1C-C2D4-47DC-9071-F5D68727FF7C}" presName="node" presStyleLbl="node1" presStyleIdx="5" presStyleCnt="12">
        <dgm:presLayoutVars>
          <dgm:bulletEnabled val="1"/>
        </dgm:presLayoutVars>
      </dgm:prSet>
      <dgm:spPr/>
      <dgm:t>
        <a:bodyPr/>
        <a:lstStyle/>
        <a:p>
          <a:endParaRPr lang="zh-TW" altLang="en-US"/>
        </a:p>
      </dgm:t>
    </dgm:pt>
    <dgm:pt modelId="{D8598898-5466-4F00-A802-B1A774066C3F}" type="pres">
      <dgm:prSet presAssocID="{19A5DE90-46DC-4A4E-9855-80B96902A824}" presName="parTrans" presStyleLbl="sibTrans2D1" presStyleIdx="6" presStyleCnt="12"/>
      <dgm:spPr/>
      <dgm:t>
        <a:bodyPr/>
        <a:lstStyle/>
        <a:p>
          <a:endParaRPr lang="zh-TW" altLang="en-US"/>
        </a:p>
      </dgm:t>
    </dgm:pt>
    <dgm:pt modelId="{366D4207-AAE5-40CF-BEBC-86FBB8AA78D9}" type="pres">
      <dgm:prSet presAssocID="{19A5DE90-46DC-4A4E-9855-80B96902A824}" presName="connectorText" presStyleLbl="sibTrans2D1" presStyleIdx="6" presStyleCnt="12"/>
      <dgm:spPr/>
      <dgm:t>
        <a:bodyPr/>
        <a:lstStyle/>
        <a:p>
          <a:endParaRPr lang="zh-TW" altLang="en-US"/>
        </a:p>
      </dgm:t>
    </dgm:pt>
    <dgm:pt modelId="{8EFCDFF7-31FE-4EBD-885D-448C9996D157}" type="pres">
      <dgm:prSet presAssocID="{4B8A6673-BB19-4F1E-8CE3-2F104EDC7040}" presName="node" presStyleLbl="node1" presStyleIdx="6" presStyleCnt="12">
        <dgm:presLayoutVars>
          <dgm:bulletEnabled val="1"/>
        </dgm:presLayoutVars>
      </dgm:prSet>
      <dgm:spPr/>
      <dgm:t>
        <a:bodyPr/>
        <a:lstStyle/>
        <a:p>
          <a:endParaRPr lang="zh-TW" altLang="en-US"/>
        </a:p>
      </dgm:t>
    </dgm:pt>
    <dgm:pt modelId="{95A722DD-18F3-4443-913A-DB2A9F4DAD40}" type="pres">
      <dgm:prSet presAssocID="{E0C28AF1-D59E-4AC5-BBBA-B1A60E2F49C7}" presName="parTrans" presStyleLbl="sibTrans2D1" presStyleIdx="7" presStyleCnt="12"/>
      <dgm:spPr/>
      <dgm:t>
        <a:bodyPr/>
        <a:lstStyle/>
        <a:p>
          <a:endParaRPr lang="zh-TW" altLang="en-US"/>
        </a:p>
      </dgm:t>
    </dgm:pt>
    <dgm:pt modelId="{E5AF4D8F-8269-4812-A4BF-6179AEF4B134}" type="pres">
      <dgm:prSet presAssocID="{E0C28AF1-D59E-4AC5-BBBA-B1A60E2F49C7}" presName="connectorText" presStyleLbl="sibTrans2D1" presStyleIdx="7" presStyleCnt="12"/>
      <dgm:spPr/>
      <dgm:t>
        <a:bodyPr/>
        <a:lstStyle/>
        <a:p>
          <a:endParaRPr lang="zh-TW" altLang="en-US"/>
        </a:p>
      </dgm:t>
    </dgm:pt>
    <dgm:pt modelId="{929436DB-9EFC-474B-977D-692A086D497E}" type="pres">
      <dgm:prSet presAssocID="{8A1D8F13-BBDB-4373-AF1F-ABF599C03F11}" presName="node" presStyleLbl="node1" presStyleIdx="7" presStyleCnt="12">
        <dgm:presLayoutVars>
          <dgm:bulletEnabled val="1"/>
        </dgm:presLayoutVars>
      </dgm:prSet>
      <dgm:spPr/>
      <dgm:t>
        <a:bodyPr/>
        <a:lstStyle/>
        <a:p>
          <a:endParaRPr lang="zh-TW" altLang="en-US"/>
        </a:p>
      </dgm:t>
    </dgm:pt>
    <dgm:pt modelId="{736AE21D-CA5D-4469-BEEB-87287264D393}" type="pres">
      <dgm:prSet presAssocID="{A5320FC4-76AB-45F2-AD85-A6ABE36886D9}" presName="parTrans" presStyleLbl="sibTrans2D1" presStyleIdx="8" presStyleCnt="12"/>
      <dgm:spPr/>
      <dgm:t>
        <a:bodyPr/>
        <a:lstStyle/>
        <a:p>
          <a:endParaRPr lang="zh-TW" altLang="en-US"/>
        </a:p>
      </dgm:t>
    </dgm:pt>
    <dgm:pt modelId="{CD2F557E-A91D-475E-B002-362761867605}" type="pres">
      <dgm:prSet presAssocID="{A5320FC4-76AB-45F2-AD85-A6ABE36886D9}" presName="connectorText" presStyleLbl="sibTrans2D1" presStyleIdx="8" presStyleCnt="12"/>
      <dgm:spPr/>
      <dgm:t>
        <a:bodyPr/>
        <a:lstStyle/>
        <a:p>
          <a:endParaRPr lang="zh-TW" altLang="en-US"/>
        </a:p>
      </dgm:t>
    </dgm:pt>
    <dgm:pt modelId="{BB25109F-4D3E-4734-AA9F-A529E9CAABF9}" type="pres">
      <dgm:prSet presAssocID="{B4E9A1E7-8CF0-4E7E-806B-B832BDE8DE06}" presName="node" presStyleLbl="node1" presStyleIdx="8" presStyleCnt="12">
        <dgm:presLayoutVars>
          <dgm:bulletEnabled val="1"/>
        </dgm:presLayoutVars>
      </dgm:prSet>
      <dgm:spPr/>
      <dgm:t>
        <a:bodyPr/>
        <a:lstStyle/>
        <a:p>
          <a:endParaRPr lang="zh-TW" altLang="en-US"/>
        </a:p>
      </dgm:t>
    </dgm:pt>
    <dgm:pt modelId="{3ADC8877-5DA0-4E92-9512-618C67232757}" type="pres">
      <dgm:prSet presAssocID="{0AAF48BE-279F-4002-BC4E-96655C1FFB68}" presName="parTrans" presStyleLbl="sibTrans2D1" presStyleIdx="9" presStyleCnt="12"/>
      <dgm:spPr/>
      <dgm:t>
        <a:bodyPr/>
        <a:lstStyle/>
        <a:p>
          <a:endParaRPr lang="zh-TW" altLang="en-US"/>
        </a:p>
      </dgm:t>
    </dgm:pt>
    <dgm:pt modelId="{7907FB64-D890-4406-A31D-147575B7C159}" type="pres">
      <dgm:prSet presAssocID="{0AAF48BE-279F-4002-BC4E-96655C1FFB68}" presName="connectorText" presStyleLbl="sibTrans2D1" presStyleIdx="9" presStyleCnt="12"/>
      <dgm:spPr/>
      <dgm:t>
        <a:bodyPr/>
        <a:lstStyle/>
        <a:p>
          <a:endParaRPr lang="zh-TW" altLang="en-US"/>
        </a:p>
      </dgm:t>
    </dgm:pt>
    <dgm:pt modelId="{DCFC5BE1-1146-4CC8-98DF-DAF5B132D694}" type="pres">
      <dgm:prSet presAssocID="{BA745D0D-1C4D-4E58-AD03-D0630063BE4A}" presName="node" presStyleLbl="node1" presStyleIdx="9" presStyleCnt="12">
        <dgm:presLayoutVars>
          <dgm:bulletEnabled val="1"/>
        </dgm:presLayoutVars>
      </dgm:prSet>
      <dgm:spPr/>
      <dgm:t>
        <a:bodyPr/>
        <a:lstStyle/>
        <a:p>
          <a:endParaRPr lang="zh-TW" altLang="en-US"/>
        </a:p>
      </dgm:t>
    </dgm:pt>
    <dgm:pt modelId="{C0EC44BA-5C26-4EF4-B0ED-BB6C245F05C7}" type="pres">
      <dgm:prSet presAssocID="{020B7EBD-C838-4B04-884F-0DAC357082E2}" presName="parTrans" presStyleLbl="sibTrans2D1" presStyleIdx="10" presStyleCnt="12"/>
      <dgm:spPr/>
      <dgm:t>
        <a:bodyPr/>
        <a:lstStyle/>
        <a:p>
          <a:endParaRPr lang="zh-TW" altLang="en-US"/>
        </a:p>
      </dgm:t>
    </dgm:pt>
    <dgm:pt modelId="{A62D8676-6B76-40B6-939A-9FA6CC0118F8}" type="pres">
      <dgm:prSet presAssocID="{020B7EBD-C838-4B04-884F-0DAC357082E2}" presName="connectorText" presStyleLbl="sibTrans2D1" presStyleIdx="10" presStyleCnt="12"/>
      <dgm:spPr/>
      <dgm:t>
        <a:bodyPr/>
        <a:lstStyle/>
        <a:p>
          <a:endParaRPr lang="zh-TW" altLang="en-US"/>
        </a:p>
      </dgm:t>
    </dgm:pt>
    <dgm:pt modelId="{2F48C052-FF0D-43BC-99E8-5DD88A7987C3}" type="pres">
      <dgm:prSet presAssocID="{1A353CE2-EFA3-46A2-BFE6-7299CA584B4E}" presName="node" presStyleLbl="node1" presStyleIdx="10" presStyleCnt="12">
        <dgm:presLayoutVars>
          <dgm:bulletEnabled val="1"/>
        </dgm:presLayoutVars>
      </dgm:prSet>
      <dgm:spPr/>
      <dgm:t>
        <a:bodyPr/>
        <a:lstStyle/>
        <a:p>
          <a:endParaRPr lang="zh-TW" altLang="en-US"/>
        </a:p>
      </dgm:t>
    </dgm:pt>
    <dgm:pt modelId="{79B6AC02-CD31-425F-9213-C3B750CC7240}" type="pres">
      <dgm:prSet presAssocID="{AFFCEAF9-EAF0-4B4E-82F7-21F982AFD562}" presName="parTrans" presStyleLbl="sibTrans2D1" presStyleIdx="11" presStyleCnt="12"/>
      <dgm:spPr/>
      <dgm:t>
        <a:bodyPr/>
        <a:lstStyle/>
        <a:p>
          <a:endParaRPr lang="zh-TW" altLang="en-US"/>
        </a:p>
      </dgm:t>
    </dgm:pt>
    <dgm:pt modelId="{143B6F16-D30F-4819-A196-86E9B23F8B6F}" type="pres">
      <dgm:prSet presAssocID="{AFFCEAF9-EAF0-4B4E-82F7-21F982AFD562}" presName="connectorText" presStyleLbl="sibTrans2D1" presStyleIdx="11" presStyleCnt="12"/>
      <dgm:spPr/>
      <dgm:t>
        <a:bodyPr/>
        <a:lstStyle/>
        <a:p>
          <a:endParaRPr lang="zh-TW" altLang="en-US"/>
        </a:p>
      </dgm:t>
    </dgm:pt>
    <dgm:pt modelId="{F2A0A2D3-CAAE-4B9F-AAC6-FD962BE9E4C9}" type="pres">
      <dgm:prSet presAssocID="{AA6F693C-CE7C-4F40-AC20-CE9047F24B0C}" presName="node" presStyleLbl="node1" presStyleIdx="11" presStyleCnt="12">
        <dgm:presLayoutVars>
          <dgm:bulletEnabled val="1"/>
        </dgm:presLayoutVars>
      </dgm:prSet>
      <dgm:spPr/>
      <dgm:t>
        <a:bodyPr/>
        <a:lstStyle/>
        <a:p>
          <a:endParaRPr lang="zh-TW" altLang="en-US"/>
        </a:p>
      </dgm:t>
    </dgm:pt>
  </dgm:ptLst>
  <dgm:cxnLst>
    <dgm:cxn modelId="{0B9D4B8C-8B5E-4FC5-9C82-063A470D70E1}" type="presOf" srcId="{4274D4E2-1B15-46A0-A20C-83AD545BFE07}" destId="{B6B8DDE3-087A-43A9-8555-5E8ECFDA1138}" srcOrd="0" destOrd="0" presId="urn:microsoft.com/office/officeart/2005/8/layout/radial5"/>
    <dgm:cxn modelId="{FE48DB8B-AC38-41C5-867D-1ECD33FEC817}" srcId="{A6ACDEB8-E624-4C39-9280-240DBFFF5385}" destId="{4B8A6673-BB19-4F1E-8CE3-2F104EDC7040}" srcOrd="6" destOrd="0" parTransId="{19A5DE90-46DC-4A4E-9855-80B96902A824}" sibTransId="{80BE4655-2F6B-40B5-BEA7-D02AD14F7EB1}"/>
    <dgm:cxn modelId="{985B7AEF-271E-45E6-B82C-15AB8A23C715}" type="presOf" srcId="{0AAF48BE-279F-4002-BC4E-96655C1FFB68}" destId="{3ADC8877-5DA0-4E92-9512-618C67232757}" srcOrd="0" destOrd="0" presId="urn:microsoft.com/office/officeart/2005/8/layout/radial5"/>
    <dgm:cxn modelId="{DE6903F1-0DAD-4EF3-9554-9A30ED0B4466}" type="presOf" srcId="{B402943E-9054-47B6-89D7-1C56F1276714}" destId="{A3878D6A-3C67-499A-8DEB-F1A96820C644}" srcOrd="1" destOrd="0" presId="urn:microsoft.com/office/officeart/2005/8/layout/radial5"/>
    <dgm:cxn modelId="{EECAFFFB-958E-49F1-8681-7FB9C9162182}" type="presOf" srcId="{60C465ED-B130-4917-983B-265480172778}" destId="{BD8E2829-EFFC-4BC7-AB7B-BC0AED860ACD}" srcOrd="0" destOrd="0" presId="urn:microsoft.com/office/officeart/2005/8/layout/radial5"/>
    <dgm:cxn modelId="{BF518E2B-1633-4BA1-A810-D2ABD62C0D96}" type="presOf" srcId="{19A5DE90-46DC-4A4E-9855-80B96902A824}" destId="{D8598898-5466-4F00-A802-B1A774066C3F}" srcOrd="0" destOrd="0" presId="urn:microsoft.com/office/officeart/2005/8/layout/radial5"/>
    <dgm:cxn modelId="{5E196433-4C54-4782-BE29-8561706CE702}" type="presOf" srcId="{B402943E-9054-47B6-89D7-1C56F1276714}" destId="{B1B1DB2F-2E4B-4F5A-8021-7DD00732F580}" srcOrd="0" destOrd="0" presId="urn:microsoft.com/office/officeart/2005/8/layout/radial5"/>
    <dgm:cxn modelId="{B36FEBC6-7A2C-4F88-8F10-AF44272423F5}" srcId="{A6ACDEB8-E624-4C39-9280-240DBFFF5385}" destId="{BCAC1E1C-C2D4-47DC-9071-F5D68727FF7C}" srcOrd="5" destOrd="0" parTransId="{CEA2217D-5B1C-45BC-9702-B36A658CC31E}" sibTransId="{9E85B0E6-210D-445D-ACAB-9DBF99D3459B}"/>
    <dgm:cxn modelId="{B77C4626-B181-4436-B3FC-BE02ADD829AC}" srcId="{A6ACDEB8-E624-4C39-9280-240DBFFF5385}" destId="{BB69E190-14CE-42D0-9D2A-998A8E0271CA}" srcOrd="0" destOrd="0" parTransId="{72BE78FF-2CED-4C4D-ABA0-86580291A7CB}" sibTransId="{E2690A5D-BBC0-40CF-B86D-6336869AA00D}"/>
    <dgm:cxn modelId="{B4DD7E3F-4301-4C78-9B9F-0BDC3553000F}" srcId="{A6ACDEB8-E624-4C39-9280-240DBFFF5385}" destId="{01243EB7-D33E-4A51-B121-952F49B93C6E}" srcOrd="3" destOrd="0" parTransId="{B402943E-9054-47B6-89D7-1C56F1276714}" sibTransId="{F44FB2D2-00DF-44C6-80FA-E28E3B966708}"/>
    <dgm:cxn modelId="{155BA2AE-A690-4788-8D17-8551246396C4}" srcId="{A6ACDEB8-E624-4C39-9280-240DBFFF5385}" destId="{60C465ED-B130-4917-983B-265480172778}" srcOrd="2" destOrd="0" parTransId="{6F7D8E7E-BC79-4A7F-B0CF-2318792941C1}" sibTransId="{901526E7-0DAD-4013-99E4-79A33F8AC41D}"/>
    <dgm:cxn modelId="{83C5D29B-4E5D-4507-96EB-34FB7A4CB6D0}" type="presOf" srcId="{6F7D8E7E-BC79-4A7F-B0CF-2318792941C1}" destId="{4F76E970-EC60-440E-A4BE-74FB1906C12F}" srcOrd="1" destOrd="0" presId="urn:microsoft.com/office/officeart/2005/8/layout/radial5"/>
    <dgm:cxn modelId="{4BD4C558-DC84-4C65-82EE-FB140A5473D5}" type="presOf" srcId="{A5320FC4-76AB-45F2-AD85-A6ABE36886D9}" destId="{736AE21D-CA5D-4469-BEEB-87287264D393}" srcOrd="0" destOrd="0" presId="urn:microsoft.com/office/officeart/2005/8/layout/radial5"/>
    <dgm:cxn modelId="{54B6D846-9DDF-4B96-8213-DE9A50CE264A}" type="presOf" srcId="{4B8A6673-BB19-4F1E-8CE3-2F104EDC7040}" destId="{8EFCDFF7-31FE-4EBD-885D-448C9996D157}" srcOrd="0" destOrd="0" presId="urn:microsoft.com/office/officeart/2005/8/layout/radial5"/>
    <dgm:cxn modelId="{9844AD3A-7342-42DE-98E6-C32F78718B66}" type="presOf" srcId="{6F7D8E7E-BC79-4A7F-B0CF-2318792941C1}" destId="{11FD095B-F2B6-4B03-A097-623882545918}" srcOrd="0" destOrd="0" presId="urn:microsoft.com/office/officeart/2005/8/layout/radial5"/>
    <dgm:cxn modelId="{F5B72E2A-E8F4-4C6D-8924-2239ADCB259A}" type="presOf" srcId="{01243EB7-D33E-4A51-B121-952F49B93C6E}" destId="{5FB6B494-2AFF-4AD2-BFDB-D1E943C175B2}" srcOrd="0" destOrd="0" presId="urn:microsoft.com/office/officeart/2005/8/layout/radial5"/>
    <dgm:cxn modelId="{E94DD87F-868C-4E9C-A560-DE9AC8A9313F}" type="presOf" srcId="{A6ACDEB8-E624-4C39-9280-240DBFFF5385}" destId="{381A1154-809C-433C-867C-EF8532734105}" srcOrd="0" destOrd="0" presId="urn:microsoft.com/office/officeart/2005/8/layout/radial5"/>
    <dgm:cxn modelId="{CAD153C3-0B45-4100-A828-072467D0E2CA}" srcId="{A6ACDEB8-E624-4C39-9280-240DBFFF5385}" destId="{8A1D8F13-BBDB-4373-AF1F-ABF599C03F11}" srcOrd="7" destOrd="0" parTransId="{E0C28AF1-D59E-4AC5-BBBA-B1A60E2F49C7}" sibTransId="{EE86ADAC-121F-486F-BF47-C38F37799420}"/>
    <dgm:cxn modelId="{96097C06-33ED-49FE-98C8-2D869E1D72A8}" srcId="{A6ACDEB8-E624-4C39-9280-240DBFFF5385}" destId="{B4E9A1E7-8CF0-4E7E-806B-B832BDE8DE06}" srcOrd="8" destOrd="0" parTransId="{A5320FC4-76AB-45F2-AD85-A6ABE36886D9}" sibTransId="{1CE7433E-FBEA-46E9-B303-0024B58F77D1}"/>
    <dgm:cxn modelId="{905531D1-AE32-4534-A87B-9A97A3EF1983}" type="presOf" srcId="{E0C28AF1-D59E-4AC5-BBBA-B1A60E2F49C7}" destId="{E5AF4D8F-8269-4812-A4BF-6179AEF4B134}" srcOrd="1" destOrd="0" presId="urn:microsoft.com/office/officeart/2005/8/layout/radial5"/>
    <dgm:cxn modelId="{318542D0-CB7A-4C19-B0AE-41A90EA6B927}" type="presOf" srcId="{1A353CE2-EFA3-46A2-BFE6-7299CA584B4E}" destId="{2F48C052-FF0D-43BC-99E8-5DD88A7987C3}" srcOrd="0" destOrd="0" presId="urn:microsoft.com/office/officeart/2005/8/layout/radial5"/>
    <dgm:cxn modelId="{309A29BA-26A5-4E1A-BA3D-C5CA05BA9699}" type="presOf" srcId="{BCAC1E1C-C2D4-47DC-9071-F5D68727FF7C}" destId="{5BBE246B-E230-4E6A-9092-C2F003981B21}" srcOrd="0" destOrd="0" presId="urn:microsoft.com/office/officeart/2005/8/layout/radial5"/>
    <dgm:cxn modelId="{40D66BD4-CCF5-4E28-AA03-DF2802F68D96}" type="presOf" srcId="{BA745D0D-1C4D-4E58-AD03-D0630063BE4A}" destId="{DCFC5BE1-1146-4CC8-98DF-DAF5B132D694}" srcOrd="0" destOrd="0" presId="urn:microsoft.com/office/officeart/2005/8/layout/radial5"/>
    <dgm:cxn modelId="{694FFB96-CA18-4758-84BA-D7A929A95B39}" type="presOf" srcId="{BB69E190-14CE-42D0-9D2A-998A8E0271CA}" destId="{FFD8ACD2-F69F-4732-B280-F107BAA2FDC5}" srcOrd="0" destOrd="0" presId="urn:microsoft.com/office/officeart/2005/8/layout/radial5"/>
    <dgm:cxn modelId="{690A9ABD-06C4-459A-A8D5-8F71222915CE}" type="presOf" srcId="{020B7EBD-C838-4B04-884F-0DAC357082E2}" destId="{A62D8676-6B76-40B6-939A-9FA6CC0118F8}" srcOrd="1" destOrd="0" presId="urn:microsoft.com/office/officeart/2005/8/layout/radial5"/>
    <dgm:cxn modelId="{6115AE73-A694-4559-A145-0859A7B822A9}" type="presOf" srcId="{769DDD0D-AF13-4EAF-B2E0-39AAA7DE320C}" destId="{B5034E1C-CC3C-422E-A998-3D2AC9B21B74}" srcOrd="0" destOrd="0" presId="urn:microsoft.com/office/officeart/2005/8/layout/radial5"/>
    <dgm:cxn modelId="{685E6077-092E-4262-B78C-7BE6F84ECD34}" type="presOf" srcId="{19A5DE90-46DC-4A4E-9855-80B96902A824}" destId="{366D4207-AAE5-40CF-BEBC-86FBB8AA78D9}" srcOrd="1" destOrd="0" presId="urn:microsoft.com/office/officeart/2005/8/layout/radial5"/>
    <dgm:cxn modelId="{2E488CE7-53B1-4F30-BE7F-23EC0DE98389}" type="presOf" srcId="{4274D4E2-1B15-46A0-A20C-83AD545BFE07}" destId="{1C449006-CB92-450B-91AB-841272234BAF}" srcOrd="1" destOrd="0" presId="urn:microsoft.com/office/officeart/2005/8/layout/radial5"/>
    <dgm:cxn modelId="{BF367E70-7A9D-48B4-B093-586E12896DE9}" srcId="{A6ACDEB8-E624-4C39-9280-240DBFFF5385}" destId="{BA745D0D-1C4D-4E58-AD03-D0630063BE4A}" srcOrd="9" destOrd="0" parTransId="{0AAF48BE-279F-4002-BC4E-96655C1FFB68}" sibTransId="{7CE07E07-0F1F-4FAB-B46A-1D176AE80FCA}"/>
    <dgm:cxn modelId="{BA1D45DB-2138-4B93-BF6A-2F7543E01760}" type="presOf" srcId="{CEA2217D-5B1C-45BC-9702-B36A658CC31E}" destId="{0C42C57B-52CC-424E-ACD7-D36EB91D74D9}" srcOrd="0" destOrd="0" presId="urn:microsoft.com/office/officeart/2005/8/layout/radial5"/>
    <dgm:cxn modelId="{C6D01EA9-0A05-4219-9C07-2DF78458409A}" srcId="{A6ACDEB8-E624-4C39-9280-240DBFFF5385}" destId="{AA6F693C-CE7C-4F40-AC20-CE9047F24B0C}" srcOrd="11" destOrd="0" parTransId="{AFFCEAF9-EAF0-4B4E-82F7-21F982AFD562}" sibTransId="{A7286513-70E5-4218-A41F-816049E5D374}"/>
    <dgm:cxn modelId="{81ED0185-E3EE-48CE-8893-CE2C67980D42}" type="presOf" srcId="{1E56C31D-4146-49D3-9023-8B9DB35E2100}" destId="{B0F2CB63-A2AD-499E-A145-467769FDB50A}" srcOrd="0" destOrd="0" presId="urn:microsoft.com/office/officeart/2005/8/layout/radial5"/>
    <dgm:cxn modelId="{0FEDC861-B036-4032-807E-FA4AC645B155}" type="presOf" srcId="{E0C28AF1-D59E-4AC5-BBBA-B1A60E2F49C7}" destId="{95A722DD-18F3-4443-913A-DB2A9F4DAD40}" srcOrd="0" destOrd="0" presId="urn:microsoft.com/office/officeart/2005/8/layout/radial5"/>
    <dgm:cxn modelId="{0ECB770F-3895-4686-9725-99B457247AD3}" type="presOf" srcId="{6F19F82E-2A1B-4C43-8C6F-36E683359B6F}" destId="{A5D8E439-DACA-4103-9B52-F07E63B1E2E8}" srcOrd="0" destOrd="0" presId="urn:microsoft.com/office/officeart/2005/8/layout/radial5"/>
    <dgm:cxn modelId="{8AC5D3EB-C2C5-4F08-9C62-87D32AB4A6FF}" srcId="{769DDD0D-AF13-4EAF-B2E0-39AAA7DE320C}" destId="{A6ACDEB8-E624-4C39-9280-240DBFFF5385}" srcOrd="0" destOrd="0" parTransId="{2AB7094D-B88B-49A9-8BCB-34CBC4C17013}" sibTransId="{173FE45A-114E-470A-845F-DC79D48DB9E7}"/>
    <dgm:cxn modelId="{3E78FAD0-29A1-4C64-97E2-EF9A16A6DA2D}" type="presOf" srcId="{4AA424F3-5CA1-47F1-920E-3D7401AC2783}" destId="{2864E6E0-7025-4283-B36E-08F6ECBE5A5A}" srcOrd="0" destOrd="0" presId="urn:microsoft.com/office/officeart/2005/8/layout/radial5"/>
    <dgm:cxn modelId="{B99F22BF-5A04-4202-AB00-AF8DA344753A}" type="presOf" srcId="{B4E9A1E7-8CF0-4E7E-806B-B832BDE8DE06}" destId="{BB25109F-4D3E-4734-AA9F-A529E9CAABF9}" srcOrd="0" destOrd="0" presId="urn:microsoft.com/office/officeart/2005/8/layout/radial5"/>
    <dgm:cxn modelId="{374AF75B-2E68-4844-9AD9-24D922977D69}" type="presOf" srcId="{A5320FC4-76AB-45F2-AD85-A6ABE36886D9}" destId="{CD2F557E-A91D-475E-B002-362761867605}" srcOrd="1" destOrd="0" presId="urn:microsoft.com/office/officeart/2005/8/layout/radial5"/>
    <dgm:cxn modelId="{95FFABA2-34FA-4162-8791-7D8945AAFB68}" type="presOf" srcId="{CEA2217D-5B1C-45BC-9702-B36A658CC31E}" destId="{2CBBC0E6-9170-4C39-BB3B-5485B779FB04}" srcOrd="1" destOrd="0" presId="urn:microsoft.com/office/officeart/2005/8/layout/radial5"/>
    <dgm:cxn modelId="{84859D11-78F3-4482-92EC-5939AFECAF02}" srcId="{A6ACDEB8-E624-4C39-9280-240DBFFF5385}" destId="{6F19F82E-2A1B-4C43-8C6F-36E683359B6F}" srcOrd="1" destOrd="0" parTransId="{4AA424F3-5CA1-47F1-920E-3D7401AC2783}" sibTransId="{6769624B-59D1-418C-9768-89A94FC1883F}"/>
    <dgm:cxn modelId="{E94B6C63-BB1C-4BD7-9E28-3D153BFB5EFE}" type="presOf" srcId="{0AAF48BE-279F-4002-BC4E-96655C1FFB68}" destId="{7907FB64-D890-4406-A31D-147575B7C159}" srcOrd="1" destOrd="0" presId="urn:microsoft.com/office/officeart/2005/8/layout/radial5"/>
    <dgm:cxn modelId="{89636B39-D405-45CD-B670-D114B66AE76F}" srcId="{A6ACDEB8-E624-4C39-9280-240DBFFF5385}" destId="{1A353CE2-EFA3-46A2-BFE6-7299CA584B4E}" srcOrd="10" destOrd="0" parTransId="{020B7EBD-C838-4B04-884F-0DAC357082E2}" sibTransId="{53D0BC9C-85BC-40CF-8B4C-4E062155E126}"/>
    <dgm:cxn modelId="{C385AA95-7D07-4EE9-9302-B0AC18787D89}" type="presOf" srcId="{8A1D8F13-BBDB-4373-AF1F-ABF599C03F11}" destId="{929436DB-9EFC-474B-977D-692A086D497E}" srcOrd="0" destOrd="0" presId="urn:microsoft.com/office/officeart/2005/8/layout/radial5"/>
    <dgm:cxn modelId="{507079B9-98D6-425C-A0F5-FCAB47555BBD}" type="presOf" srcId="{72BE78FF-2CED-4C4D-ABA0-86580291A7CB}" destId="{2CDB5AE5-145F-401F-B4BC-44DB9A8FAEBC}" srcOrd="0" destOrd="0" presId="urn:microsoft.com/office/officeart/2005/8/layout/radial5"/>
    <dgm:cxn modelId="{468C3545-611E-4D5F-914F-A9918C351093}" srcId="{A6ACDEB8-E624-4C39-9280-240DBFFF5385}" destId="{1E56C31D-4146-49D3-9023-8B9DB35E2100}" srcOrd="4" destOrd="0" parTransId="{4274D4E2-1B15-46A0-A20C-83AD545BFE07}" sibTransId="{B6862446-B325-4DFF-83E0-70D475A55566}"/>
    <dgm:cxn modelId="{A81018D9-D079-4A42-BFF3-299207F806B2}" type="presOf" srcId="{4AA424F3-5CA1-47F1-920E-3D7401AC2783}" destId="{D0484C24-A013-4B07-BC08-23C968B6C9C4}" srcOrd="1" destOrd="0" presId="urn:microsoft.com/office/officeart/2005/8/layout/radial5"/>
    <dgm:cxn modelId="{E35105CF-A145-4579-8F4C-0385C80EF699}" type="presOf" srcId="{AFFCEAF9-EAF0-4B4E-82F7-21F982AFD562}" destId="{79B6AC02-CD31-425F-9213-C3B750CC7240}" srcOrd="0" destOrd="0" presId="urn:microsoft.com/office/officeart/2005/8/layout/radial5"/>
    <dgm:cxn modelId="{D6789CC0-E6B7-4B7E-8010-87EA036DF12B}" type="presOf" srcId="{020B7EBD-C838-4B04-884F-0DAC357082E2}" destId="{C0EC44BA-5C26-4EF4-B0ED-BB6C245F05C7}" srcOrd="0" destOrd="0" presId="urn:microsoft.com/office/officeart/2005/8/layout/radial5"/>
    <dgm:cxn modelId="{F11D271A-4A4B-4581-990D-F6F07B299ADB}" type="presOf" srcId="{AA6F693C-CE7C-4F40-AC20-CE9047F24B0C}" destId="{F2A0A2D3-CAAE-4B9F-AAC6-FD962BE9E4C9}" srcOrd="0" destOrd="0" presId="urn:microsoft.com/office/officeart/2005/8/layout/radial5"/>
    <dgm:cxn modelId="{73C5D386-3EFC-43C7-B5C0-43BA549174A8}" type="presOf" srcId="{AFFCEAF9-EAF0-4B4E-82F7-21F982AFD562}" destId="{143B6F16-D30F-4819-A196-86E9B23F8B6F}" srcOrd="1" destOrd="0" presId="urn:microsoft.com/office/officeart/2005/8/layout/radial5"/>
    <dgm:cxn modelId="{055A7FD9-AD10-4069-A14D-C8745D69B62F}" type="presOf" srcId="{72BE78FF-2CED-4C4D-ABA0-86580291A7CB}" destId="{FBC8AD7E-4D9A-4E83-9895-5A6BB6241588}" srcOrd="1" destOrd="0" presId="urn:microsoft.com/office/officeart/2005/8/layout/radial5"/>
    <dgm:cxn modelId="{CA4D5CF4-01F7-4D6C-A34A-696EC2D28E68}" type="presParOf" srcId="{B5034E1C-CC3C-422E-A998-3D2AC9B21B74}" destId="{381A1154-809C-433C-867C-EF8532734105}" srcOrd="0" destOrd="0" presId="urn:microsoft.com/office/officeart/2005/8/layout/radial5"/>
    <dgm:cxn modelId="{7377FA5F-6F42-407B-BCA8-C4DFD8535948}" type="presParOf" srcId="{B5034E1C-CC3C-422E-A998-3D2AC9B21B74}" destId="{2CDB5AE5-145F-401F-B4BC-44DB9A8FAEBC}" srcOrd="1" destOrd="0" presId="urn:microsoft.com/office/officeart/2005/8/layout/radial5"/>
    <dgm:cxn modelId="{678BC5A0-660C-45E2-B03D-29F96B313496}" type="presParOf" srcId="{2CDB5AE5-145F-401F-B4BC-44DB9A8FAEBC}" destId="{FBC8AD7E-4D9A-4E83-9895-5A6BB6241588}" srcOrd="0" destOrd="0" presId="urn:microsoft.com/office/officeart/2005/8/layout/radial5"/>
    <dgm:cxn modelId="{9B9F6F64-CD01-4C0C-AE2C-BF0C1F0B6C84}" type="presParOf" srcId="{B5034E1C-CC3C-422E-A998-3D2AC9B21B74}" destId="{FFD8ACD2-F69F-4732-B280-F107BAA2FDC5}" srcOrd="2" destOrd="0" presId="urn:microsoft.com/office/officeart/2005/8/layout/radial5"/>
    <dgm:cxn modelId="{F0CE49FD-4833-4CDC-ADF5-8F5D7681BE9B}" type="presParOf" srcId="{B5034E1C-CC3C-422E-A998-3D2AC9B21B74}" destId="{2864E6E0-7025-4283-B36E-08F6ECBE5A5A}" srcOrd="3" destOrd="0" presId="urn:microsoft.com/office/officeart/2005/8/layout/radial5"/>
    <dgm:cxn modelId="{11175F34-E95D-495B-B90F-BB645B552831}" type="presParOf" srcId="{2864E6E0-7025-4283-B36E-08F6ECBE5A5A}" destId="{D0484C24-A013-4B07-BC08-23C968B6C9C4}" srcOrd="0" destOrd="0" presId="urn:microsoft.com/office/officeart/2005/8/layout/radial5"/>
    <dgm:cxn modelId="{D3399FAC-5FA7-47FB-A8CD-3273EF3AC59E}" type="presParOf" srcId="{B5034E1C-CC3C-422E-A998-3D2AC9B21B74}" destId="{A5D8E439-DACA-4103-9B52-F07E63B1E2E8}" srcOrd="4" destOrd="0" presId="urn:microsoft.com/office/officeart/2005/8/layout/radial5"/>
    <dgm:cxn modelId="{305239A2-04DA-44B8-B9AD-204C66F37A85}" type="presParOf" srcId="{B5034E1C-CC3C-422E-A998-3D2AC9B21B74}" destId="{11FD095B-F2B6-4B03-A097-623882545918}" srcOrd="5" destOrd="0" presId="urn:microsoft.com/office/officeart/2005/8/layout/radial5"/>
    <dgm:cxn modelId="{957DF748-CEB3-4A08-B253-602BA2C04A98}" type="presParOf" srcId="{11FD095B-F2B6-4B03-A097-623882545918}" destId="{4F76E970-EC60-440E-A4BE-74FB1906C12F}" srcOrd="0" destOrd="0" presId="urn:microsoft.com/office/officeart/2005/8/layout/radial5"/>
    <dgm:cxn modelId="{085B366B-33A5-48D4-A893-CCB61DDE8DBD}" type="presParOf" srcId="{B5034E1C-CC3C-422E-A998-3D2AC9B21B74}" destId="{BD8E2829-EFFC-4BC7-AB7B-BC0AED860ACD}" srcOrd="6" destOrd="0" presId="urn:microsoft.com/office/officeart/2005/8/layout/radial5"/>
    <dgm:cxn modelId="{C8BEB018-301D-46D4-A0B6-8CA23D390559}" type="presParOf" srcId="{B5034E1C-CC3C-422E-A998-3D2AC9B21B74}" destId="{B1B1DB2F-2E4B-4F5A-8021-7DD00732F580}" srcOrd="7" destOrd="0" presId="urn:microsoft.com/office/officeart/2005/8/layout/radial5"/>
    <dgm:cxn modelId="{C055CFAB-ECCD-46EA-9F59-D8C40DADC60F}" type="presParOf" srcId="{B1B1DB2F-2E4B-4F5A-8021-7DD00732F580}" destId="{A3878D6A-3C67-499A-8DEB-F1A96820C644}" srcOrd="0" destOrd="0" presId="urn:microsoft.com/office/officeart/2005/8/layout/radial5"/>
    <dgm:cxn modelId="{5491B600-6AF4-425A-8083-5543D0840C00}" type="presParOf" srcId="{B5034E1C-CC3C-422E-A998-3D2AC9B21B74}" destId="{5FB6B494-2AFF-4AD2-BFDB-D1E943C175B2}" srcOrd="8" destOrd="0" presId="urn:microsoft.com/office/officeart/2005/8/layout/radial5"/>
    <dgm:cxn modelId="{2D278FBB-2CAA-4E0A-B4FE-11E1FCEDA591}" type="presParOf" srcId="{B5034E1C-CC3C-422E-A998-3D2AC9B21B74}" destId="{B6B8DDE3-087A-43A9-8555-5E8ECFDA1138}" srcOrd="9" destOrd="0" presId="urn:microsoft.com/office/officeart/2005/8/layout/radial5"/>
    <dgm:cxn modelId="{175B6547-1F15-4D1C-A957-9ED59F3D28AE}" type="presParOf" srcId="{B6B8DDE3-087A-43A9-8555-5E8ECFDA1138}" destId="{1C449006-CB92-450B-91AB-841272234BAF}" srcOrd="0" destOrd="0" presId="urn:microsoft.com/office/officeart/2005/8/layout/radial5"/>
    <dgm:cxn modelId="{90756D7F-7C09-4C1E-990A-494FCCCEA945}" type="presParOf" srcId="{B5034E1C-CC3C-422E-A998-3D2AC9B21B74}" destId="{B0F2CB63-A2AD-499E-A145-467769FDB50A}" srcOrd="10" destOrd="0" presId="urn:microsoft.com/office/officeart/2005/8/layout/radial5"/>
    <dgm:cxn modelId="{73A074E3-1316-4F87-83AE-8ABDA69845F8}" type="presParOf" srcId="{B5034E1C-CC3C-422E-A998-3D2AC9B21B74}" destId="{0C42C57B-52CC-424E-ACD7-D36EB91D74D9}" srcOrd="11" destOrd="0" presId="urn:microsoft.com/office/officeart/2005/8/layout/radial5"/>
    <dgm:cxn modelId="{0D8F32CF-AEB0-4F0C-8EA7-ED7D658849BB}" type="presParOf" srcId="{0C42C57B-52CC-424E-ACD7-D36EB91D74D9}" destId="{2CBBC0E6-9170-4C39-BB3B-5485B779FB04}" srcOrd="0" destOrd="0" presId="urn:microsoft.com/office/officeart/2005/8/layout/radial5"/>
    <dgm:cxn modelId="{EBE6BCC9-838C-4877-A571-D019616F1FEF}" type="presParOf" srcId="{B5034E1C-CC3C-422E-A998-3D2AC9B21B74}" destId="{5BBE246B-E230-4E6A-9092-C2F003981B21}" srcOrd="12" destOrd="0" presId="urn:microsoft.com/office/officeart/2005/8/layout/radial5"/>
    <dgm:cxn modelId="{762A9F18-1E4E-4BAE-8ED8-D1B1BE60A2A1}" type="presParOf" srcId="{B5034E1C-CC3C-422E-A998-3D2AC9B21B74}" destId="{D8598898-5466-4F00-A802-B1A774066C3F}" srcOrd="13" destOrd="0" presId="urn:microsoft.com/office/officeart/2005/8/layout/radial5"/>
    <dgm:cxn modelId="{034C5E4A-2938-49D8-A4E2-E014774EE80A}" type="presParOf" srcId="{D8598898-5466-4F00-A802-B1A774066C3F}" destId="{366D4207-AAE5-40CF-BEBC-86FBB8AA78D9}" srcOrd="0" destOrd="0" presId="urn:microsoft.com/office/officeart/2005/8/layout/radial5"/>
    <dgm:cxn modelId="{C2E27BA0-4103-4FE1-A6C8-763138A23029}" type="presParOf" srcId="{B5034E1C-CC3C-422E-A998-3D2AC9B21B74}" destId="{8EFCDFF7-31FE-4EBD-885D-448C9996D157}" srcOrd="14" destOrd="0" presId="urn:microsoft.com/office/officeart/2005/8/layout/radial5"/>
    <dgm:cxn modelId="{C28A9696-0F11-433C-87D3-A6CD92D742F4}" type="presParOf" srcId="{B5034E1C-CC3C-422E-A998-3D2AC9B21B74}" destId="{95A722DD-18F3-4443-913A-DB2A9F4DAD40}" srcOrd="15" destOrd="0" presId="urn:microsoft.com/office/officeart/2005/8/layout/radial5"/>
    <dgm:cxn modelId="{0EDEB891-5D31-46A0-A016-080048B128B7}" type="presParOf" srcId="{95A722DD-18F3-4443-913A-DB2A9F4DAD40}" destId="{E5AF4D8F-8269-4812-A4BF-6179AEF4B134}" srcOrd="0" destOrd="0" presId="urn:microsoft.com/office/officeart/2005/8/layout/radial5"/>
    <dgm:cxn modelId="{3A933512-AEB8-4AF4-BEC2-30FD298EFCCD}" type="presParOf" srcId="{B5034E1C-CC3C-422E-A998-3D2AC9B21B74}" destId="{929436DB-9EFC-474B-977D-692A086D497E}" srcOrd="16" destOrd="0" presId="urn:microsoft.com/office/officeart/2005/8/layout/radial5"/>
    <dgm:cxn modelId="{8C2297F2-58B4-4F74-91E6-A200F26EBFD3}" type="presParOf" srcId="{B5034E1C-CC3C-422E-A998-3D2AC9B21B74}" destId="{736AE21D-CA5D-4469-BEEB-87287264D393}" srcOrd="17" destOrd="0" presId="urn:microsoft.com/office/officeart/2005/8/layout/radial5"/>
    <dgm:cxn modelId="{D9688226-8C40-4F4A-B43D-AB0A2B6D63C8}" type="presParOf" srcId="{736AE21D-CA5D-4469-BEEB-87287264D393}" destId="{CD2F557E-A91D-475E-B002-362761867605}" srcOrd="0" destOrd="0" presId="urn:microsoft.com/office/officeart/2005/8/layout/radial5"/>
    <dgm:cxn modelId="{EAD652CA-D1B5-47A4-91B8-FC774688EF21}" type="presParOf" srcId="{B5034E1C-CC3C-422E-A998-3D2AC9B21B74}" destId="{BB25109F-4D3E-4734-AA9F-A529E9CAABF9}" srcOrd="18" destOrd="0" presId="urn:microsoft.com/office/officeart/2005/8/layout/radial5"/>
    <dgm:cxn modelId="{376CEC57-46AA-44D2-8E83-A9D8FA0E75AD}" type="presParOf" srcId="{B5034E1C-CC3C-422E-A998-3D2AC9B21B74}" destId="{3ADC8877-5DA0-4E92-9512-618C67232757}" srcOrd="19" destOrd="0" presId="urn:microsoft.com/office/officeart/2005/8/layout/radial5"/>
    <dgm:cxn modelId="{74FC24EC-D752-4E9D-A0D4-DAB6FB15E7A6}" type="presParOf" srcId="{3ADC8877-5DA0-4E92-9512-618C67232757}" destId="{7907FB64-D890-4406-A31D-147575B7C159}" srcOrd="0" destOrd="0" presId="urn:microsoft.com/office/officeart/2005/8/layout/radial5"/>
    <dgm:cxn modelId="{DC5BC994-4FAE-4EB6-9584-3D3C4C9E8EA5}" type="presParOf" srcId="{B5034E1C-CC3C-422E-A998-3D2AC9B21B74}" destId="{DCFC5BE1-1146-4CC8-98DF-DAF5B132D694}" srcOrd="20" destOrd="0" presId="urn:microsoft.com/office/officeart/2005/8/layout/radial5"/>
    <dgm:cxn modelId="{7D11EDF0-99D9-4402-9BF5-B21D4DAC2124}" type="presParOf" srcId="{B5034E1C-CC3C-422E-A998-3D2AC9B21B74}" destId="{C0EC44BA-5C26-4EF4-B0ED-BB6C245F05C7}" srcOrd="21" destOrd="0" presId="urn:microsoft.com/office/officeart/2005/8/layout/radial5"/>
    <dgm:cxn modelId="{E08CFFF2-FA1E-4C49-BBAE-4FAC9B566AE8}" type="presParOf" srcId="{C0EC44BA-5C26-4EF4-B0ED-BB6C245F05C7}" destId="{A62D8676-6B76-40B6-939A-9FA6CC0118F8}" srcOrd="0" destOrd="0" presId="urn:microsoft.com/office/officeart/2005/8/layout/radial5"/>
    <dgm:cxn modelId="{1451AAA0-C436-4D8A-A498-AFEF699D0057}" type="presParOf" srcId="{B5034E1C-CC3C-422E-A998-3D2AC9B21B74}" destId="{2F48C052-FF0D-43BC-99E8-5DD88A7987C3}" srcOrd="22" destOrd="0" presId="urn:microsoft.com/office/officeart/2005/8/layout/radial5"/>
    <dgm:cxn modelId="{7F806C41-ABDB-4FF0-864C-6477C87C21D2}" type="presParOf" srcId="{B5034E1C-CC3C-422E-A998-3D2AC9B21B74}" destId="{79B6AC02-CD31-425F-9213-C3B750CC7240}" srcOrd="23" destOrd="0" presId="urn:microsoft.com/office/officeart/2005/8/layout/radial5"/>
    <dgm:cxn modelId="{4D4C6506-DDDB-49CF-A6CF-BAC7829E2C19}" type="presParOf" srcId="{79B6AC02-CD31-425F-9213-C3B750CC7240}" destId="{143B6F16-D30F-4819-A196-86E9B23F8B6F}" srcOrd="0" destOrd="0" presId="urn:microsoft.com/office/officeart/2005/8/layout/radial5"/>
    <dgm:cxn modelId="{4F1BFFFD-65D6-4D27-95F9-FFF6AF1A8821}" type="presParOf" srcId="{B5034E1C-CC3C-422E-A998-3D2AC9B21B74}" destId="{F2A0A2D3-CAAE-4B9F-AAC6-FD962BE9E4C9}" srcOrd="24" destOrd="0" presId="urn:microsoft.com/office/officeart/2005/8/layout/radial5"/>
  </dgm:cxnLst>
  <dgm:bg/>
  <dgm:whole/>
</dgm:dataModel>
</file>

<file path=ppt/diagrams/data13.xml><?xml version="1.0" encoding="utf-8"?>
<dgm:dataModel xmlns:dgm="http://schemas.openxmlformats.org/drawingml/2006/diagram" xmlns:a="http://schemas.openxmlformats.org/drawingml/2006/main">
  <dgm:ptLst>
    <dgm:pt modelId="{6CB1BC37-15E1-4928-926F-748847F2028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TW" altLang="en-US"/>
        </a:p>
      </dgm:t>
    </dgm:pt>
    <dgm:pt modelId="{98B7A9A0-A9C2-45A7-8FFD-F3557F380935}">
      <dgm:prSet phldrT="[文字]" custT="1"/>
      <dgm:spPr/>
      <dgm:t>
        <a:bodyPr/>
        <a:lstStyle/>
        <a:p>
          <a:r>
            <a:rPr lang="zh-TW" altLang="en-US" sz="4800" dirty="0" smtClean="0">
              <a:latin typeface="標楷體" panose="03000509000000000000" pitchFamily="65" charset="-120"/>
              <a:ea typeface="標楷體" panose="03000509000000000000" pitchFamily="65" charset="-120"/>
            </a:rPr>
            <a:t>招生對象</a:t>
          </a:r>
          <a:endParaRPr lang="zh-TW" altLang="en-US" sz="4800" dirty="0">
            <a:latin typeface="標楷體" panose="03000509000000000000" pitchFamily="65" charset="-120"/>
            <a:ea typeface="標楷體" panose="03000509000000000000" pitchFamily="65" charset="-120"/>
          </a:endParaRPr>
        </a:p>
      </dgm:t>
    </dgm:pt>
    <dgm:pt modelId="{84467E89-B51A-4FF7-B070-B48DEE39DA56}" type="parTrans" cxnId="{C1328ABF-847D-489D-AE2F-71BDCEB69859}">
      <dgm:prSet/>
      <dgm:spPr/>
      <dgm:t>
        <a:bodyPr/>
        <a:lstStyle/>
        <a:p>
          <a:endParaRPr lang="zh-TW" altLang="en-US">
            <a:latin typeface="標楷體" panose="03000509000000000000" pitchFamily="65" charset="-120"/>
            <a:ea typeface="標楷體" panose="03000509000000000000" pitchFamily="65" charset="-120"/>
          </a:endParaRPr>
        </a:p>
      </dgm:t>
    </dgm:pt>
    <dgm:pt modelId="{0D0A5627-3F06-4C20-A132-F6D60EC366E0}" type="sibTrans" cxnId="{C1328ABF-847D-489D-AE2F-71BDCEB69859}">
      <dgm:prSet/>
      <dgm:spPr/>
      <dgm:t>
        <a:bodyPr/>
        <a:lstStyle/>
        <a:p>
          <a:endParaRPr lang="zh-TW" altLang="en-US">
            <a:latin typeface="標楷體" panose="03000509000000000000" pitchFamily="65" charset="-120"/>
            <a:ea typeface="標楷體" panose="03000509000000000000" pitchFamily="65" charset="-120"/>
          </a:endParaRPr>
        </a:p>
      </dgm:t>
    </dgm:pt>
    <dgm:pt modelId="{DEEDD68E-1053-4403-88EE-EABB557BDD3A}">
      <dgm:prSet phldrT="[文字]" custT="1"/>
      <dgm:spPr/>
      <dgm:t>
        <a:bodyPr/>
        <a:lstStyle/>
        <a:p>
          <a:r>
            <a:rPr lang="en-US" altLang="zh-TW" sz="3200" dirty="0" smtClean="0">
              <a:latin typeface="+mj-lt"/>
              <a:ea typeface="標楷體" panose="03000509000000000000" pitchFamily="65" charset="-120"/>
            </a:rPr>
            <a:t>1.</a:t>
          </a:r>
          <a:r>
            <a:rPr lang="zh-TW" altLang="en-US" sz="3200" dirty="0" smtClean="0">
              <a:latin typeface="標楷體" panose="03000509000000000000" pitchFamily="65" charset="-120"/>
              <a:ea typeface="標楷體" panose="03000509000000000000" pitchFamily="65" charset="-120"/>
            </a:rPr>
            <a:t>不分區域</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學校</a:t>
          </a:r>
          <a:endParaRPr lang="zh-TW" altLang="en-US" sz="3200" dirty="0">
            <a:latin typeface="標楷體" panose="03000509000000000000" pitchFamily="65" charset="-120"/>
            <a:ea typeface="標楷體" panose="03000509000000000000" pitchFamily="65" charset="-120"/>
          </a:endParaRPr>
        </a:p>
      </dgm:t>
    </dgm:pt>
    <dgm:pt modelId="{7DB0ECE1-E76D-4508-9801-390AD01EA53D}" type="parTrans" cxnId="{C1931ADD-CD33-47F9-9BA1-8A37CD6C1DE7}">
      <dgm:prSet/>
      <dgm:spPr/>
      <dgm:t>
        <a:bodyPr/>
        <a:lstStyle/>
        <a:p>
          <a:endParaRPr lang="zh-TW" altLang="en-US">
            <a:latin typeface="標楷體" panose="03000509000000000000" pitchFamily="65" charset="-120"/>
            <a:ea typeface="標楷體" panose="03000509000000000000" pitchFamily="65" charset="-120"/>
          </a:endParaRPr>
        </a:p>
      </dgm:t>
    </dgm:pt>
    <dgm:pt modelId="{34592EDF-B914-4DD5-A010-5CF115F6AFCE}" type="sibTrans" cxnId="{C1931ADD-CD33-47F9-9BA1-8A37CD6C1DE7}">
      <dgm:prSet/>
      <dgm:spPr/>
      <dgm:t>
        <a:bodyPr/>
        <a:lstStyle/>
        <a:p>
          <a:endParaRPr lang="zh-TW" altLang="en-US">
            <a:latin typeface="標楷體" panose="03000509000000000000" pitchFamily="65" charset="-120"/>
            <a:ea typeface="標楷體" panose="03000509000000000000" pitchFamily="65" charset="-120"/>
          </a:endParaRPr>
        </a:p>
      </dgm:t>
    </dgm:pt>
    <dgm:pt modelId="{7677132B-E891-4D16-BE13-38A614BE5C2C}">
      <dgm:prSet phldrT="[文字]"/>
      <dgm:spPr/>
      <dgm:t>
        <a:bodyPr/>
        <a:lstStyle/>
        <a:p>
          <a:r>
            <a:rPr lang="en-US" altLang="zh-TW" b="1" dirty="0" smtClean="0">
              <a:solidFill>
                <a:srgbClr val="FFFF00"/>
              </a:solidFill>
              <a:latin typeface="+mj-lt"/>
              <a:ea typeface="標楷體" panose="03000509000000000000" pitchFamily="65" charset="-120"/>
            </a:rPr>
            <a:t>2.</a:t>
          </a:r>
          <a:r>
            <a:rPr lang="zh-TW" altLang="en-US" b="1" dirty="0" smtClean="0">
              <a:solidFill>
                <a:srgbClr val="FFFF00"/>
              </a:solidFill>
              <a:latin typeface="標楷體" panose="03000509000000000000" pitchFamily="65" charset="-120"/>
              <a:ea typeface="標楷體" panose="03000509000000000000" pitchFamily="65" charset="-120"/>
            </a:rPr>
            <a:t>基隆</a:t>
          </a:r>
          <a:r>
            <a:rPr lang="zh-TW" b="1" dirty="0" smtClean="0">
              <a:solidFill>
                <a:srgbClr val="FFFF00"/>
              </a:solidFill>
              <a:latin typeface="標楷體" panose="03000509000000000000" pitchFamily="65" charset="-120"/>
              <a:ea typeface="標楷體" panose="03000509000000000000" pitchFamily="65" charset="-120"/>
            </a:rPr>
            <a:t>市公私立國民中學、公私立高中附設國民中學應屆畢業生</a:t>
          </a:r>
          <a:endParaRPr lang="zh-TW" altLang="en-US" b="1" dirty="0">
            <a:solidFill>
              <a:srgbClr val="FFFF00"/>
            </a:solidFill>
            <a:latin typeface="標楷體" panose="03000509000000000000" pitchFamily="65" charset="-120"/>
            <a:ea typeface="標楷體" panose="03000509000000000000" pitchFamily="65" charset="-120"/>
          </a:endParaRPr>
        </a:p>
      </dgm:t>
    </dgm:pt>
    <dgm:pt modelId="{8CC2D784-58A6-4BEB-BDAE-BB0B76A962D1}" type="parTrans" cxnId="{594D4BD3-8BDB-417D-810A-3232CF0C25E9}">
      <dgm:prSet/>
      <dgm:spPr/>
      <dgm:t>
        <a:bodyPr/>
        <a:lstStyle/>
        <a:p>
          <a:endParaRPr lang="zh-TW" altLang="en-US">
            <a:latin typeface="標楷體" panose="03000509000000000000" pitchFamily="65" charset="-120"/>
            <a:ea typeface="標楷體" panose="03000509000000000000" pitchFamily="65" charset="-120"/>
          </a:endParaRPr>
        </a:p>
      </dgm:t>
    </dgm:pt>
    <dgm:pt modelId="{2222536E-1DA3-4552-AEE2-47053A567985}" type="sibTrans" cxnId="{594D4BD3-8BDB-417D-810A-3232CF0C25E9}">
      <dgm:prSet/>
      <dgm:spPr/>
      <dgm:t>
        <a:bodyPr/>
        <a:lstStyle/>
        <a:p>
          <a:endParaRPr lang="zh-TW" altLang="en-US">
            <a:latin typeface="標楷體" panose="03000509000000000000" pitchFamily="65" charset="-120"/>
            <a:ea typeface="標楷體" panose="03000509000000000000" pitchFamily="65" charset="-120"/>
          </a:endParaRPr>
        </a:p>
      </dgm:t>
    </dgm:pt>
    <dgm:pt modelId="{3AF8B15C-1CAB-4A56-87A9-4D7E44586B07}" type="pres">
      <dgm:prSet presAssocID="{6CB1BC37-15E1-4928-926F-748847F20284}" presName="outerComposite" presStyleCnt="0">
        <dgm:presLayoutVars>
          <dgm:chMax val="5"/>
          <dgm:dir/>
          <dgm:resizeHandles val="exact"/>
        </dgm:presLayoutVars>
      </dgm:prSet>
      <dgm:spPr/>
      <dgm:t>
        <a:bodyPr/>
        <a:lstStyle/>
        <a:p>
          <a:endParaRPr lang="zh-TW" altLang="en-US"/>
        </a:p>
      </dgm:t>
    </dgm:pt>
    <dgm:pt modelId="{1995FCEC-0F42-4B5C-95A4-08D6D1A08FD3}" type="pres">
      <dgm:prSet presAssocID="{6CB1BC37-15E1-4928-926F-748847F20284}" presName="dummyMaxCanvas" presStyleCnt="0">
        <dgm:presLayoutVars/>
      </dgm:prSet>
      <dgm:spPr/>
    </dgm:pt>
    <dgm:pt modelId="{CCBC9A91-E1C4-41CF-8F32-F6952CA7A17E}" type="pres">
      <dgm:prSet presAssocID="{6CB1BC37-15E1-4928-926F-748847F20284}" presName="ThreeNodes_1" presStyleLbl="node1" presStyleIdx="0" presStyleCnt="3">
        <dgm:presLayoutVars>
          <dgm:bulletEnabled val="1"/>
        </dgm:presLayoutVars>
      </dgm:prSet>
      <dgm:spPr/>
      <dgm:t>
        <a:bodyPr/>
        <a:lstStyle/>
        <a:p>
          <a:endParaRPr lang="zh-TW" altLang="en-US"/>
        </a:p>
      </dgm:t>
    </dgm:pt>
    <dgm:pt modelId="{7D0DD524-9F79-41F4-A212-49C7D079FFA5}" type="pres">
      <dgm:prSet presAssocID="{6CB1BC37-15E1-4928-926F-748847F20284}" presName="ThreeNodes_2" presStyleLbl="node1" presStyleIdx="1" presStyleCnt="3">
        <dgm:presLayoutVars>
          <dgm:bulletEnabled val="1"/>
        </dgm:presLayoutVars>
      </dgm:prSet>
      <dgm:spPr/>
      <dgm:t>
        <a:bodyPr/>
        <a:lstStyle/>
        <a:p>
          <a:endParaRPr lang="zh-TW" altLang="en-US"/>
        </a:p>
      </dgm:t>
    </dgm:pt>
    <dgm:pt modelId="{757097F4-9CC7-48A9-A556-55CDDD430E5A}" type="pres">
      <dgm:prSet presAssocID="{6CB1BC37-15E1-4928-926F-748847F20284}" presName="ThreeNodes_3" presStyleLbl="node1" presStyleIdx="2" presStyleCnt="3">
        <dgm:presLayoutVars>
          <dgm:bulletEnabled val="1"/>
        </dgm:presLayoutVars>
      </dgm:prSet>
      <dgm:spPr/>
      <dgm:t>
        <a:bodyPr/>
        <a:lstStyle/>
        <a:p>
          <a:endParaRPr lang="zh-TW" altLang="en-US"/>
        </a:p>
      </dgm:t>
    </dgm:pt>
    <dgm:pt modelId="{FF08A622-C02C-4EFD-81BB-C5A405CB88EB}" type="pres">
      <dgm:prSet presAssocID="{6CB1BC37-15E1-4928-926F-748847F20284}" presName="ThreeConn_1-2" presStyleLbl="fgAccFollowNode1" presStyleIdx="0" presStyleCnt="2">
        <dgm:presLayoutVars>
          <dgm:bulletEnabled val="1"/>
        </dgm:presLayoutVars>
      </dgm:prSet>
      <dgm:spPr/>
      <dgm:t>
        <a:bodyPr/>
        <a:lstStyle/>
        <a:p>
          <a:endParaRPr lang="zh-TW" altLang="en-US"/>
        </a:p>
      </dgm:t>
    </dgm:pt>
    <dgm:pt modelId="{A70E395A-9921-4FCB-8B79-28DC6FEE8110}" type="pres">
      <dgm:prSet presAssocID="{6CB1BC37-15E1-4928-926F-748847F20284}" presName="ThreeConn_2-3" presStyleLbl="fgAccFollowNode1" presStyleIdx="1" presStyleCnt="2">
        <dgm:presLayoutVars>
          <dgm:bulletEnabled val="1"/>
        </dgm:presLayoutVars>
      </dgm:prSet>
      <dgm:spPr/>
      <dgm:t>
        <a:bodyPr/>
        <a:lstStyle/>
        <a:p>
          <a:endParaRPr lang="zh-TW" altLang="en-US"/>
        </a:p>
      </dgm:t>
    </dgm:pt>
    <dgm:pt modelId="{C705E7BE-834D-4AD3-841E-BDA64D0B80E2}" type="pres">
      <dgm:prSet presAssocID="{6CB1BC37-15E1-4928-926F-748847F20284}" presName="ThreeNodes_1_text" presStyleLbl="node1" presStyleIdx="2" presStyleCnt="3">
        <dgm:presLayoutVars>
          <dgm:bulletEnabled val="1"/>
        </dgm:presLayoutVars>
      </dgm:prSet>
      <dgm:spPr/>
      <dgm:t>
        <a:bodyPr/>
        <a:lstStyle/>
        <a:p>
          <a:endParaRPr lang="zh-TW" altLang="en-US"/>
        </a:p>
      </dgm:t>
    </dgm:pt>
    <dgm:pt modelId="{A8A41D04-F6F2-4D4D-A7F1-B6B712CD6DD3}" type="pres">
      <dgm:prSet presAssocID="{6CB1BC37-15E1-4928-926F-748847F20284}" presName="ThreeNodes_2_text" presStyleLbl="node1" presStyleIdx="2" presStyleCnt="3">
        <dgm:presLayoutVars>
          <dgm:bulletEnabled val="1"/>
        </dgm:presLayoutVars>
      </dgm:prSet>
      <dgm:spPr/>
      <dgm:t>
        <a:bodyPr/>
        <a:lstStyle/>
        <a:p>
          <a:endParaRPr lang="zh-TW" altLang="en-US"/>
        </a:p>
      </dgm:t>
    </dgm:pt>
    <dgm:pt modelId="{3DFE3BA7-4C3A-47C9-8F3E-05CFF8A2A9A3}" type="pres">
      <dgm:prSet presAssocID="{6CB1BC37-15E1-4928-926F-748847F20284}" presName="ThreeNodes_3_text" presStyleLbl="node1" presStyleIdx="2" presStyleCnt="3">
        <dgm:presLayoutVars>
          <dgm:bulletEnabled val="1"/>
        </dgm:presLayoutVars>
      </dgm:prSet>
      <dgm:spPr/>
      <dgm:t>
        <a:bodyPr/>
        <a:lstStyle/>
        <a:p>
          <a:endParaRPr lang="zh-TW" altLang="en-US"/>
        </a:p>
      </dgm:t>
    </dgm:pt>
  </dgm:ptLst>
  <dgm:cxnLst>
    <dgm:cxn modelId="{C1931ADD-CD33-47F9-9BA1-8A37CD6C1DE7}" srcId="{6CB1BC37-15E1-4928-926F-748847F20284}" destId="{DEEDD68E-1053-4403-88EE-EABB557BDD3A}" srcOrd="1" destOrd="0" parTransId="{7DB0ECE1-E76D-4508-9801-390AD01EA53D}" sibTransId="{34592EDF-B914-4DD5-A010-5CF115F6AFCE}"/>
    <dgm:cxn modelId="{2E398A40-97F2-4EB3-AA53-951B523F7C04}" type="presOf" srcId="{98B7A9A0-A9C2-45A7-8FFD-F3557F380935}" destId="{C705E7BE-834D-4AD3-841E-BDA64D0B80E2}" srcOrd="1" destOrd="0" presId="urn:microsoft.com/office/officeart/2005/8/layout/vProcess5"/>
    <dgm:cxn modelId="{1F7CD2F9-7AFF-4ADC-8D95-19BE68C262D5}" type="presOf" srcId="{7677132B-E891-4D16-BE13-38A614BE5C2C}" destId="{757097F4-9CC7-48A9-A556-55CDDD430E5A}" srcOrd="0" destOrd="0" presId="urn:microsoft.com/office/officeart/2005/8/layout/vProcess5"/>
    <dgm:cxn modelId="{01CD5D6B-570D-4665-BE4B-B53E7F1A61A2}" type="presOf" srcId="{98B7A9A0-A9C2-45A7-8FFD-F3557F380935}" destId="{CCBC9A91-E1C4-41CF-8F32-F6952CA7A17E}" srcOrd="0" destOrd="0" presId="urn:microsoft.com/office/officeart/2005/8/layout/vProcess5"/>
    <dgm:cxn modelId="{A3AF3705-7864-4931-9747-EF9FE7B0225C}" type="presOf" srcId="{6CB1BC37-15E1-4928-926F-748847F20284}" destId="{3AF8B15C-1CAB-4A56-87A9-4D7E44586B07}" srcOrd="0" destOrd="0" presId="urn:microsoft.com/office/officeart/2005/8/layout/vProcess5"/>
    <dgm:cxn modelId="{81A68A9E-1359-451A-94E5-A1D15DEF95C5}" type="presOf" srcId="{7677132B-E891-4D16-BE13-38A614BE5C2C}" destId="{3DFE3BA7-4C3A-47C9-8F3E-05CFF8A2A9A3}" srcOrd="1" destOrd="0" presId="urn:microsoft.com/office/officeart/2005/8/layout/vProcess5"/>
    <dgm:cxn modelId="{63A9C54D-8FC8-4DBC-B8C1-2CE1BBD072AB}" type="presOf" srcId="{34592EDF-B914-4DD5-A010-5CF115F6AFCE}" destId="{A70E395A-9921-4FCB-8B79-28DC6FEE8110}" srcOrd="0" destOrd="0" presId="urn:microsoft.com/office/officeart/2005/8/layout/vProcess5"/>
    <dgm:cxn modelId="{EF873336-75FB-40DF-B301-6B48C1CB6858}" type="presOf" srcId="{DEEDD68E-1053-4403-88EE-EABB557BDD3A}" destId="{A8A41D04-F6F2-4D4D-A7F1-B6B712CD6DD3}" srcOrd="1" destOrd="0" presId="urn:microsoft.com/office/officeart/2005/8/layout/vProcess5"/>
    <dgm:cxn modelId="{C1328ABF-847D-489D-AE2F-71BDCEB69859}" srcId="{6CB1BC37-15E1-4928-926F-748847F20284}" destId="{98B7A9A0-A9C2-45A7-8FFD-F3557F380935}" srcOrd="0" destOrd="0" parTransId="{84467E89-B51A-4FF7-B070-B48DEE39DA56}" sibTransId="{0D0A5627-3F06-4C20-A132-F6D60EC366E0}"/>
    <dgm:cxn modelId="{594D4BD3-8BDB-417D-810A-3232CF0C25E9}" srcId="{6CB1BC37-15E1-4928-926F-748847F20284}" destId="{7677132B-E891-4D16-BE13-38A614BE5C2C}" srcOrd="2" destOrd="0" parTransId="{8CC2D784-58A6-4BEB-BDAE-BB0B76A962D1}" sibTransId="{2222536E-1DA3-4552-AEE2-47053A567985}"/>
    <dgm:cxn modelId="{4743E4AA-70D4-4ADF-A336-2F54492398AA}" type="presOf" srcId="{DEEDD68E-1053-4403-88EE-EABB557BDD3A}" destId="{7D0DD524-9F79-41F4-A212-49C7D079FFA5}" srcOrd="0" destOrd="0" presId="urn:microsoft.com/office/officeart/2005/8/layout/vProcess5"/>
    <dgm:cxn modelId="{6334B0A5-D743-4DBC-8736-F1A043814B46}" type="presOf" srcId="{0D0A5627-3F06-4C20-A132-F6D60EC366E0}" destId="{FF08A622-C02C-4EFD-81BB-C5A405CB88EB}" srcOrd="0" destOrd="0" presId="urn:microsoft.com/office/officeart/2005/8/layout/vProcess5"/>
    <dgm:cxn modelId="{D4D426E1-F378-48C9-907F-9B425E07F696}" type="presParOf" srcId="{3AF8B15C-1CAB-4A56-87A9-4D7E44586B07}" destId="{1995FCEC-0F42-4B5C-95A4-08D6D1A08FD3}" srcOrd="0" destOrd="0" presId="urn:microsoft.com/office/officeart/2005/8/layout/vProcess5"/>
    <dgm:cxn modelId="{95A0FC42-5955-4888-9254-CB8EFC09B60F}" type="presParOf" srcId="{3AF8B15C-1CAB-4A56-87A9-4D7E44586B07}" destId="{CCBC9A91-E1C4-41CF-8F32-F6952CA7A17E}" srcOrd="1" destOrd="0" presId="urn:microsoft.com/office/officeart/2005/8/layout/vProcess5"/>
    <dgm:cxn modelId="{C16997B0-6487-475A-8CB3-C2212066FE98}" type="presParOf" srcId="{3AF8B15C-1CAB-4A56-87A9-4D7E44586B07}" destId="{7D0DD524-9F79-41F4-A212-49C7D079FFA5}" srcOrd="2" destOrd="0" presId="urn:microsoft.com/office/officeart/2005/8/layout/vProcess5"/>
    <dgm:cxn modelId="{0B17AE54-7E2B-4F6C-A414-4DC29EF4A21B}" type="presParOf" srcId="{3AF8B15C-1CAB-4A56-87A9-4D7E44586B07}" destId="{757097F4-9CC7-48A9-A556-55CDDD430E5A}" srcOrd="3" destOrd="0" presId="urn:microsoft.com/office/officeart/2005/8/layout/vProcess5"/>
    <dgm:cxn modelId="{1865BA97-D88A-401E-B2FE-F54C3BFCE4B8}" type="presParOf" srcId="{3AF8B15C-1CAB-4A56-87A9-4D7E44586B07}" destId="{FF08A622-C02C-4EFD-81BB-C5A405CB88EB}" srcOrd="4" destOrd="0" presId="urn:microsoft.com/office/officeart/2005/8/layout/vProcess5"/>
    <dgm:cxn modelId="{0510E01D-DAA2-49FE-8B6F-9118520C951D}" type="presParOf" srcId="{3AF8B15C-1CAB-4A56-87A9-4D7E44586B07}" destId="{A70E395A-9921-4FCB-8B79-28DC6FEE8110}" srcOrd="5" destOrd="0" presId="urn:microsoft.com/office/officeart/2005/8/layout/vProcess5"/>
    <dgm:cxn modelId="{9F2634C6-8549-4733-941C-61CD5A94E60A}" type="presParOf" srcId="{3AF8B15C-1CAB-4A56-87A9-4D7E44586B07}" destId="{C705E7BE-834D-4AD3-841E-BDA64D0B80E2}" srcOrd="6" destOrd="0" presId="urn:microsoft.com/office/officeart/2005/8/layout/vProcess5"/>
    <dgm:cxn modelId="{4242192C-CC1F-48BB-8538-27B9F9C1283A}" type="presParOf" srcId="{3AF8B15C-1CAB-4A56-87A9-4D7E44586B07}" destId="{A8A41D04-F6F2-4D4D-A7F1-B6B712CD6DD3}" srcOrd="7" destOrd="0" presId="urn:microsoft.com/office/officeart/2005/8/layout/vProcess5"/>
    <dgm:cxn modelId="{DF01D343-03E0-4267-BAF4-57714639805F}" type="presParOf" srcId="{3AF8B15C-1CAB-4A56-87A9-4D7E44586B07}" destId="{3DFE3BA7-4C3A-47C9-8F3E-05CFF8A2A9A3}" srcOrd="8" destOrd="0" presId="urn:microsoft.com/office/officeart/2005/8/layout/vProcess5"/>
  </dgm:cxnLst>
  <dgm:bg/>
  <dgm:whole/>
</dgm:dataModel>
</file>

<file path=ppt/diagrams/data14.xml><?xml version="1.0" encoding="utf-8"?>
<dgm:dataModel xmlns:dgm="http://schemas.openxmlformats.org/drawingml/2006/diagram" xmlns:a="http://schemas.openxmlformats.org/drawingml/2006/main">
  <dgm:ptLst>
    <dgm:pt modelId="{F287D73A-83D8-49A0-AFED-BE98348A638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zh-TW" altLang="en-US"/>
        </a:p>
      </dgm:t>
    </dgm:pt>
    <dgm:pt modelId="{7B5B6931-BF13-462B-9B17-A656C935F508}">
      <dgm:prSet phldrT="[文字]"/>
      <dgm:spPr/>
      <dgm:t>
        <a:bodyPr/>
        <a:lstStyle/>
        <a:p>
          <a:r>
            <a:rPr lang="zh-TW" dirty="0" smtClean="0">
              <a:latin typeface="+mj-lt"/>
              <a:ea typeface="標楷體" panose="03000509000000000000" pitchFamily="65" charset="-120"/>
            </a:rPr>
            <a:t>招生名額</a:t>
          </a:r>
          <a:endParaRPr lang="zh-TW" altLang="en-US" dirty="0">
            <a:latin typeface="+mj-lt"/>
            <a:ea typeface="標楷體" panose="03000509000000000000" pitchFamily="65" charset="-120"/>
          </a:endParaRPr>
        </a:p>
      </dgm:t>
    </dgm:pt>
    <dgm:pt modelId="{48F9C98F-FB9D-4E75-B8B7-9A3AA4C505F0}" type="parTrans" cxnId="{E438E09B-8AAB-4B35-86B8-57034367726F}">
      <dgm:prSet/>
      <dgm:spPr/>
      <dgm:t>
        <a:bodyPr/>
        <a:lstStyle/>
        <a:p>
          <a:endParaRPr lang="zh-TW" altLang="en-US">
            <a:latin typeface="+mj-lt"/>
            <a:ea typeface="標楷體" panose="03000509000000000000" pitchFamily="65" charset="-120"/>
          </a:endParaRPr>
        </a:p>
      </dgm:t>
    </dgm:pt>
    <dgm:pt modelId="{4895EEAB-E2B9-4D6B-A241-5A16A6AE0EB8}" type="sibTrans" cxnId="{E438E09B-8AAB-4B35-86B8-57034367726F}">
      <dgm:prSet/>
      <dgm:spPr/>
      <dgm:t>
        <a:bodyPr/>
        <a:lstStyle/>
        <a:p>
          <a:endParaRPr lang="zh-TW" altLang="en-US">
            <a:latin typeface="+mj-lt"/>
            <a:ea typeface="標楷體" panose="03000509000000000000" pitchFamily="65" charset="-120"/>
          </a:endParaRPr>
        </a:p>
      </dgm:t>
    </dgm:pt>
    <dgm:pt modelId="{88C9CA58-7C47-468C-B2A8-62C51D064F9D}">
      <dgm:prSet phldrT="[文字]"/>
      <dgm:spPr/>
      <dgm:t>
        <a:bodyPr/>
        <a:lstStyle/>
        <a:p>
          <a:r>
            <a:rPr lang="en-US" altLang="zh-TW" dirty="0" smtClean="0">
              <a:latin typeface="+mj-lt"/>
              <a:ea typeface="標楷體" panose="03000509000000000000" pitchFamily="65" charset="-120"/>
            </a:rPr>
            <a:t>※</a:t>
          </a:r>
          <a:r>
            <a:rPr lang="zh-TW" dirty="0" smtClean="0">
              <a:latin typeface="+mj-lt"/>
              <a:ea typeface="標楷體" panose="03000509000000000000" pitchFamily="65" charset="-120"/>
            </a:rPr>
            <a:t>公立高中</a:t>
          </a:r>
        </a:p>
        <a:p>
          <a:r>
            <a:rPr lang="zh-TW" altLang="en-US" dirty="0" smtClean="0">
              <a:latin typeface="+mj-lt"/>
              <a:ea typeface="標楷體" panose="03000509000000000000" pitchFamily="65" charset="-120"/>
            </a:rPr>
            <a:t>有</a:t>
          </a:r>
          <a:r>
            <a:rPr lang="zh-TW" dirty="0" smtClean="0">
              <a:latin typeface="+mj-lt"/>
              <a:ea typeface="標楷體" panose="03000509000000000000" pitchFamily="65" charset="-120"/>
            </a:rPr>
            <a:t>國中部者</a:t>
          </a:r>
          <a:endParaRPr lang="en-US" altLang="zh-TW" dirty="0" smtClean="0">
            <a:latin typeface="+mj-lt"/>
            <a:ea typeface="標楷體" panose="03000509000000000000" pitchFamily="65" charset="-120"/>
          </a:endParaRPr>
        </a:p>
        <a:p>
          <a:r>
            <a:rPr lang="zh-TW" dirty="0" smtClean="0">
              <a:latin typeface="+mj-lt"/>
              <a:ea typeface="標楷體" panose="03000509000000000000" pitchFamily="65" charset="-120"/>
            </a:rPr>
            <a:t>不得高於總名額之</a:t>
          </a:r>
          <a:r>
            <a:rPr lang="en-US" b="1" u="heavy" dirty="0" smtClean="0">
              <a:solidFill>
                <a:srgbClr val="FFFF00"/>
              </a:solidFill>
              <a:latin typeface="+mj-lt"/>
              <a:ea typeface="標楷體" panose="03000509000000000000" pitchFamily="65" charset="-120"/>
            </a:rPr>
            <a:t>10%</a:t>
          </a:r>
          <a:endParaRPr lang="zh-TW" altLang="en-US" dirty="0">
            <a:latin typeface="+mj-lt"/>
            <a:ea typeface="標楷體" panose="03000509000000000000" pitchFamily="65" charset="-120"/>
          </a:endParaRPr>
        </a:p>
      </dgm:t>
    </dgm:pt>
    <dgm:pt modelId="{57674061-FB56-4DEB-BAE8-F7DE922ACC28}" type="parTrans" cxnId="{7609F652-52FF-4840-9739-452F5014BC89}">
      <dgm:prSet/>
      <dgm:spPr/>
      <dgm:t>
        <a:bodyPr/>
        <a:lstStyle/>
        <a:p>
          <a:endParaRPr lang="zh-TW" altLang="en-US">
            <a:latin typeface="+mj-lt"/>
            <a:ea typeface="標楷體" panose="03000509000000000000" pitchFamily="65" charset="-120"/>
          </a:endParaRPr>
        </a:p>
      </dgm:t>
    </dgm:pt>
    <dgm:pt modelId="{984C7627-9E1E-49B7-9E1A-F96488806716}" type="sibTrans" cxnId="{7609F652-52FF-4840-9739-452F5014BC89}">
      <dgm:prSet/>
      <dgm:spPr/>
      <dgm:t>
        <a:bodyPr/>
        <a:lstStyle/>
        <a:p>
          <a:endParaRPr lang="zh-TW" altLang="en-US">
            <a:latin typeface="+mj-lt"/>
            <a:ea typeface="標楷體" panose="03000509000000000000" pitchFamily="65" charset="-120"/>
          </a:endParaRPr>
        </a:p>
      </dgm:t>
    </dgm:pt>
    <dgm:pt modelId="{5C878BDA-ADD2-43BB-812E-96301F7BF66C}">
      <dgm:prSet phldrT="[文字]"/>
      <dgm:spPr/>
      <dgm:t>
        <a:bodyPr/>
        <a:lstStyle/>
        <a:p>
          <a:r>
            <a:rPr lang="en-US" altLang="zh-TW" dirty="0" smtClean="0">
              <a:latin typeface="+mj-lt"/>
              <a:ea typeface="標楷體" panose="03000509000000000000" pitchFamily="65" charset="-120"/>
            </a:rPr>
            <a:t>※</a:t>
          </a:r>
          <a:r>
            <a:rPr lang="zh-TW" dirty="0" smtClean="0">
              <a:latin typeface="+mj-lt"/>
              <a:ea typeface="標楷體" panose="03000509000000000000" pitchFamily="65" charset="-120"/>
            </a:rPr>
            <a:t>公立高中</a:t>
          </a:r>
        </a:p>
        <a:p>
          <a:r>
            <a:rPr lang="zh-TW" altLang="en-US" dirty="0" smtClean="0">
              <a:latin typeface="+mj-lt"/>
              <a:ea typeface="標楷體" panose="03000509000000000000" pitchFamily="65" charset="-120"/>
            </a:rPr>
            <a:t>無</a:t>
          </a:r>
          <a:r>
            <a:rPr lang="zh-TW" dirty="0" smtClean="0">
              <a:latin typeface="+mj-lt"/>
              <a:ea typeface="標楷體" panose="03000509000000000000" pitchFamily="65" charset="-120"/>
            </a:rPr>
            <a:t>國中部者</a:t>
          </a:r>
          <a:endParaRPr lang="en-US" altLang="zh-TW" dirty="0" smtClean="0">
            <a:latin typeface="+mj-lt"/>
            <a:ea typeface="標楷體" panose="03000509000000000000" pitchFamily="65" charset="-120"/>
          </a:endParaRPr>
        </a:p>
        <a:p>
          <a:r>
            <a:rPr lang="zh-TW" dirty="0" smtClean="0">
              <a:latin typeface="+mj-lt"/>
              <a:ea typeface="標楷體" panose="03000509000000000000" pitchFamily="65" charset="-120"/>
            </a:rPr>
            <a:t>不得高於總名額之</a:t>
          </a:r>
          <a:r>
            <a:rPr lang="en-US" altLang="zh-TW" b="1" u="sng" dirty="0" smtClean="0">
              <a:solidFill>
                <a:srgbClr val="FFFF00"/>
              </a:solidFill>
              <a:latin typeface="+mj-lt"/>
              <a:ea typeface="標楷體" panose="03000509000000000000" pitchFamily="65" charset="-120"/>
            </a:rPr>
            <a:t>5</a:t>
          </a:r>
          <a:r>
            <a:rPr lang="en-US" b="1" u="heavy" dirty="0" smtClean="0">
              <a:solidFill>
                <a:srgbClr val="FFFF00"/>
              </a:solidFill>
              <a:latin typeface="+mj-lt"/>
              <a:ea typeface="標楷體" panose="03000509000000000000" pitchFamily="65" charset="-120"/>
            </a:rPr>
            <a:t>0%</a:t>
          </a:r>
          <a:endParaRPr lang="zh-TW" altLang="en-US" dirty="0">
            <a:latin typeface="+mj-lt"/>
            <a:ea typeface="標楷體" panose="03000509000000000000" pitchFamily="65" charset="-120"/>
          </a:endParaRPr>
        </a:p>
      </dgm:t>
    </dgm:pt>
    <dgm:pt modelId="{B1F120BD-7C31-45C9-9D70-146CBE32C2C0}" type="parTrans" cxnId="{AA93097C-CA59-4563-B201-B307D6AC293B}">
      <dgm:prSet/>
      <dgm:spPr/>
      <dgm:t>
        <a:bodyPr/>
        <a:lstStyle/>
        <a:p>
          <a:endParaRPr lang="zh-TW" altLang="en-US">
            <a:latin typeface="+mj-lt"/>
            <a:ea typeface="標楷體" panose="03000509000000000000" pitchFamily="65" charset="-120"/>
          </a:endParaRPr>
        </a:p>
      </dgm:t>
    </dgm:pt>
    <dgm:pt modelId="{9A161ACD-31CA-4D49-88D0-1DAF33442572}" type="sibTrans" cxnId="{AA93097C-CA59-4563-B201-B307D6AC293B}">
      <dgm:prSet/>
      <dgm:spPr/>
      <dgm:t>
        <a:bodyPr/>
        <a:lstStyle/>
        <a:p>
          <a:endParaRPr lang="zh-TW" altLang="en-US">
            <a:latin typeface="+mj-lt"/>
            <a:ea typeface="標楷體" panose="03000509000000000000" pitchFamily="65" charset="-120"/>
          </a:endParaRPr>
        </a:p>
      </dgm:t>
    </dgm:pt>
    <dgm:pt modelId="{DBBB1130-6852-488D-9D7C-10B05C9C4466}">
      <dgm:prSet phldrT="[文字]"/>
      <dgm:spPr/>
      <dgm:t>
        <a:bodyPr/>
        <a:lstStyle/>
        <a:p>
          <a:r>
            <a:rPr lang="en-US" altLang="zh-TW" dirty="0" smtClean="0">
              <a:latin typeface="+mj-lt"/>
              <a:ea typeface="標楷體" panose="03000509000000000000" pitchFamily="65" charset="-120"/>
            </a:rPr>
            <a:t>※</a:t>
          </a:r>
          <a:r>
            <a:rPr lang="zh-TW" dirty="0" smtClean="0">
              <a:latin typeface="+mj-lt"/>
              <a:ea typeface="標楷體" panose="03000509000000000000" pitchFamily="65" charset="-120"/>
            </a:rPr>
            <a:t>私立高中</a:t>
          </a:r>
          <a:endParaRPr lang="en-US" altLang="zh-TW" dirty="0" smtClean="0">
            <a:latin typeface="+mj-lt"/>
            <a:ea typeface="標楷體" panose="03000509000000000000" pitchFamily="65" charset="-120"/>
          </a:endParaRPr>
        </a:p>
        <a:p>
          <a:r>
            <a:rPr lang="zh-TW" dirty="0" smtClean="0">
              <a:latin typeface="+mj-lt"/>
              <a:ea typeface="標楷體" panose="03000509000000000000" pitchFamily="65" charset="-120"/>
            </a:rPr>
            <a:t>不得高於總名額之</a:t>
          </a:r>
          <a:r>
            <a:rPr lang="en-US" b="1" u="heavy" dirty="0" smtClean="0">
              <a:solidFill>
                <a:srgbClr val="FFFF00"/>
              </a:solidFill>
              <a:latin typeface="+mj-lt"/>
              <a:ea typeface="標楷體" panose="03000509000000000000" pitchFamily="65" charset="-120"/>
            </a:rPr>
            <a:t>50%</a:t>
          </a:r>
          <a:endParaRPr lang="zh-TW" altLang="en-US" dirty="0">
            <a:latin typeface="+mj-lt"/>
            <a:ea typeface="標楷體" panose="03000509000000000000" pitchFamily="65" charset="-120"/>
          </a:endParaRPr>
        </a:p>
      </dgm:t>
    </dgm:pt>
    <dgm:pt modelId="{65771059-9A06-4216-AAF2-AAD29FB4E535}" type="parTrans" cxnId="{4E3E068B-7AFD-4FCD-8CB6-0C4B79F88AA4}">
      <dgm:prSet/>
      <dgm:spPr/>
      <dgm:t>
        <a:bodyPr/>
        <a:lstStyle/>
        <a:p>
          <a:endParaRPr lang="zh-TW" altLang="en-US">
            <a:latin typeface="+mj-lt"/>
            <a:ea typeface="標楷體" panose="03000509000000000000" pitchFamily="65" charset="-120"/>
          </a:endParaRPr>
        </a:p>
      </dgm:t>
    </dgm:pt>
    <dgm:pt modelId="{3C635CF2-3B49-424C-AD84-EB3A30A38A5B}" type="sibTrans" cxnId="{4E3E068B-7AFD-4FCD-8CB6-0C4B79F88AA4}">
      <dgm:prSet/>
      <dgm:spPr/>
      <dgm:t>
        <a:bodyPr/>
        <a:lstStyle/>
        <a:p>
          <a:endParaRPr lang="zh-TW" altLang="en-US">
            <a:latin typeface="+mj-lt"/>
            <a:ea typeface="標楷體" panose="03000509000000000000" pitchFamily="65" charset="-120"/>
          </a:endParaRPr>
        </a:p>
      </dgm:t>
    </dgm:pt>
    <dgm:pt modelId="{5B13574B-DEB8-4933-8CF4-84A52666C2FC}" type="pres">
      <dgm:prSet presAssocID="{F287D73A-83D8-49A0-AFED-BE98348A638A}" presName="composite" presStyleCnt="0">
        <dgm:presLayoutVars>
          <dgm:chMax val="1"/>
          <dgm:dir/>
          <dgm:resizeHandles val="exact"/>
        </dgm:presLayoutVars>
      </dgm:prSet>
      <dgm:spPr/>
      <dgm:t>
        <a:bodyPr/>
        <a:lstStyle/>
        <a:p>
          <a:endParaRPr lang="zh-TW" altLang="en-US"/>
        </a:p>
      </dgm:t>
    </dgm:pt>
    <dgm:pt modelId="{4FE74BC4-E90D-4B13-80A0-63D5C752FED4}" type="pres">
      <dgm:prSet presAssocID="{7B5B6931-BF13-462B-9B17-A656C935F508}" presName="roof" presStyleLbl="dkBgShp" presStyleIdx="0" presStyleCnt="2"/>
      <dgm:spPr/>
      <dgm:t>
        <a:bodyPr/>
        <a:lstStyle/>
        <a:p>
          <a:endParaRPr lang="zh-TW" altLang="en-US"/>
        </a:p>
      </dgm:t>
    </dgm:pt>
    <dgm:pt modelId="{CBA20374-A7B6-42D9-986A-8C46D624453D}" type="pres">
      <dgm:prSet presAssocID="{7B5B6931-BF13-462B-9B17-A656C935F508}" presName="pillars" presStyleCnt="0"/>
      <dgm:spPr/>
    </dgm:pt>
    <dgm:pt modelId="{BA146FBB-1CFC-4043-A505-7109135FCA80}" type="pres">
      <dgm:prSet presAssocID="{7B5B6931-BF13-462B-9B17-A656C935F508}" presName="pillar1" presStyleLbl="node1" presStyleIdx="0" presStyleCnt="3">
        <dgm:presLayoutVars>
          <dgm:bulletEnabled val="1"/>
        </dgm:presLayoutVars>
      </dgm:prSet>
      <dgm:spPr/>
      <dgm:t>
        <a:bodyPr/>
        <a:lstStyle/>
        <a:p>
          <a:endParaRPr lang="zh-TW" altLang="en-US"/>
        </a:p>
      </dgm:t>
    </dgm:pt>
    <dgm:pt modelId="{7124779E-DDA1-4D93-A81B-628C852DD034}" type="pres">
      <dgm:prSet presAssocID="{5C878BDA-ADD2-43BB-812E-96301F7BF66C}" presName="pillarX" presStyleLbl="node1" presStyleIdx="1" presStyleCnt="3">
        <dgm:presLayoutVars>
          <dgm:bulletEnabled val="1"/>
        </dgm:presLayoutVars>
      </dgm:prSet>
      <dgm:spPr/>
      <dgm:t>
        <a:bodyPr/>
        <a:lstStyle/>
        <a:p>
          <a:endParaRPr lang="zh-TW" altLang="en-US"/>
        </a:p>
      </dgm:t>
    </dgm:pt>
    <dgm:pt modelId="{32C1BFBE-961D-4F66-8BE3-ED149DF71321}" type="pres">
      <dgm:prSet presAssocID="{DBBB1130-6852-488D-9D7C-10B05C9C4466}" presName="pillarX" presStyleLbl="node1" presStyleIdx="2" presStyleCnt="3">
        <dgm:presLayoutVars>
          <dgm:bulletEnabled val="1"/>
        </dgm:presLayoutVars>
      </dgm:prSet>
      <dgm:spPr/>
      <dgm:t>
        <a:bodyPr/>
        <a:lstStyle/>
        <a:p>
          <a:endParaRPr lang="zh-TW" altLang="en-US"/>
        </a:p>
      </dgm:t>
    </dgm:pt>
    <dgm:pt modelId="{55DEE6B4-9A3B-42DA-B1B0-65E6BC11A50E}" type="pres">
      <dgm:prSet presAssocID="{7B5B6931-BF13-462B-9B17-A656C935F508}" presName="base" presStyleLbl="dkBgShp" presStyleIdx="1" presStyleCnt="2"/>
      <dgm:spPr/>
    </dgm:pt>
  </dgm:ptLst>
  <dgm:cxnLst>
    <dgm:cxn modelId="{C1B7088B-7695-4520-B043-2D0AA6CD78A6}" type="presOf" srcId="{DBBB1130-6852-488D-9D7C-10B05C9C4466}" destId="{32C1BFBE-961D-4F66-8BE3-ED149DF71321}" srcOrd="0" destOrd="0" presId="urn:microsoft.com/office/officeart/2005/8/layout/hList3"/>
    <dgm:cxn modelId="{858C86CD-20A1-4021-B58D-7E3CCF186027}" type="presOf" srcId="{F287D73A-83D8-49A0-AFED-BE98348A638A}" destId="{5B13574B-DEB8-4933-8CF4-84A52666C2FC}" srcOrd="0" destOrd="0" presId="urn:microsoft.com/office/officeart/2005/8/layout/hList3"/>
    <dgm:cxn modelId="{E438E09B-8AAB-4B35-86B8-57034367726F}" srcId="{F287D73A-83D8-49A0-AFED-BE98348A638A}" destId="{7B5B6931-BF13-462B-9B17-A656C935F508}" srcOrd="0" destOrd="0" parTransId="{48F9C98F-FB9D-4E75-B8B7-9A3AA4C505F0}" sibTransId="{4895EEAB-E2B9-4D6B-A241-5A16A6AE0EB8}"/>
    <dgm:cxn modelId="{AC65B05F-92CB-4963-8224-2CE559D98475}" type="presOf" srcId="{5C878BDA-ADD2-43BB-812E-96301F7BF66C}" destId="{7124779E-DDA1-4D93-A81B-628C852DD034}" srcOrd="0" destOrd="0" presId="urn:microsoft.com/office/officeart/2005/8/layout/hList3"/>
    <dgm:cxn modelId="{AA93097C-CA59-4563-B201-B307D6AC293B}" srcId="{7B5B6931-BF13-462B-9B17-A656C935F508}" destId="{5C878BDA-ADD2-43BB-812E-96301F7BF66C}" srcOrd="1" destOrd="0" parTransId="{B1F120BD-7C31-45C9-9D70-146CBE32C2C0}" sibTransId="{9A161ACD-31CA-4D49-88D0-1DAF33442572}"/>
    <dgm:cxn modelId="{8E990172-8E9A-4584-AE44-B4C13B3D116A}" type="presOf" srcId="{7B5B6931-BF13-462B-9B17-A656C935F508}" destId="{4FE74BC4-E90D-4B13-80A0-63D5C752FED4}" srcOrd="0" destOrd="0" presId="urn:microsoft.com/office/officeart/2005/8/layout/hList3"/>
    <dgm:cxn modelId="{4E3E068B-7AFD-4FCD-8CB6-0C4B79F88AA4}" srcId="{7B5B6931-BF13-462B-9B17-A656C935F508}" destId="{DBBB1130-6852-488D-9D7C-10B05C9C4466}" srcOrd="2" destOrd="0" parTransId="{65771059-9A06-4216-AAF2-AAD29FB4E535}" sibTransId="{3C635CF2-3B49-424C-AD84-EB3A30A38A5B}"/>
    <dgm:cxn modelId="{7609F652-52FF-4840-9739-452F5014BC89}" srcId="{7B5B6931-BF13-462B-9B17-A656C935F508}" destId="{88C9CA58-7C47-468C-B2A8-62C51D064F9D}" srcOrd="0" destOrd="0" parTransId="{57674061-FB56-4DEB-BAE8-F7DE922ACC28}" sibTransId="{984C7627-9E1E-49B7-9E1A-F96488806716}"/>
    <dgm:cxn modelId="{46A173F4-1E1E-4D3D-B2A9-BD3BC543D71C}" type="presOf" srcId="{88C9CA58-7C47-468C-B2A8-62C51D064F9D}" destId="{BA146FBB-1CFC-4043-A505-7109135FCA80}" srcOrd="0" destOrd="0" presId="urn:microsoft.com/office/officeart/2005/8/layout/hList3"/>
    <dgm:cxn modelId="{0819511C-D6E8-44F6-88D7-EAD695A5D636}" type="presParOf" srcId="{5B13574B-DEB8-4933-8CF4-84A52666C2FC}" destId="{4FE74BC4-E90D-4B13-80A0-63D5C752FED4}" srcOrd="0" destOrd="0" presId="urn:microsoft.com/office/officeart/2005/8/layout/hList3"/>
    <dgm:cxn modelId="{48BBD5A0-17B5-4145-A177-920F28D4DC5D}" type="presParOf" srcId="{5B13574B-DEB8-4933-8CF4-84A52666C2FC}" destId="{CBA20374-A7B6-42D9-986A-8C46D624453D}" srcOrd="1" destOrd="0" presId="urn:microsoft.com/office/officeart/2005/8/layout/hList3"/>
    <dgm:cxn modelId="{18089976-ED02-48EE-BC34-4AFB5F18E1B1}" type="presParOf" srcId="{CBA20374-A7B6-42D9-986A-8C46D624453D}" destId="{BA146FBB-1CFC-4043-A505-7109135FCA80}" srcOrd="0" destOrd="0" presId="urn:microsoft.com/office/officeart/2005/8/layout/hList3"/>
    <dgm:cxn modelId="{27D67120-8E1B-45F1-8E3D-F7DDD629D1ED}" type="presParOf" srcId="{CBA20374-A7B6-42D9-986A-8C46D624453D}" destId="{7124779E-DDA1-4D93-A81B-628C852DD034}" srcOrd="1" destOrd="0" presId="urn:microsoft.com/office/officeart/2005/8/layout/hList3"/>
    <dgm:cxn modelId="{9D7C7A6C-B722-49BF-B188-F011592E0BC3}" type="presParOf" srcId="{CBA20374-A7B6-42D9-986A-8C46D624453D}" destId="{32C1BFBE-961D-4F66-8BE3-ED149DF71321}" srcOrd="2" destOrd="0" presId="urn:microsoft.com/office/officeart/2005/8/layout/hList3"/>
    <dgm:cxn modelId="{0ADFDBA1-8C53-4AD6-B4CC-6CEF01FF6780}" type="presParOf" srcId="{5B13574B-DEB8-4933-8CF4-84A52666C2FC}" destId="{55DEE6B4-9A3B-42DA-B1B0-65E6BC11A50E}" srcOrd="2" destOrd="0" presId="urn:microsoft.com/office/officeart/2005/8/layout/hList3"/>
  </dgm:cxnLst>
  <dgm:bg/>
  <dgm:whole/>
</dgm:dataModel>
</file>

<file path=ppt/diagrams/data15.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1" qsCatId="simple" csTypeId="urn:microsoft.com/office/officeart/2005/8/colors/colorful1#10" csCatId="colorful" phldr="1"/>
      <dgm:spPr/>
      <dgm:t>
        <a:bodyPr/>
        <a:lstStyle>
          <a:extLst/>
        </a:lstStyle>
        <a:p>
          <a:endParaRPr lang="zh-TW"/>
        </a:p>
      </dgm:t>
    </dgm:pt>
    <dgm:pt modelId="{787546C1-DD5C-4D6E-BFDD-D95A52E781AD}">
      <dgm:prSet phldrT="[Text]" custT="1"/>
      <dgm:spPr/>
      <dgm:t>
        <a:bodyPr/>
        <a:lstStyle>
          <a:extLst/>
        </a:lstStyle>
        <a:p>
          <a:r>
            <a:rPr lang="zh-TW" altLang="en-US" sz="2800" dirty="0" smtClean="0">
              <a:latin typeface="標楷體" panose="03000509000000000000" pitchFamily="65" charset="-120"/>
              <a:ea typeface="標楷體" panose="03000509000000000000" pitchFamily="65" charset="-120"/>
            </a:rPr>
            <a:t>報名人數未超過招生名額時 </a:t>
          </a:r>
          <a:r>
            <a:rPr lang="en-US" altLang="zh-TW" sz="2800" dirty="0" smtClean="0">
              <a:latin typeface="標楷體" panose="03000509000000000000" pitchFamily="65" charset="-120"/>
              <a:ea typeface="標楷體" panose="03000509000000000000" pitchFamily="65" charset="-120"/>
            </a:rPr>
            <a:t>-</a:t>
          </a:r>
        </a:p>
        <a:p>
          <a:r>
            <a:rPr lang="zh-TW" altLang="en-US" sz="2800" dirty="0" smtClean="0">
              <a:latin typeface="標楷體" panose="03000509000000000000" pitchFamily="65" charset="-120"/>
              <a:ea typeface="標楷體" panose="03000509000000000000" pitchFamily="65" charset="-120"/>
            </a:rPr>
            <a:t>全額錄取。</a:t>
          </a:r>
          <a:endParaRPr lang="zh-TW" altLang="en-US" sz="2800" dirty="0">
            <a:latin typeface="標楷體" panose="03000509000000000000" pitchFamily="65" charset="-120"/>
            <a:ea typeface="標楷體" panose="03000509000000000000" pitchFamily="65" charset="-120"/>
          </a:endParaRPr>
        </a:p>
      </dgm:t>
    </dgm:pt>
    <dgm:pt modelId="{88942913-D2BB-4DEB-B0E7-EA2B7A6CD360}" type="parTrans" cxnId="{DFAEFA4C-B3B0-4C4E-BCD8-BFB53D07C5D0}">
      <dgm:prSet/>
      <dgm:spPr/>
      <dgm:t>
        <a:bodyPr/>
        <a:lstStyle>
          <a:extLst/>
        </a:lstStyle>
        <a:p>
          <a:endParaRPr lang="zh-TW">
            <a:latin typeface="標楷體" panose="03000509000000000000" pitchFamily="65" charset="-120"/>
            <a:ea typeface="標楷體" panose="03000509000000000000" pitchFamily="65" charset="-120"/>
          </a:endParaRPr>
        </a:p>
      </dgm:t>
    </dgm:pt>
    <dgm:pt modelId="{579A9A07-8770-4AC1-9705-76E19F87D269}" type="sibTrans" cxnId="{DFAEFA4C-B3B0-4C4E-BCD8-BFB53D07C5D0}">
      <dgm:prSet/>
      <dgm:spPr/>
      <dgm:t>
        <a:bodyPr/>
        <a:lstStyle>
          <a:extLst/>
        </a:lstStyle>
        <a:p>
          <a:endParaRPr lang="zh-TW">
            <a:latin typeface="標楷體" panose="03000509000000000000" pitchFamily="65" charset="-120"/>
            <a:ea typeface="標楷體" panose="03000509000000000000" pitchFamily="65" charset="-120"/>
          </a:endParaRPr>
        </a:p>
      </dgm:t>
    </dgm:pt>
    <dgm:pt modelId="{ECBD6B98-1CBE-4BAA-AB77-4873C9DB1799}">
      <dgm:prSet phldrT="[Text]" custT="1"/>
      <dgm:spPr>
        <a:solidFill>
          <a:schemeClr val="accent6"/>
        </a:solidFill>
      </dgm:spPr>
      <dgm:t>
        <a:bodyPr/>
        <a:lstStyle>
          <a:extLst/>
        </a:lstStyle>
        <a:p>
          <a:r>
            <a:rPr lang="zh-TW" altLang="en-US" sz="2800" dirty="0" smtClean="0">
              <a:latin typeface="標楷體" panose="03000509000000000000" pitchFamily="65" charset="-120"/>
              <a:ea typeface="標楷體" panose="03000509000000000000" pitchFamily="65" charset="-120"/>
            </a:rPr>
            <a:t>報名人數未超過招生名額時 </a:t>
          </a:r>
          <a:r>
            <a:rPr lang="en-US" altLang="zh-TW" sz="2800" dirty="0" smtClean="0">
              <a:latin typeface="標楷體" panose="03000509000000000000" pitchFamily="65" charset="-120"/>
              <a:ea typeface="標楷體" panose="03000509000000000000" pitchFamily="65" charset="-120"/>
            </a:rPr>
            <a:t>-</a:t>
          </a:r>
        </a:p>
        <a:p>
          <a:r>
            <a:rPr lang="zh-TW" altLang="en-US" sz="2800" dirty="0" smtClean="0">
              <a:latin typeface="標楷體" panose="03000509000000000000" pitchFamily="65" charset="-120"/>
              <a:ea typeface="標楷體" panose="03000509000000000000" pitchFamily="65" charset="-120"/>
            </a:rPr>
            <a:t>超額比序。</a:t>
          </a:r>
          <a:endParaRPr lang="zh-TW" altLang="en-US" sz="2800" dirty="0">
            <a:latin typeface="標楷體" panose="03000509000000000000" pitchFamily="65" charset="-120"/>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latin typeface="標楷體" panose="03000509000000000000" pitchFamily="65" charset="-120"/>
            <a:ea typeface="標楷體" panose="03000509000000000000" pitchFamily="65" charset="-120"/>
          </a:endParaRPr>
        </a:p>
      </dgm:t>
    </dgm:pt>
    <dgm:pt modelId="{CF18F627-55D0-4D75-84BC-9F6776290819}" type="sibTrans" cxnId="{7BE48F06-505A-4F51-BA61-409D1FF34502}">
      <dgm:prSet/>
      <dgm:spPr/>
      <dgm:t>
        <a:bodyPr/>
        <a:lstStyle>
          <a:extLst/>
        </a:lstStyle>
        <a:p>
          <a:endParaRPr lang="zh-TW">
            <a:latin typeface="標楷體" panose="03000509000000000000" pitchFamily="65" charset="-120"/>
            <a:ea typeface="標楷體" panose="03000509000000000000" pitchFamily="65" charset="-120"/>
          </a:endParaRPr>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29EC7F92-6143-4EC7-AD17-ECAF75C06DC8}" type="pres">
      <dgm:prSet presAssocID="{787546C1-DD5C-4D6E-BFDD-D95A52E781AD}" presName="parentLin" presStyleCnt="0"/>
      <dgm:spPr/>
      <dgm:t>
        <a:bodyPr/>
        <a:lstStyle>
          <a:extLst/>
        </a:lstStyle>
        <a:p>
          <a:endParaRPr lang="zh-TW"/>
        </a:p>
      </dgm:t>
    </dgm:pt>
    <dgm:pt modelId="{F4F466C7-208D-4B4A-A865-9D82D8E9F892}" type="pres">
      <dgm:prSet presAssocID="{787546C1-DD5C-4D6E-BFDD-D95A52E781AD}" presName="parentLeftMargin" presStyleLbl="node1" presStyleIdx="0" presStyleCnt="2"/>
      <dgm:spPr/>
      <dgm:t>
        <a:bodyPr/>
        <a:lstStyle>
          <a:extLst/>
        </a:lstStyle>
        <a:p>
          <a:endParaRPr lang="zh-TW"/>
        </a:p>
      </dgm:t>
    </dgm:pt>
    <dgm:pt modelId="{8BC4E78D-0D98-4ED2-B23A-71FEC19A6436}" type="pres">
      <dgm:prSet presAssocID="{787546C1-DD5C-4D6E-BFDD-D95A52E781AD}" presName="parentText" presStyleLbl="node1" presStyleIdx="0" presStyleCnt="2" custScaleX="115633" custLinFactNeighborX="9276" custLinFactNeighborY="-4638">
        <dgm:presLayoutVars>
          <dgm:chMax val="0"/>
          <dgm:bulletEnabled val="1"/>
        </dgm:presLayoutVars>
      </dgm:prSet>
      <dgm:spPr/>
      <dgm:t>
        <a:bodyPr/>
        <a:lstStyle>
          <a:extLst/>
        </a:lstStyle>
        <a:p>
          <a:endParaRPr lang="zh-TW"/>
        </a:p>
      </dgm:t>
    </dgm:pt>
    <dgm:pt modelId="{129CDA7D-4C80-4698-AFD0-7208B5D9749E}" type="pres">
      <dgm:prSet presAssocID="{787546C1-DD5C-4D6E-BFDD-D95A52E781AD}" presName="negativeSpace" presStyleCnt="0"/>
      <dgm:spPr/>
      <dgm:t>
        <a:bodyPr/>
        <a:lstStyle>
          <a:extLst/>
        </a:lstStyle>
        <a:p>
          <a:endParaRPr lang="zh-TW"/>
        </a:p>
      </dgm:t>
    </dgm:pt>
    <dgm:pt modelId="{EBA8CF1F-3B4A-4B6A-8877-CB03CDDAB1E9}" type="pres">
      <dgm:prSet presAssocID="{787546C1-DD5C-4D6E-BFDD-D95A52E781AD}" presName="childText" presStyleLbl="alignAcc1" presStyleIdx="0" presStyleCnt="2">
        <dgm:presLayoutVars>
          <dgm:bulletEnabled val="1"/>
        </dgm:presLayoutVars>
      </dgm:prSet>
      <dgm:spPr>
        <a:ln>
          <a:noFill/>
        </a:ln>
      </dgm:spPr>
      <dgm:t>
        <a:bodyPr/>
        <a:lstStyle>
          <a:extLst/>
        </a:lstStyle>
        <a:p>
          <a:endParaRPr lang="zh-TW"/>
        </a:p>
      </dgm:t>
    </dgm:pt>
    <dgm:pt modelId="{8BC0D01A-9D98-495C-93AA-A7D9631CDDAD}" type="pres">
      <dgm:prSet presAssocID="{579A9A07-8770-4AC1-9705-76E19F87D269}" presName="spaceBetweenRectangles" presStyleCnt="0"/>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2"/>
      <dgm:spPr/>
      <dgm:t>
        <a:bodyPr/>
        <a:lstStyle>
          <a:extLst/>
        </a:lstStyle>
        <a:p>
          <a:endParaRPr lang="zh-TW"/>
        </a:p>
      </dgm:t>
    </dgm:pt>
    <dgm:pt modelId="{D2A5797B-20EE-4298-BA50-C968CEE241D4}" type="pres">
      <dgm:prSet presAssocID="{ECBD6B98-1CBE-4BAA-AB77-4873C9DB1799}" presName="parentText" presStyleLbl="node1" presStyleIdx="1" presStyleCnt="2" custScaleX="116173">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1" presStyleCnt="2">
        <dgm:presLayoutVars>
          <dgm:bulletEnabled val="1"/>
        </dgm:presLayoutVars>
      </dgm:prSet>
      <dgm:spPr>
        <a:ln>
          <a:noFill/>
        </a:ln>
      </dgm:spPr>
      <dgm:t>
        <a:bodyPr/>
        <a:lstStyle>
          <a:extLst/>
        </a:lstStyle>
        <a:p>
          <a:endParaRPr lang="zh-TW"/>
        </a:p>
      </dgm:t>
    </dgm:pt>
  </dgm:ptLst>
  <dgm:cxnLst>
    <dgm:cxn modelId="{55DAC325-C1E9-44D6-A8E7-868570FFA878}" type="presOf" srcId="{8554BDF9-8515-4677-9942-0171F000F8EB}" destId="{9D58511D-D18C-46E6-ADFB-6CDE1389D37F}" srcOrd="0" destOrd="0" presId="urn:microsoft.com/office/officeart/2005/8/layout/list1#1"/>
    <dgm:cxn modelId="{B3922717-3DF7-4A21-8CF4-AD9EC97EB0A5}" type="presOf" srcId="{787546C1-DD5C-4D6E-BFDD-D95A52E781AD}" destId="{8BC4E78D-0D98-4ED2-B23A-71FEC19A6436}" srcOrd="1" destOrd="0" presId="urn:microsoft.com/office/officeart/2005/8/layout/list1#1"/>
    <dgm:cxn modelId="{DD21CDA8-144B-41B7-80EC-79AE48348758}" type="presOf" srcId="{787546C1-DD5C-4D6E-BFDD-D95A52E781AD}" destId="{F4F466C7-208D-4B4A-A865-9D82D8E9F892}" srcOrd="0" destOrd="0" presId="urn:microsoft.com/office/officeart/2005/8/layout/list1#1"/>
    <dgm:cxn modelId="{7BE48F06-505A-4F51-BA61-409D1FF34502}" srcId="{8554BDF9-8515-4677-9942-0171F000F8EB}" destId="{ECBD6B98-1CBE-4BAA-AB77-4873C9DB1799}" srcOrd="1" destOrd="0" parTransId="{A8E7F406-AFD8-48D2-8D82-E8A1F17391BF}" sibTransId="{CF18F627-55D0-4D75-84BC-9F6776290819}"/>
    <dgm:cxn modelId="{4879BBEC-5ABA-411E-B71A-DA52D2A4D8C0}" type="presOf" srcId="{ECBD6B98-1CBE-4BAA-AB77-4873C9DB1799}" destId="{CA895514-6C23-43E3-A15C-728A9EC10843}" srcOrd="0" destOrd="0" presId="urn:microsoft.com/office/officeart/2005/8/layout/list1#1"/>
    <dgm:cxn modelId="{587B6083-A92F-4152-9FED-AD67343AD2D9}" type="presOf" srcId="{ECBD6B98-1CBE-4BAA-AB77-4873C9DB1799}" destId="{D2A5797B-20EE-4298-BA50-C968CEE241D4}" srcOrd="1"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BFBBE560-DEDA-42FB-993E-6913D8A4A043}" type="presParOf" srcId="{9D58511D-D18C-46E6-ADFB-6CDE1389D37F}" destId="{29EC7F92-6143-4EC7-AD17-ECAF75C06DC8}" srcOrd="0" destOrd="0" presId="urn:microsoft.com/office/officeart/2005/8/layout/list1#1"/>
    <dgm:cxn modelId="{9A9DCF84-7BD2-4E1C-9CCA-53B827FF0E5E}" type="presParOf" srcId="{29EC7F92-6143-4EC7-AD17-ECAF75C06DC8}" destId="{F4F466C7-208D-4B4A-A865-9D82D8E9F892}" srcOrd="0" destOrd="0" presId="urn:microsoft.com/office/officeart/2005/8/layout/list1#1"/>
    <dgm:cxn modelId="{64EF5209-F1FE-4AE5-A6F4-D200F75C4FC8}" type="presParOf" srcId="{29EC7F92-6143-4EC7-AD17-ECAF75C06DC8}" destId="{8BC4E78D-0D98-4ED2-B23A-71FEC19A6436}" srcOrd="1" destOrd="0" presId="urn:microsoft.com/office/officeart/2005/8/layout/list1#1"/>
    <dgm:cxn modelId="{A77E1AD2-67F8-4F35-80EA-6512E21B7D8A}" type="presParOf" srcId="{9D58511D-D18C-46E6-ADFB-6CDE1389D37F}" destId="{129CDA7D-4C80-4698-AFD0-7208B5D9749E}" srcOrd="1" destOrd="0" presId="urn:microsoft.com/office/officeart/2005/8/layout/list1#1"/>
    <dgm:cxn modelId="{D0625B17-F928-421F-A6CC-4630CABC14EC}" type="presParOf" srcId="{9D58511D-D18C-46E6-ADFB-6CDE1389D37F}" destId="{EBA8CF1F-3B4A-4B6A-8877-CB03CDDAB1E9}" srcOrd="2" destOrd="0" presId="urn:microsoft.com/office/officeart/2005/8/layout/list1#1"/>
    <dgm:cxn modelId="{E5FDE3B8-EA97-49FE-8C30-F6FD1F0AC18E}" type="presParOf" srcId="{9D58511D-D18C-46E6-ADFB-6CDE1389D37F}" destId="{8BC0D01A-9D98-495C-93AA-A7D9631CDDAD}" srcOrd="3" destOrd="0" presId="urn:microsoft.com/office/officeart/2005/8/layout/list1#1"/>
    <dgm:cxn modelId="{EDAA91C8-E478-41F3-A407-5804ACEB7947}" type="presParOf" srcId="{9D58511D-D18C-46E6-ADFB-6CDE1389D37F}" destId="{3936D63D-3BB5-4099-A097-CE176EB2ABE2}" srcOrd="4" destOrd="0" presId="urn:microsoft.com/office/officeart/2005/8/layout/list1#1"/>
    <dgm:cxn modelId="{ACD606F3-DE61-491A-8244-8795C0C8FB66}" type="presParOf" srcId="{3936D63D-3BB5-4099-A097-CE176EB2ABE2}" destId="{CA895514-6C23-43E3-A15C-728A9EC10843}" srcOrd="0" destOrd="0" presId="urn:microsoft.com/office/officeart/2005/8/layout/list1#1"/>
    <dgm:cxn modelId="{C28E0389-63EC-4F36-859A-B3567C342419}" type="presParOf" srcId="{3936D63D-3BB5-4099-A097-CE176EB2ABE2}" destId="{D2A5797B-20EE-4298-BA50-C968CEE241D4}" srcOrd="1" destOrd="0" presId="urn:microsoft.com/office/officeart/2005/8/layout/list1#1"/>
    <dgm:cxn modelId="{8D807DFE-2BAF-447E-9797-47D095C4F2C5}" type="presParOf" srcId="{9D58511D-D18C-46E6-ADFB-6CDE1389D37F}" destId="{AEA9E5FD-8F48-4CA8-8487-C530B0C74333}" srcOrd="5" destOrd="0" presId="urn:microsoft.com/office/officeart/2005/8/layout/list1#1"/>
    <dgm:cxn modelId="{6E20F1E8-9BF5-4EAF-B590-13AB5B0AD9FF}" type="presParOf" srcId="{9D58511D-D18C-46E6-ADFB-6CDE1389D37F}" destId="{56015E43-931D-4CAD-85C0-E9EB84437182}" srcOrd="6" destOrd="0" presId="urn:microsoft.com/office/officeart/2005/8/layout/list1#1"/>
  </dgm:cxnLst>
  <dgm:bg/>
  <dgm:whole/>
</dgm:dataModel>
</file>

<file path=ppt/diagrams/data16.xml><?xml version="1.0" encoding="utf-8"?>
<dgm:dataModel xmlns:dgm="http://schemas.openxmlformats.org/drawingml/2006/diagram" xmlns:a="http://schemas.openxmlformats.org/drawingml/2006/main">
  <dgm:ptLst>
    <dgm:pt modelId="{4646F5F3-AA7D-4C9D-A845-8A927B78B1DB}" type="doc">
      <dgm:prSet loTypeId="urn:microsoft.com/office/officeart/2005/8/layout/process2" loCatId="process" qsTypeId="urn:microsoft.com/office/officeart/2005/8/quickstyle/simple1" qsCatId="simple" csTypeId="urn:microsoft.com/office/officeart/2005/8/colors/accent1_2" csCatId="accent1" phldr="1"/>
      <dgm:spPr/>
    </dgm:pt>
    <dgm:pt modelId="{BE3B7A58-5EA4-42C7-BB37-FFCC1100A1B9}">
      <dgm:prSet phldrT="[文字]"/>
      <dgm:spPr/>
      <dgm:t>
        <a:bodyPr/>
        <a:lstStyle/>
        <a:p>
          <a:r>
            <a:rPr lang="zh-TW" altLang="en-US" dirty="0" smtClean="0">
              <a:latin typeface="+mj-lt"/>
              <a:ea typeface="標楷體" panose="03000509000000000000" pitchFamily="65" charset="-120"/>
            </a:rPr>
            <a:t>基北區</a:t>
          </a:r>
          <a:endParaRPr lang="en-US" altLang="zh-TW" dirty="0" smtClean="0">
            <a:latin typeface="+mj-lt"/>
            <a:ea typeface="標楷體" panose="03000509000000000000" pitchFamily="65" charset="-120"/>
          </a:endParaRPr>
        </a:p>
        <a:p>
          <a:r>
            <a:rPr kumimoji="0" lang="en-US" altLang="zh-TW" b="1" dirty="0" smtClean="0">
              <a:solidFill>
                <a:srgbClr val="FFFF00"/>
              </a:solidFill>
              <a:latin typeface="+mj-lt"/>
              <a:ea typeface="標楷體" pitchFamily="65" charset="-120"/>
            </a:rPr>
            <a:t>7</a:t>
          </a:r>
          <a:r>
            <a:rPr kumimoji="0" lang="zh-TW" altLang="en-US" b="1" dirty="0" smtClean="0">
              <a:solidFill>
                <a:srgbClr val="FFFF00"/>
              </a:solidFill>
              <a:latin typeface="+mj-lt"/>
              <a:ea typeface="標楷體" pitchFamily="65" charset="-120"/>
            </a:rPr>
            <a:t>級總積分</a:t>
          </a:r>
          <a:endParaRPr kumimoji="0" lang="en-US" altLang="zh-TW" b="1" dirty="0" smtClean="0">
            <a:solidFill>
              <a:srgbClr val="FFFF00"/>
            </a:solidFill>
            <a:latin typeface="+mj-lt"/>
            <a:ea typeface="標楷體" pitchFamily="65" charset="-120"/>
          </a:endParaRPr>
        </a:p>
        <a:p>
          <a:r>
            <a:rPr kumimoji="0" lang="en-US" altLang="zh-TW" b="1" dirty="0" smtClean="0">
              <a:solidFill>
                <a:srgbClr val="FFFF00"/>
              </a:solidFill>
              <a:latin typeface="+mj-lt"/>
              <a:ea typeface="標楷體" pitchFamily="65" charset="-120"/>
            </a:rPr>
            <a:t>108</a:t>
          </a:r>
          <a:r>
            <a:rPr kumimoji="0" lang="zh-TW" altLang="en-US" b="1" dirty="0" smtClean="0">
              <a:solidFill>
                <a:srgbClr val="FFFF00"/>
              </a:solidFill>
              <a:latin typeface="+mj-lt"/>
              <a:ea typeface="標楷體" pitchFamily="65" charset="-120"/>
            </a:rPr>
            <a:t>方案</a:t>
          </a:r>
          <a:endParaRPr lang="zh-TW" altLang="en-US" dirty="0">
            <a:solidFill>
              <a:srgbClr val="FFFF00"/>
            </a:solidFill>
            <a:latin typeface="+mj-lt"/>
            <a:ea typeface="標楷體" panose="03000509000000000000" pitchFamily="65" charset="-120"/>
          </a:endParaRPr>
        </a:p>
      </dgm:t>
    </dgm:pt>
    <dgm:pt modelId="{7FDDBBB2-39E7-4A4F-A5C4-C1856BE6BADD}" type="parTrans" cxnId="{DE6EEC9F-6233-4751-8C4B-EFB7C555FB3D}">
      <dgm:prSet/>
      <dgm:spPr/>
      <dgm:t>
        <a:bodyPr/>
        <a:lstStyle/>
        <a:p>
          <a:endParaRPr lang="zh-TW" altLang="en-US">
            <a:latin typeface="+mj-lt"/>
            <a:ea typeface="標楷體" panose="03000509000000000000" pitchFamily="65" charset="-120"/>
          </a:endParaRPr>
        </a:p>
      </dgm:t>
    </dgm:pt>
    <dgm:pt modelId="{8E56A0AD-F6B2-478D-A569-048B8949B97F}" type="sibTrans" cxnId="{DE6EEC9F-6233-4751-8C4B-EFB7C555FB3D}">
      <dgm:prSet/>
      <dgm:spPr/>
      <dgm:t>
        <a:bodyPr/>
        <a:lstStyle/>
        <a:p>
          <a:endParaRPr lang="zh-TW" altLang="en-US">
            <a:latin typeface="+mj-lt"/>
            <a:ea typeface="標楷體" panose="03000509000000000000" pitchFamily="65" charset="-120"/>
          </a:endParaRPr>
        </a:p>
      </dgm:t>
    </dgm:pt>
    <dgm:pt modelId="{2556601F-CAD9-443E-8472-971CAE51D771}">
      <dgm:prSet phldrT="[文字]"/>
      <dgm:spPr/>
      <dgm:t>
        <a:bodyPr/>
        <a:lstStyle/>
        <a:p>
          <a:r>
            <a:rPr lang="zh-TW" altLang="en-US" dirty="0" smtClean="0">
              <a:latin typeface="+mj-lt"/>
              <a:ea typeface="標楷體" panose="03000509000000000000" pitchFamily="65" charset="-120"/>
            </a:rPr>
            <a:t>基隆市</a:t>
          </a:r>
        </a:p>
        <a:p>
          <a:r>
            <a:rPr lang="zh-TW" altLang="en-US" dirty="0" smtClean="0">
              <a:latin typeface="+mj-lt"/>
              <a:ea typeface="標楷體" panose="03000509000000000000" pitchFamily="65" charset="-120"/>
            </a:rPr>
            <a:t>超額比序項目</a:t>
          </a:r>
        </a:p>
        <a:p>
          <a:r>
            <a:rPr lang="zh-TW" altLang="en-US" dirty="0" smtClean="0">
              <a:latin typeface="+mj-lt"/>
              <a:ea typeface="標楷體" panose="03000509000000000000" pitchFamily="65" charset="-120"/>
            </a:rPr>
            <a:t>比序順次表</a:t>
          </a:r>
          <a:endParaRPr lang="zh-TW" altLang="en-US" dirty="0">
            <a:latin typeface="+mj-lt"/>
            <a:ea typeface="標楷體" panose="03000509000000000000" pitchFamily="65" charset="-120"/>
          </a:endParaRPr>
        </a:p>
      </dgm:t>
    </dgm:pt>
    <dgm:pt modelId="{E87062BD-D8A3-4D7A-9BC9-CAD73438B880}" type="parTrans" cxnId="{55B9DE97-90A6-4646-8D8D-FB20C9EA5B45}">
      <dgm:prSet/>
      <dgm:spPr/>
      <dgm:t>
        <a:bodyPr/>
        <a:lstStyle/>
        <a:p>
          <a:endParaRPr lang="zh-TW" altLang="en-US">
            <a:latin typeface="+mj-lt"/>
            <a:ea typeface="標楷體" panose="03000509000000000000" pitchFamily="65" charset="-120"/>
          </a:endParaRPr>
        </a:p>
      </dgm:t>
    </dgm:pt>
    <dgm:pt modelId="{670ACDEB-FBC1-4E39-9219-FC66ED3F1C73}" type="sibTrans" cxnId="{55B9DE97-90A6-4646-8D8D-FB20C9EA5B45}">
      <dgm:prSet/>
      <dgm:spPr/>
      <dgm:t>
        <a:bodyPr/>
        <a:lstStyle/>
        <a:p>
          <a:endParaRPr lang="zh-TW" altLang="en-US">
            <a:latin typeface="+mj-lt"/>
            <a:ea typeface="標楷體" panose="03000509000000000000" pitchFamily="65" charset="-120"/>
          </a:endParaRPr>
        </a:p>
      </dgm:t>
    </dgm:pt>
    <dgm:pt modelId="{24046D39-96CB-4D0B-B9E2-9225687FF31F}" type="pres">
      <dgm:prSet presAssocID="{4646F5F3-AA7D-4C9D-A845-8A927B78B1DB}" presName="linearFlow" presStyleCnt="0">
        <dgm:presLayoutVars>
          <dgm:resizeHandles val="exact"/>
        </dgm:presLayoutVars>
      </dgm:prSet>
      <dgm:spPr/>
    </dgm:pt>
    <dgm:pt modelId="{CD6C06B4-586E-49D8-83B8-762158310CD5}" type="pres">
      <dgm:prSet presAssocID="{BE3B7A58-5EA4-42C7-BB37-FFCC1100A1B9}" presName="node" presStyleLbl="node1" presStyleIdx="0" presStyleCnt="2">
        <dgm:presLayoutVars>
          <dgm:bulletEnabled val="1"/>
        </dgm:presLayoutVars>
      </dgm:prSet>
      <dgm:spPr/>
      <dgm:t>
        <a:bodyPr/>
        <a:lstStyle/>
        <a:p>
          <a:endParaRPr lang="zh-TW" altLang="en-US"/>
        </a:p>
      </dgm:t>
    </dgm:pt>
    <dgm:pt modelId="{50B3458C-89D3-496E-9121-156F9F8C7BD4}" type="pres">
      <dgm:prSet presAssocID="{8E56A0AD-F6B2-478D-A569-048B8949B97F}" presName="sibTrans" presStyleLbl="sibTrans2D1" presStyleIdx="0" presStyleCnt="1"/>
      <dgm:spPr/>
      <dgm:t>
        <a:bodyPr/>
        <a:lstStyle/>
        <a:p>
          <a:endParaRPr lang="zh-TW" altLang="en-US"/>
        </a:p>
      </dgm:t>
    </dgm:pt>
    <dgm:pt modelId="{10102887-586A-4FE8-8D24-AB2F4C391EE7}" type="pres">
      <dgm:prSet presAssocID="{8E56A0AD-F6B2-478D-A569-048B8949B97F}" presName="connectorText" presStyleLbl="sibTrans2D1" presStyleIdx="0" presStyleCnt="1"/>
      <dgm:spPr/>
      <dgm:t>
        <a:bodyPr/>
        <a:lstStyle/>
        <a:p>
          <a:endParaRPr lang="zh-TW" altLang="en-US"/>
        </a:p>
      </dgm:t>
    </dgm:pt>
    <dgm:pt modelId="{3EE3C84B-AEB4-4F36-A632-6C6417CCC44E}" type="pres">
      <dgm:prSet presAssocID="{2556601F-CAD9-443E-8472-971CAE51D771}" presName="node" presStyleLbl="node1" presStyleIdx="1" presStyleCnt="2">
        <dgm:presLayoutVars>
          <dgm:bulletEnabled val="1"/>
        </dgm:presLayoutVars>
      </dgm:prSet>
      <dgm:spPr/>
      <dgm:t>
        <a:bodyPr/>
        <a:lstStyle/>
        <a:p>
          <a:endParaRPr lang="zh-TW" altLang="en-US"/>
        </a:p>
      </dgm:t>
    </dgm:pt>
  </dgm:ptLst>
  <dgm:cxnLst>
    <dgm:cxn modelId="{8D96BD8D-E6B9-450B-BAC4-3BFA8602B920}" type="presOf" srcId="{4646F5F3-AA7D-4C9D-A845-8A927B78B1DB}" destId="{24046D39-96CB-4D0B-B9E2-9225687FF31F}" srcOrd="0" destOrd="0" presId="urn:microsoft.com/office/officeart/2005/8/layout/process2"/>
    <dgm:cxn modelId="{EEDC3D6D-201A-4C77-9F2D-B97AC67A97BB}" type="presOf" srcId="{8E56A0AD-F6B2-478D-A569-048B8949B97F}" destId="{50B3458C-89D3-496E-9121-156F9F8C7BD4}" srcOrd="0" destOrd="0" presId="urn:microsoft.com/office/officeart/2005/8/layout/process2"/>
    <dgm:cxn modelId="{DE6EEC9F-6233-4751-8C4B-EFB7C555FB3D}" srcId="{4646F5F3-AA7D-4C9D-A845-8A927B78B1DB}" destId="{BE3B7A58-5EA4-42C7-BB37-FFCC1100A1B9}" srcOrd="0" destOrd="0" parTransId="{7FDDBBB2-39E7-4A4F-A5C4-C1856BE6BADD}" sibTransId="{8E56A0AD-F6B2-478D-A569-048B8949B97F}"/>
    <dgm:cxn modelId="{0E9015FB-DDE1-40D1-8B39-0DE49387EFF7}" type="presOf" srcId="{8E56A0AD-F6B2-478D-A569-048B8949B97F}" destId="{10102887-586A-4FE8-8D24-AB2F4C391EE7}" srcOrd="1" destOrd="0" presId="urn:microsoft.com/office/officeart/2005/8/layout/process2"/>
    <dgm:cxn modelId="{5BEA4ECD-1FB4-49BC-AB76-57AEC765AFBA}" type="presOf" srcId="{2556601F-CAD9-443E-8472-971CAE51D771}" destId="{3EE3C84B-AEB4-4F36-A632-6C6417CCC44E}" srcOrd="0" destOrd="0" presId="urn:microsoft.com/office/officeart/2005/8/layout/process2"/>
    <dgm:cxn modelId="{46EB5A26-5292-443A-947F-18718CEC5654}" type="presOf" srcId="{BE3B7A58-5EA4-42C7-BB37-FFCC1100A1B9}" destId="{CD6C06B4-586E-49D8-83B8-762158310CD5}" srcOrd="0" destOrd="0" presId="urn:microsoft.com/office/officeart/2005/8/layout/process2"/>
    <dgm:cxn modelId="{55B9DE97-90A6-4646-8D8D-FB20C9EA5B45}" srcId="{4646F5F3-AA7D-4C9D-A845-8A927B78B1DB}" destId="{2556601F-CAD9-443E-8472-971CAE51D771}" srcOrd="1" destOrd="0" parTransId="{E87062BD-D8A3-4D7A-9BC9-CAD73438B880}" sibTransId="{670ACDEB-FBC1-4E39-9219-FC66ED3F1C73}"/>
    <dgm:cxn modelId="{067329A8-58FB-47E8-959B-2B3DF62D502B}" type="presParOf" srcId="{24046D39-96CB-4D0B-B9E2-9225687FF31F}" destId="{CD6C06B4-586E-49D8-83B8-762158310CD5}" srcOrd="0" destOrd="0" presId="urn:microsoft.com/office/officeart/2005/8/layout/process2"/>
    <dgm:cxn modelId="{2C697867-446C-43E1-9CB7-1FDC913CE134}" type="presParOf" srcId="{24046D39-96CB-4D0B-B9E2-9225687FF31F}" destId="{50B3458C-89D3-496E-9121-156F9F8C7BD4}" srcOrd="1" destOrd="0" presId="urn:microsoft.com/office/officeart/2005/8/layout/process2"/>
    <dgm:cxn modelId="{C2BB5FF7-CD1F-49B9-B1C4-6F91A3ED3A7C}" type="presParOf" srcId="{50B3458C-89D3-496E-9121-156F9F8C7BD4}" destId="{10102887-586A-4FE8-8D24-AB2F4C391EE7}" srcOrd="0" destOrd="0" presId="urn:microsoft.com/office/officeart/2005/8/layout/process2"/>
    <dgm:cxn modelId="{AF4F8F89-F8FE-4C71-9B6A-BFCD9EBBA5AC}" type="presParOf" srcId="{24046D39-96CB-4D0B-B9E2-9225687FF31F}" destId="{3EE3C84B-AEB4-4F36-A632-6C6417CCC44E}" srcOrd="2" destOrd="0" presId="urn:microsoft.com/office/officeart/2005/8/layout/process2"/>
  </dgm:cxnLst>
  <dgm:bg/>
  <dgm:whole/>
</dgm:dataModel>
</file>

<file path=ppt/diagrams/data17.xml><?xml version="1.0" encoding="utf-8"?>
<dgm:dataModel xmlns:dgm="http://schemas.openxmlformats.org/drawingml/2006/diagram" xmlns:a="http://schemas.openxmlformats.org/drawingml/2006/main">
  <dgm:ptLst>
    <dgm:pt modelId="{8B6E3CA9-C0BB-4C64-8B0F-DC8878A667A7}" type="doc">
      <dgm:prSet loTypeId="urn:microsoft.com/office/officeart/2005/8/layout/chart3" loCatId="relationship" qsTypeId="urn:microsoft.com/office/officeart/2005/8/quickstyle/simple1" qsCatId="simple" csTypeId="urn:microsoft.com/office/officeart/2005/8/colors/accent1_2" csCatId="accent1" phldr="1"/>
      <dgm:spPr/>
    </dgm:pt>
    <dgm:pt modelId="{D2DAEB99-7DCB-44EC-9F08-05D244A26B90}">
      <dgm:prSet phldrT="[文字]" custT="1"/>
      <dgm:spPr>
        <a:solidFill>
          <a:srgbClr val="00B050"/>
        </a:solidFill>
      </dgm:spPr>
      <dgm:t>
        <a:bodyPr/>
        <a:lstStyle/>
        <a:p>
          <a:pPr>
            <a:lnSpc>
              <a:spcPct val="100000"/>
            </a:lnSpc>
            <a:spcAft>
              <a:spcPts val="0"/>
            </a:spcAft>
          </a:pPr>
          <a:r>
            <a:rPr lang="zh-TW" altLang="en-US" sz="3200" b="1" smtClean="0">
              <a:solidFill>
                <a:srgbClr val="800000"/>
              </a:solidFill>
              <a:latin typeface="+mj-lt"/>
              <a:ea typeface="標楷體" panose="03000509000000000000" pitchFamily="65" charset="-120"/>
            </a:rPr>
            <a:t>志願序</a:t>
          </a:r>
          <a:endParaRPr lang="en-US" altLang="zh-TW" sz="3200" b="1" smtClean="0">
            <a:solidFill>
              <a:srgbClr val="800000"/>
            </a:solidFill>
            <a:latin typeface="+mj-lt"/>
            <a:ea typeface="標楷體" panose="03000509000000000000" pitchFamily="65" charset="-120"/>
          </a:endParaRPr>
        </a:p>
        <a:p>
          <a:pPr>
            <a:lnSpc>
              <a:spcPct val="100000"/>
            </a:lnSpc>
            <a:spcAft>
              <a:spcPts val="0"/>
            </a:spcAft>
          </a:pPr>
          <a:r>
            <a:rPr lang="en-US" altLang="zh-TW" sz="3200" b="1" smtClean="0">
              <a:solidFill>
                <a:srgbClr val="800000"/>
              </a:solidFill>
              <a:latin typeface="+mj-lt"/>
              <a:ea typeface="標楷體" panose="03000509000000000000" pitchFamily="65" charset="-120"/>
            </a:rPr>
            <a:t>36</a:t>
          </a:r>
          <a:r>
            <a:rPr lang="zh-TW" altLang="en-US" sz="3200" b="1" smtClean="0">
              <a:solidFill>
                <a:srgbClr val="800000"/>
              </a:solidFill>
              <a:latin typeface="+mj-lt"/>
              <a:ea typeface="標楷體" panose="03000509000000000000" pitchFamily="65" charset="-120"/>
            </a:rPr>
            <a:t>分</a:t>
          </a:r>
          <a:endParaRPr lang="zh-TW" altLang="en-US" sz="3200" dirty="0">
            <a:latin typeface="+mj-lt"/>
            <a:ea typeface="標楷體" panose="03000509000000000000" pitchFamily="65" charset="-120"/>
          </a:endParaRPr>
        </a:p>
      </dgm:t>
    </dgm:pt>
    <dgm:pt modelId="{A7C00AED-C15A-487E-9C58-73282AC4DCCD}" type="parTrans" cxnId="{0606D67D-6469-442C-8F9A-584E46108C1E}">
      <dgm:prSet/>
      <dgm:spPr/>
      <dgm:t>
        <a:bodyPr/>
        <a:lstStyle/>
        <a:p>
          <a:endParaRPr lang="zh-TW" altLang="en-US">
            <a:latin typeface="+mj-lt"/>
            <a:ea typeface="標楷體" panose="03000509000000000000" pitchFamily="65" charset="-120"/>
          </a:endParaRPr>
        </a:p>
      </dgm:t>
    </dgm:pt>
    <dgm:pt modelId="{F28C4F8F-98E6-4BE2-9994-BDCCEB3A083C}" type="sibTrans" cxnId="{0606D67D-6469-442C-8F9A-584E46108C1E}">
      <dgm:prSet/>
      <dgm:spPr/>
      <dgm:t>
        <a:bodyPr/>
        <a:lstStyle/>
        <a:p>
          <a:endParaRPr lang="zh-TW" altLang="en-US">
            <a:latin typeface="+mj-lt"/>
            <a:ea typeface="標楷體" panose="03000509000000000000" pitchFamily="65" charset="-120"/>
          </a:endParaRPr>
        </a:p>
      </dgm:t>
    </dgm:pt>
    <dgm:pt modelId="{90359E69-6903-40ED-8CCB-C658C570032A}">
      <dgm:prSet phldrT="[文字]" custT="1"/>
      <dgm:spPr>
        <a:solidFill>
          <a:srgbClr val="B469FF"/>
        </a:solidFill>
      </dgm:spPr>
      <dgm:t>
        <a:bodyPr/>
        <a:lstStyle/>
        <a:p>
          <a:pPr>
            <a:lnSpc>
              <a:spcPct val="100000"/>
            </a:lnSpc>
            <a:spcAft>
              <a:spcPts val="0"/>
            </a:spcAft>
          </a:pPr>
          <a:r>
            <a:rPr lang="zh-TW" altLang="en-US" sz="2400" b="1" smtClean="0">
              <a:solidFill>
                <a:srgbClr val="FFFF00"/>
              </a:solidFill>
              <a:latin typeface="+mj-lt"/>
              <a:ea typeface="標楷體" panose="03000509000000000000" pitchFamily="65" charset="-120"/>
            </a:rPr>
            <a:t>多元學習</a:t>
          </a:r>
          <a:r>
            <a:rPr lang="en-US" altLang="zh-TW" sz="2400" b="1" smtClean="0">
              <a:solidFill>
                <a:srgbClr val="FFFF00"/>
              </a:solidFill>
              <a:latin typeface="+mj-lt"/>
              <a:ea typeface="標楷體" panose="03000509000000000000" pitchFamily="65" charset="-120"/>
            </a:rPr>
            <a:t>36</a:t>
          </a:r>
          <a:r>
            <a:rPr lang="zh-TW" altLang="en-US" sz="2400" b="1" smtClean="0">
              <a:solidFill>
                <a:srgbClr val="FFFF00"/>
              </a:solidFill>
              <a:latin typeface="+mj-lt"/>
              <a:ea typeface="標楷體" panose="03000509000000000000" pitchFamily="65" charset="-120"/>
            </a:rPr>
            <a:t>分</a:t>
          </a:r>
          <a:endParaRPr lang="en-US" altLang="zh-TW" sz="2400" b="1" smtClean="0">
            <a:solidFill>
              <a:srgbClr val="FFFF00"/>
            </a:solidFill>
            <a:latin typeface="+mj-lt"/>
            <a:ea typeface="標楷體" panose="03000509000000000000" pitchFamily="65" charset="-120"/>
          </a:endParaRPr>
        </a:p>
        <a:p>
          <a:pPr>
            <a:lnSpc>
              <a:spcPct val="100000"/>
            </a:lnSpc>
            <a:spcAft>
              <a:spcPts val="0"/>
            </a:spcAft>
          </a:pPr>
          <a:r>
            <a:rPr lang="en-US" altLang="zh-TW" sz="1800" b="1" smtClean="0">
              <a:solidFill>
                <a:srgbClr val="FFFF00"/>
              </a:solidFill>
              <a:latin typeface="+mj-lt"/>
              <a:ea typeface="標楷體" panose="03000509000000000000" pitchFamily="65" charset="-120"/>
            </a:rPr>
            <a:t>(</a:t>
          </a:r>
          <a:r>
            <a:rPr lang="zh-TW" altLang="en-US" sz="1800" b="1" smtClean="0">
              <a:solidFill>
                <a:srgbClr val="FFFF00"/>
              </a:solidFill>
              <a:latin typeface="+mj-lt"/>
              <a:ea typeface="標楷體" panose="03000509000000000000" pitchFamily="65" charset="-120"/>
            </a:rPr>
            <a:t>均衡學習</a:t>
          </a:r>
          <a:r>
            <a:rPr lang="en-US" altLang="zh-TW" sz="1800" b="1" smtClean="0">
              <a:solidFill>
                <a:srgbClr val="FFFF00"/>
              </a:solidFill>
              <a:latin typeface="+mj-lt"/>
              <a:ea typeface="標楷體" panose="03000509000000000000" pitchFamily="65" charset="-120"/>
            </a:rPr>
            <a:t>21</a:t>
          </a:r>
          <a:r>
            <a:rPr lang="zh-TW" altLang="en-US" sz="1800" b="1" smtClean="0">
              <a:solidFill>
                <a:srgbClr val="FFFF00"/>
              </a:solidFill>
              <a:latin typeface="+mj-lt"/>
              <a:ea typeface="標楷體" panose="03000509000000000000" pitchFamily="65" charset="-120"/>
            </a:rPr>
            <a:t>分、</a:t>
          </a:r>
          <a:r>
            <a:rPr lang="en-US" altLang="zh-TW" sz="1800" b="1" smtClean="0">
              <a:solidFill>
                <a:srgbClr val="FFFF00"/>
              </a:solidFill>
              <a:latin typeface="+mj-lt"/>
              <a:ea typeface="標楷體" panose="03000509000000000000" pitchFamily="65" charset="-120"/>
            </a:rPr>
            <a:t/>
          </a:r>
          <a:br>
            <a:rPr lang="en-US" altLang="zh-TW" sz="1800" b="1" smtClean="0">
              <a:solidFill>
                <a:srgbClr val="FFFF00"/>
              </a:solidFill>
              <a:latin typeface="+mj-lt"/>
              <a:ea typeface="標楷體" panose="03000509000000000000" pitchFamily="65" charset="-120"/>
            </a:rPr>
          </a:br>
          <a:r>
            <a:rPr lang="zh-TW" altLang="en-US" sz="1800" b="1" smtClean="0">
              <a:solidFill>
                <a:srgbClr val="FFFF00"/>
              </a:solidFill>
              <a:latin typeface="+mj-lt"/>
              <a:ea typeface="標楷體" panose="03000509000000000000" pitchFamily="65" charset="-120"/>
            </a:rPr>
            <a:t>服務學習</a:t>
          </a:r>
          <a:r>
            <a:rPr lang="en-US" altLang="zh-TW" sz="1800" b="1" smtClean="0">
              <a:solidFill>
                <a:srgbClr val="FFFF00"/>
              </a:solidFill>
              <a:latin typeface="+mj-lt"/>
              <a:ea typeface="標楷體" panose="03000509000000000000" pitchFamily="65" charset="-120"/>
            </a:rPr>
            <a:t>15</a:t>
          </a:r>
          <a:r>
            <a:rPr lang="zh-TW" altLang="en-US" sz="1800" b="1" smtClean="0">
              <a:solidFill>
                <a:srgbClr val="FFFF00"/>
              </a:solidFill>
              <a:latin typeface="+mj-lt"/>
              <a:ea typeface="標楷體" panose="03000509000000000000" pitchFamily="65" charset="-120"/>
            </a:rPr>
            <a:t>分</a:t>
          </a:r>
          <a:r>
            <a:rPr lang="en-US" altLang="zh-TW" sz="1800" b="1" smtClean="0">
              <a:solidFill>
                <a:srgbClr val="FFFF00"/>
              </a:solidFill>
              <a:latin typeface="+mj-lt"/>
              <a:ea typeface="標楷體" panose="03000509000000000000" pitchFamily="65" charset="-120"/>
            </a:rPr>
            <a:t>)</a:t>
          </a:r>
          <a:endParaRPr lang="zh-TW" altLang="en-US" sz="1800" b="1" dirty="0">
            <a:solidFill>
              <a:srgbClr val="FFFF00"/>
            </a:solidFill>
            <a:latin typeface="+mj-lt"/>
            <a:ea typeface="標楷體" panose="03000509000000000000" pitchFamily="65" charset="-120"/>
          </a:endParaRPr>
        </a:p>
      </dgm:t>
    </dgm:pt>
    <dgm:pt modelId="{B9E9ACE9-6056-4F5D-8B6C-1B90E1A6DCB4}" type="parTrans" cxnId="{A1381A05-CC98-4D44-9A0F-6F3783619060}">
      <dgm:prSet/>
      <dgm:spPr/>
      <dgm:t>
        <a:bodyPr/>
        <a:lstStyle/>
        <a:p>
          <a:endParaRPr lang="zh-TW" altLang="en-US">
            <a:latin typeface="+mj-lt"/>
            <a:ea typeface="標楷體" panose="03000509000000000000" pitchFamily="65" charset="-120"/>
          </a:endParaRPr>
        </a:p>
      </dgm:t>
    </dgm:pt>
    <dgm:pt modelId="{F550D091-EBD4-4E37-9F6B-1EADA47A8F79}" type="sibTrans" cxnId="{A1381A05-CC98-4D44-9A0F-6F3783619060}">
      <dgm:prSet/>
      <dgm:spPr/>
      <dgm:t>
        <a:bodyPr/>
        <a:lstStyle/>
        <a:p>
          <a:endParaRPr lang="zh-TW" altLang="en-US">
            <a:latin typeface="+mj-lt"/>
            <a:ea typeface="標楷體" panose="03000509000000000000" pitchFamily="65" charset="-120"/>
          </a:endParaRPr>
        </a:p>
      </dgm:t>
    </dgm:pt>
    <dgm:pt modelId="{320B41D1-B7DB-455C-854D-EEA0F93E2BED}">
      <dgm:prSet phldrT="[文字]" custT="1"/>
      <dgm:spPr>
        <a:solidFill>
          <a:srgbClr val="FFC000"/>
        </a:solidFill>
      </dgm:spPr>
      <dgm:t>
        <a:bodyPr/>
        <a:lstStyle/>
        <a:p>
          <a:pPr>
            <a:lnSpc>
              <a:spcPct val="100000"/>
            </a:lnSpc>
            <a:spcAft>
              <a:spcPts val="0"/>
            </a:spcAft>
          </a:pPr>
          <a:r>
            <a:rPr lang="zh-TW" altLang="en-US" sz="3200" b="1" smtClean="0">
              <a:solidFill>
                <a:srgbClr val="660066"/>
              </a:solidFill>
              <a:latin typeface="+mj-lt"/>
              <a:ea typeface="標楷體" panose="03000509000000000000" pitchFamily="65" charset="-120"/>
            </a:rPr>
            <a:t>會考</a:t>
          </a:r>
          <a:endParaRPr lang="en-US" altLang="zh-TW" sz="3200" b="1" smtClean="0">
            <a:solidFill>
              <a:srgbClr val="660066"/>
            </a:solidFill>
            <a:latin typeface="+mj-lt"/>
            <a:ea typeface="標楷體" panose="03000509000000000000" pitchFamily="65" charset="-120"/>
          </a:endParaRPr>
        </a:p>
        <a:p>
          <a:pPr>
            <a:lnSpc>
              <a:spcPct val="100000"/>
            </a:lnSpc>
            <a:spcAft>
              <a:spcPts val="0"/>
            </a:spcAft>
          </a:pPr>
          <a:r>
            <a:rPr lang="en-US" altLang="zh-TW" sz="3200" b="1" smtClean="0">
              <a:solidFill>
                <a:srgbClr val="660066"/>
              </a:solidFill>
              <a:latin typeface="+mj-lt"/>
              <a:ea typeface="標楷體" panose="03000509000000000000" pitchFamily="65" charset="-120"/>
            </a:rPr>
            <a:t>36</a:t>
          </a:r>
          <a:r>
            <a:rPr lang="zh-TW" altLang="en-US" sz="3200" b="1" smtClean="0">
              <a:solidFill>
                <a:srgbClr val="660066"/>
              </a:solidFill>
              <a:latin typeface="+mj-lt"/>
              <a:ea typeface="標楷體" panose="03000509000000000000" pitchFamily="65" charset="-120"/>
            </a:rPr>
            <a:t>分</a:t>
          </a:r>
          <a:endParaRPr lang="zh-TW" altLang="en-US" sz="3200" b="1" dirty="0">
            <a:solidFill>
              <a:srgbClr val="660066"/>
            </a:solidFill>
            <a:latin typeface="+mj-lt"/>
            <a:ea typeface="標楷體" panose="03000509000000000000" pitchFamily="65" charset="-120"/>
          </a:endParaRPr>
        </a:p>
      </dgm:t>
    </dgm:pt>
    <dgm:pt modelId="{3A8B831E-4349-4D12-88CD-33F20B338802}" type="parTrans" cxnId="{B61F81AB-8176-46BB-A1CF-04C9A857CD1F}">
      <dgm:prSet/>
      <dgm:spPr/>
      <dgm:t>
        <a:bodyPr/>
        <a:lstStyle/>
        <a:p>
          <a:endParaRPr lang="zh-TW" altLang="en-US">
            <a:latin typeface="+mj-lt"/>
            <a:ea typeface="標楷體" panose="03000509000000000000" pitchFamily="65" charset="-120"/>
          </a:endParaRPr>
        </a:p>
      </dgm:t>
    </dgm:pt>
    <dgm:pt modelId="{8A260C7C-FD4D-4DAF-AB97-90AA8FDFE849}" type="sibTrans" cxnId="{B61F81AB-8176-46BB-A1CF-04C9A857CD1F}">
      <dgm:prSet/>
      <dgm:spPr/>
      <dgm:t>
        <a:bodyPr/>
        <a:lstStyle/>
        <a:p>
          <a:endParaRPr lang="zh-TW" altLang="en-US">
            <a:latin typeface="+mj-lt"/>
            <a:ea typeface="標楷體" panose="03000509000000000000" pitchFamily="65" charset="-120"/>
          </a:endParaRPr>
        </a:p>
      </dgm:t>
    </dgm:pt>
    <dgm:pt modelId="{C92E9EB5-9EE3-4A84-892A-6313EED3D01C}" type="pres">
      <dgm:prSet presAssocID="{8B6E3CA9-C0BB-4C64-8B0F-DC8878A667A7}" presName="compositeShape" presStyleCnt="0">
        <dgm:presLayoutVars>
          <dgm:chMax val="7"/>
          <dgm:dir/>
          <dgm:resizeHandles val="exact"/>
        </dgm:presLayoutVars>
      </dgm:prSet>
      <dgm:spPr/>
    </dgm:pt>
    <dgm:pt modelId="{ECB698C3-219E-4085-8C1F-D2D282C4EC1E}" type="pres">
      <dgm:prSet presAssocID="{8B6E3CA9-C0BB-4C64-8B0F-DC8878A667A7}" presName="wedge1" presStyleLbl="node1" presStyleIdx="0" presStyleCnt="3" custScaleX="124540" custScaleY="103544" custLinFactNeighborX="-3524" custLinFactNeighborY="2075"/>
      <dgm:spPr/>
      <dgm:t>
        <a:bodyPr/>
        <a:lstStyle/>
        <a:p>
          <a:endParaRPr lang="zh-TW" altLang="en-US"/>
        </a:p>
      </dgm:t>
    </dgm:pt>
    <dgm:pt modelId="{19B10674-C13C-4A59-A671-7145CAA501FE}" type="pres">
      <dgm:prSet presAssocID="{8B6E3CA9-C0BB-4C64-8B0F-DC8878A667A7}" presName="wedge1Tx" presStyleLbl="node1" presStyleIdx="0" presStyleCnt="3">
        <dgm:presLayoutVars>
          <dgm:chMax val="0"/>
          <dgm:chPref val="0"/>
          <dgm:bulletEnabled val="1"/>
        </dgm:presLayoutVars>
      </dgm:prSet>
      <dgm:spPr/>
      <dgm:t>
        <a:bodyPr/>
        <a:lstStyle/>
        <a:p>
          <a:endParaRPr lang="zh-TW" altLang="en-US"/>
        </a:p>
      </dgm:t>
    </dgm:pt>
    <dgm:pt modelId="{15F566FC-72B1-4688-840B-7A3F0FAEFC30}" type="pres">
      <dgm:prSet presAssocID="{8B6E3CA9-C0BB-4C64-8B0F-DC8878A667A7}" presName="wedge2" presStyleLbl="node1" presStyleIdx="1" presStyleCnt="3" custScaleX="125577" custScaleY="109920" custLinFactNeighborX="461" custLinFactNeighborY="436"/>
      <dgm:spPr/>
      <dgm:t>
        <a:bodyPr/>
        <a:lstStyle/>
        <a:p>
          <a:endParaRPr lang="zh-TW" altLang="en-US"/>
        </a:p>
      </dgm:t>
    </dgm:pt>
    <dgm:pt modelId="{0B610FAD-5F36-4F4A-8566-FDE74BC3F4D0}" type="pres">
      <dgm:prSet presAssocID="{8B6E3CA9-C0BB-4C64-8B0F-DC8878A667A7}" presName="wedge2Tx" presStyleLbl="node1" presStyleIdx="1" presStyleCnt="3">
        <dgm:presLayoutVars>
          <dgm:chMax val="0"/>
          <dgm:chPref val="0"/>
          <dgm:bulletEnabled val="1"/>
        </dgm:presLayoutVars>
      </dgm:prSet>
      <dgm:spPr/>
      <dgm:t>
        <a:bodyPr/>
        <a:lstStyle/>
        <a:p>
          <a:endParaRPr lang="zh-TW" altLang="en-US"/>
        </a:p>
      </dgm:t>
    </dgm:pt>
    <dgm:pt modelId="{5B35F0B6-2145-4405-B65A-2EC93247AA51}" type="pres">
      <dgm:prSet presAssocID="{8B6E3CA9-C0BB-4C64-8B0F-DC8878A667A7}" presName="wedge3" presStyleLbl="node1" presStyleIdx="2" presStyleCnt="3" custScaleX="133882" custScaleY="103069" custLinFactNeighborX="461" custLinFactNeighborY="-965"/>
      <dgm:spPr/>
      <dgm:t>
        <a:bodyPr/>
        <a:lstStyle/>
        <a:p>
          <a:endParaRPr lang="zh-TW" altLang="en-US"/>
        </a:p>
      </dgm:t>
    </dgm:pt>
    <dgm:pt modelId="{C0001106-4215-4AAF-9B02-F1D1D6CC3D02}" type="pres">
      <dgm:prSet presAssocID="{8B6E3CA9-C0BB-4C64-8B0F-DC8878A667A7}" presName="wedge3Tx" presStyleLbl="node1" presStyleIdx="2" presStyleCnt="3">
        <dgm:presLayoutVars>
          <dgm:chMax val="0"/>
          <dgm:chPref val="0"/>
          <dgm:bulletEnabled val="1"/>
        </dgm:presLayoutVars>
      </dgm:prSet>
      <dgm:spPr/>
      <dgm:t>
        <a:bodyPr/>
        <a:lstStyle/>
        <a:p>
          <a:endParaRPr lang="zh-TW" altLang="en-US"/>
        </a:p>
      </dgm:t>
    </dgm:pt>
  </dgm:ptLst>
  <dgm:cxnLst>
    <dgm:cxn modelId="{E7833343-A1FE-4686-9512-8C77F63134B6}" type="presOf" srcId="{D2DAEB99-7DCB-44EC-9F08-05D244A26B90}" destId="{19B10674-C13C-4A59-A671-7145CAA501FE}" srcOrd="1" destOrd="0" presId="urn:microsoft.com/office/officeart/2005/8/layout/chart3"/>
    <dgm:cxn modelId="{B61F81AB-8176-46BB-A1CF-04C9A857CD1F}" srcId="{8B6E3CA9-C0BB-4C64-8B0F-DC8878A667A7}" destId="{320B41D1-B7DB-455C-854D-EEA0F93E2BED}" srcOrd="2" destOrd="0" parTransId="{3A8B831E-4349-4D12-88CD-33F20B338802}" sibTransId="{8A260C7C-FD4D-4DAF-AB97-90AA8FDFE849}"/>
    <dgm:cxn modelId="{9239CD6B-405A-4FF9-B8F2-6A1AA02874CE}" type="presOf" srcId="{320B41D1-B7DB-455C-854D-EEA0F93E2BED}" destId="{C0001106-4215-4AAF-9B02-F1D1D6CC3D02}" srcOrd="1" destOrd="0" presId="urn:microsoft.com/office/officeart/2005/8/layout/chart3"/>
    <dgm:cxn modelId="{A1381A05-CC98-4D44-9A0F-6F3783619060}" srcId="{8B6E3CA9-C0BB-4C64-8B0F-DC8878A667A7}" destId="{90359E69-6903-40ED-8CCB-C658C570032A}" srcOrd="1" destOrd="0" parTransId="{B9E9ACE9-6056-4F5D-8B6C-1B90E1A6DCB4}" sibTransId="{F550D091-EBD4-4E37-9F6B-1EADA47A8F79}"/>
    <dgm:cxn modelId="{8DB34220-B9E8-4147-AFAD-983E362904CB}" type="presOf" srcId="{320B41D1-B7DB-455C-854D-EEA0F93E2BED}" destId="{5B35F0B6-2145-4405-B65A-2EC93247AA51}" srcOrd="0" destOrd="0" presId="urn:microsoft.com/office/officeart/2005/8/layout/chart3"/>
    <dgm:cxn modelId="{47717892-E8F6-4313-ADC4-1D4A990A843A}" type="presOf" srcId="{D2DAEB99-7DCB-44EC-9F08-05D244A26B90}" destId="{ECB698C3-219E-4085-8C1F-D2D282C4EC1E}" srcOrd="0" destOrd="0" presId="urn:microsoft.com/office/officeart/2005/8/layout/chart3"/>
    <dgm:cxn modelId="{9AF2C213-345B-4464-993F-6132DF69F313}" type="presOf" srcId="{8B6E3CA9-C0BB-4C64-8B0F-DC8878A667A7}" destId="{C92E9EB5-9EE3-4A84-892A-6313EED3D01C}" srcOrd="0" destOrd="0" presId="urn:microsoft.com/office/officeart/2005/8/layout/chart3"/>
    <dgm:cxn modelId="{EA7047CD-8F73-47EB-9E41-AB70AA7DF0B4}" type="presOf" srcId="{90359E69-6903-40ED-8CCB-C658C570032A}" destId="{0B610FAD-5F36-4F4A-8566-FDE74BC3F4D0}" srcOrd="1" destOrd="0" presId="urn:microsoft.com/office/officeart/2005/8/layout/chart3"/>
    <dgm:cxn modelId="{0606D67D-6469-442C-8F9A-584E46108C1E}" srcId="{8B6E3CA9-C0BB-4C64-8B0F-DC8878A667A7}" destId="{D2DAEB99-7DCB-44EC-9F08-05D244A26B90}" srcOrd="0" destOrd="0" parTransId="{A7C00AED-C15A-487E-9C58-73282AC4DCCD}" sibTransId="{F28C4F8F-98E6-4BE2-9994-BDCCEB3A083C}"/>
    <dgm:cxn modelId="{B064C706-E966-488D-87DC-1CDBBB45F887}" type="presOf" srcId="{90359E69-6903-40ED-8CCB-C658C570032A}" destId="{15F566FC-72B1-4688-840B-7A3F0FAEFC30}" srcOrd="0" destOrd="0" presId="urn:microsoft.com/office/officeart/2005/8/layout/chart3"/>
    <dgm:cxn modelId="{E50B2B85-1353-45F1-AE74-11523B79FAC5}" type="presParOf" srcId="{C92E9EB5-9EE3-4A84-892A-6313EED3D01C}" destId="{ECB698C3-219E-4085-8C1F-D2D282C4EC1E}" srcOrd="0" destOrd="0" presId="urn:microsoft.com/office/officeart/2005/8/layout/chart3"/>
    <dgm:cxn modelId="{C970EB98-179C-4B61-A8ED-49AC0A4451B8}" type="presParOf" srcId="{C92E9EB5-9EE3-4A84-892A-6313EED3D01C}" destId="{19B10674-C13C-4A59-A671-7145CAA501FE}" srcOrd="1" destOrd="0" presId="urn:microsoft.com/office/officeart/2005/8/layout/chart3"/>
    <dgm:cxn modelId="{03516F60-188A-4D05-AA3E-15AC31DD2E01}" type="presParOf" srcId="{C92E9EB5-9EE3-4A84-892A-6313EED3D01C}" destId="{15F566FC-72B1-4688-840B-7A3F0FAEFC30}" srcOrd="2" destOrd="0" presId="urn:microsoft.com/office/officeart/2005/8/layout/chart3"/>
    <dgm:cxn modelId="{509F64ED-470F-4620-B1B9-8AF93C324084}" type="presParOf" srcId="{C92E9EB5-9EE3-4A84-892A-6313EED3D01C}" destId="{0B610FAD-5F36-4F4A-8566-FDE74BC3F4D0}" srcOrd="3" destOrd="0" presId="urn:microsoft.com/office/officeart/2005/8/layout/chart3"/>
    <dgm:cxn modelId="{55D07026-2BB1-4BF8-B2B6-C66FBC278A0F}" type="presParOf" srcId="{C92E9EB5-9EE3-4A84-892A-6313EED3D01C}" destId="{5B35F0B6-2145-4405-B65A-2EC93247AA51}" srcOrd="4" destOrd="0" presId="urn:microsoft.com/office/officeart/2005/8/layout/chart3"/>
    <dgm:cxn modelId="{AB1B327D-72FF-4AAD-A64D-6EFA61BA7926}" type="presParOf" srcId="{C92E9EB5-9EE3-4A84-892A-6313EED3D01C}" destId="{C0001106-4215-4AAF-9B02-F1D1D6CC3D02}" srcOrd="5" destOrd="0" presId="urn:microsoft.com/office/officeart/2005/8/layout/chart3"/>
  </dgm:cxnLst>
  <dgm:bg/>
  <dgm:whole/>
</dgm:dataModel>
</file>

<file path=ppt/diagrams/data18.xml><?xml version="1.0" encoding="utf-8"?>
<dgm:dataModel xmlns:dgm="http://schemas.openxmlformats.org/drawingml/2006/diagram" xmlns:a="http://schemas.openxmlformats.org/drawingml/2006/main">
  <dgm:ptLst>
    <dgm:pt modelId="{8B6E3CA9-C0BB-4C64-8B0F-DC8878A667A7}" type="doc">
      <dgm:prSet loTypeId="urn:microsoft.com/office/officeart/2005/8/layout/venn1" loCatId="relationship" qsTypeId="urn:microsoft.com/office/officeart/2005/8/quickstyle/simple1" qsCatId="simple" csTypeId="urn:microsoft.com/office/officeart/2005/8/colors/accent1_2" csCatId="accent1" phldr="1"/>
      <dgm:spPr/>
    </dgm:pt>
    <dgm:pt modelId="{90359E69-6903-40ED-8CCB-C658C570032A}">
      <dgm:prSet phldrT="[文字]" custT="1"/>
      <dgm:spPr>
        <a:solidFill>
          <a:srgbClr val="B469FF"/>
        </a:solidFill>
      </dgm:spPr>
      <dgm:t>
        <a:bodyPr/>
        <a:lstStyle/>
        <a:p>
          <a:pPr>
            <a:lnSpc>
              <a:spcPct val="100000"/>
            </a:lnSpc>
            <a:spcAft>
              <a:spcPts val="0"/>
            </a:spcAft>
          </a:pPr>
          <a:r>
            <a:rPr lang="zh-TW" altLang="en-US" sz="2400" b="1" dirty="0" smtClean="0">
              <a:solidFill>
                <a:srgbClr val="FFFF00"/>
              </a:solidFill>
              <a:latin typeface="+mj-lt"/>
              <a:ea typeface="標楷體" panose="03000509000000000000" pitchFamily="65" charset="-120"/>
            </a:rPr>
            <a:t>多元學習</a:t>
          </a:r>
          <a:r>
            <a:rPr lang="en-US" altLang="zh-TW" sz="2400" b="1" dirty="0" smtClean="0">
              <a:solidFill>
                <a:srgbClr val="FFFF00"/>
              </a:solidFill>
              <a:latin typeface="+mj-lt"/>
              <a:ea typeface="標楷體" panose="03000509000000000000" pitchFamily="65" charset="-120"/>
            </a:rPr>
            <a:t>36</a:t>
          </a:r>
          <a:r>
            <a:rPr lang="zh-TW" altLang="en-US" sz="2400" b="1" dirty="0" smtClean="0">
              <a:solidFill>
                <a:srgbClr val="FFFF00"/>
              </a:solidFill>
              <a:latin typeface="+mj-lt"/>
              <a:ea typeface="標楷體" panose="03000509000000000000" pitchFamily="65" charset="-120"/>
            </a:rPr>
            <a:t>分</a:t>
          </a:r>
          <a:endParaRPr lang="en-US" altLang="zh-TW" sz="2400" b="1" dirty="0" smtClean="0">
            <a:solidFill>
              <a:srgbClr val="FFFF00"/>
            </a:solidFill>
            <a:latin typeface="+mj-lt"/>
            <a:ea typeface="標楷體" panose="03000509000000000000" pitchFamily="65" charset="-120"/>
          </a:endParaRPr>
        </a:p>
        <a:p>
          <a:pPr>
            <a:lnSpc>
              <a:spcPct val="100000"/>
            </a:lnSpc>
            <a:spcAft>
              <a:spcPts val="0"/>
            </a:spcAft>
          </a:pPr>
          <a:r>
            <a:rPr lang="en-US" altLang="zh-TW" sz="1800" b="1" dirty="0" smtClean="0">
              <a:solidFill>
                <a:srgbClr val="FFFF00"/>
              </a:solidFill>
              <a:latin typeface="+mj-lt"/>
              <a:ea typeface="標楷體" panose="03000509000000000000" pitchFamily="65" charset="-120"/>
            </a:rPr>
            <a:t>(</a:t>
          </a:r>
          <a:r>
            <a:rPr lang="zh-TW" altLang="en-US" sz="1800" b="1" dirty="0" smtClean="0">
              <a:solidFill>
                <a:srgbClr val="FFFF00"/>
              </a:solidFill>
              <a:latin typeface="+mj-lt"/>
              <a:ea typeface="標楷體" panose="03000509000000000000" pitchFamily="65" charset="-120"/>
            </a:rPr>
            <a:t>均衡學習</a:t>
          </a:r>
          <a:r>
            <a:rPr lang="en-US" altLang="zh-TW" sz="1800" b="1" dirty="0" smtClean="0">
              <a:solidFill>
                <a:srgbClr val="FFFF00"/>
              </a:solidFill>
              <a:latin typeface="+mj-lt"/>
              <a:ea typeface="標楷體" panose="03000509000000000000" pitchFamily="65" charset="-120"/>
            </a:rPr>
            <a:t>21</a:t>
          </a:r>
          <a:r>
            <a:rPr lang="zh-TW" altLang="en-US" sz="1800" b="1" dirty="0" smtClean="0">
              <a:solidFill>
                <a:srgbClr val="FFFF00"/>
              </a:solidFill>
              <a:latin typeface="+mj-lt"/>
              <a:ea typeface="標楷體" panose="03000509000000000000" pitchFamily="65" charset="-120"/>
            </a:rPr>
            <a:t>分、</a:t>
          </a:r>
          <a:r>
            <a:rPr lang="en-US" altLang="zh-TW" sz="1800" b="1" dirty="0" smtClean="0">
              <a:solidFill>
                <a:srgbClr val="FFFF00"/>
              </a:solidFill>
              <a:latin typeface="+mj-lt"/>
              <a:ea typeface="標楷體" panose="03000509000000000000" pitchFamily="65" charset="-120"/>
            </a:rPr>
            <a:t/>
          </a:r>
          <a:br>
            <a:rPr lang="en-US" altLang="zh-TW" sz="1800" b="1" dirty="0" smtClean="0">
              <a:solidFill>
                <a:srgbClr val="FFFF00"/>
              </a:solidFill>
              <a:latin typeface="+mj-lt"/>
              <a:ea typeface="標楷體" panose="03000509000000000000" pitchFamily="65" charset="-120"/>
            </a:rPr>
          </a:br>
          <a:r>
            <a:rPr lang="zh-TW" altLang="en-US" sz="1800" b="1" dirty="0" smtClean="0">
              <a:solidFill>
                <a:srgbClr val="FFFF00"/>
              </a:solidFill>
              <a:latin typeface="+mj-lt"/>
              <a:ea typeface="標楷體" panose="03000509000000000000" pitchFamily="65" charset="-120"/>
            </a:rPr>
            <a:t>服務學習</a:t>
          </a:r>
          <a:r>
            <a:rPr lang="en-US" altLang="zh-TW" sz="1800" b="1" dirty="0" smtClean="0">
              <a:solidFill>
                <a:srgbClr val="FFFF00"/>
              </a:solidFill>
              <a:latin typeface="+mj-lt"/>
              <a:ea typeface="標楷體" panose="03000509000000000000" pitchFamily="65" charset="-120"/>
            </a:rPr>
            <a:t>15</a:t>
          </a:r>
          <a:r>
            <a:rPr lang="zh-TW" altLang="en-US" sz="1800" b="1" dirty="0" smtClean="0">
              <a:solidFill>
                <a:srgbClr val="FFFF00"/>
              </a:solidFill>
              <a:latin typeface="+mj-lt"/>
              <a:ea typeface="標楷體" panose="03000509000000000000" pitchFamily="65" charset="-120"/>
            </a:rPr>
            <a:t>分</a:t>
          </a:r>
          <a:r>
            <a:rPr lang="en-US" altLang="zh-TW" sz="1800" b="1" dirty="0" smtClean="0">
              <a:solidFill>
                <a:srgbClr val="FFFF00"/>
              </a:solidFill>
              <a:latin typeface="+mj-lt"/>
              <a:ea typeface="標楷體" panose="03000509000000000000" pitchFamily="65" charset="-120"/>
            </a:rPr>
            <a:t>)</a:t>
          </a:r>
          <a:endParaRPr lang="zh-TW" altLang="en-US" sz="1800" b="1" dirty="0">
            <a:solidFill>
              <a:srgbClr val="FFFF00"/>
            </a:solidFill>
            <a:latin typeface="+mj-lt"/>
            <a:ea typeface="標楷體" panose="03000509000000000000" pitchFamily="65" charset="-120"/>
          </a:endParaRPr>
        </a:p>
      </dgm:t>
    </dgm:pt>
    <dgm:pt modelId="{B9E9ACE9-6056-4F5D-8B6C-1B90E1A6DCB4}" type="parTrans" cxnId="{A1381A05-CC98-4D44-9A0F-6F3783619060}">
      <dgm:prSet/>
      <dgm:spPr/>
      <dgm:t>
        <a:bodyPr/>
        <a:lstStyle/>
        <a:p>
          <a:endParaRPr lang="zh-TW" altLang="en-US">
            <a:latin typeface="+mj-lt"/>
            <a:ea typeface="標楷體" panose="03000509000000000000" pitchFamily="65" charset="-120"/>
          </a:endParaRPr>
        </a:p>
      </dgm:t>
    </dgm:pt>
    <dgm:pt modelId="{F550D091-EBD4-4E37-9F6B-1EADA47A8F79}" type="sibTrans" cxnId="{A1381A05-CC98-4D44-9A0F-6F3783619060}">
      <dgm:prSet/>
      <dgm:spPr/>
      <dgm:t>
        <a:bodyPr/>
        <a:lstStyle/>
        <a:p>
          <a:endParaRPr lang="zh-TW" altLang="en-US">
            <a:latin typeface="+mj-lt"/>
            <a:ea typeface="標楷體" panose="03000509000000000000" pitchFamily="65" charset="-120"/>
          </a:endParaRPr>
        </a:p>
      </dgm:t>
    </dgm:pt>
    <dgm:pt modelId="{320B41D1-B7DB-455C-854D-EEA0F93E2BED}">
      <dgm:prSet phldrT="[文字]" custT="1"/>
      <dgm:spPr>
        <a:solidFill>
          <a:srgbClr val="FFC000"/>
        </a:solidFill>
      </dgm:spPr>
      <dgm:t>
        <a:bodyPr/>
        <a:lstStyle/>
        <a:p>
          <a:pPr>
            <a:lnSpc>
              <a:spcPct val="100000"/>
            </a:lnSpc>
            <a:spcAft>
              <a:spcPts val="0"/>
            </a:spcAft>
          </a:pPr>
          <a:r>
            <a:rPr lang="zh-TW" altLang="en-US" sz="3200" b="1" dirty="0" smtClean="0">
              <a:solidFill>
                <a:srgbClr val="660066"/>
              </a:solidFill>
              <a:latin typeface="+mj-lt"/>
              <a:ea typeface="標楷體" panose="03000509000000000000" pitchFamily="65" charset="-120"/>
            </a:rPr>
            <a:t>會考</a:t>
          </a:r>
          <a:endParaRPr lang="en-US" altLang="zh-TW" sz="3200" b="1" dirty="0" smtClean="0">
            <a:solidFill>
              <a:srgbClr val="660066"/>
            </a:solidFill>
            <a:latin typeface="+mj-lt"/>
            <a:ea typeface="標楷體" panose="03000509000000000000" pitchFamily="65" charset="-120"/>
          </a:endParaRPr>
        </a:p>
        <a:p>
          <a:pPr>
            <a:lnSpc>
              <a:spcPct val="100000"/>
            </a:lnSpc>
            <a:spcAft>
              <a:spcPts val="0"/>
            </a:spcAft>
          </a:pPr>
          <a:r>
            <a:rPr lang="en-US" altLang="zh-TW" sz="3200" b="1" dirty="0" smtClean="0">
              <a:solidFill>
                <a:srgbClr val="660066"/>
              </a:solidFill>
              <a:latin typeface="+mj-lt"/>
              <a:ea typeface="標楷體" panose="03000509000000000000" pitchFamily="65" charset="-120"/>
            </a:rPr>
            <a:t>36</a:t>
          </a:r>
          <a:r>
            <a:rPr lang="zh-TW" altLang="en-US" sz="3200" b="1" dirty="0" smtClean="0">
              <a:solidFill>
                <a:srgbClr val="660066"/>
              </a:solidFill>
              <a:latin typeface="+mj-lt"/>
              <a:ea typeface="標楷體" panose="03000509000000000000" pitchFamily="65" charset="-120"/>
            </a:rPr>
            <a:t>分</a:t>
          </a:r>
          <a:endParaRPr lang="zh-TW" altLang="en-US" sz="3200" b="1" dirty="0">
            <a:solidFill>
              <a:srgbClr val="660066"/>
            </a:solidFill>
            <a:latin typeface="+mj-lt"/>
            <a:ea typeface="標楷體" panose="03000509000000000000" pitchFamily="65" charset="-120"/>
          </a:endParaRPr>
        </a:p>
      </dgm:t>
    </dgm:pt>
    <dgm:pt modelId="{3A8B831E-4349-4D12-88CD-33F20B338802}" type="parTrans" cxnId="{B61F81AB-8176-46BB-A1CF-04C9A857CD1F}">
      <dgm:prSet/>
      <dgm:spPr/>
      <dgm:t>
        <a:bodyPr/>
        <a:lstStyle/>
        <a:p>
          <a:endParaRPr lang="zh-TW" altLang="en-US">
            <a:latin typeface="+mj-lt"/>
            <a:ea typeface="標楷體" panose="03000509000000000000" pitchFamily="65" charset="-120"/>
          </a:endParaRPr>
        </a:p>
      </dgm:t>
    </dgm:pt>
    <dgm:pt modelId="{8A260C7C-FD4D-4DAF-AB97-90AA8FDFE849}" type="sibTrans" cxnId="{B61F81AB-8176-46BB-A1CF-04C9A857CD1F}">
      <dgm:prSet/>
      <dgm:spPr/>
      <dgm:t>
        <a:bodyPr/>
        <a:lstStyle/>
        <a:p>
          <a:endParaRPr lang="zh-TW" altLang="en-US">
            <a:latin typeface="+mj-lt"/>
            <a:ea typeface="標楷體" panose="03000509000000000000" pitchFamily="65" charset="-120"/>
          </a:endParaRPr>
        </a:p>
      </dgm:t>
    </dgm:pt>
    <dgm:pt modelId="{D75CC004-7B67-4A47-9033-3D1DC15364E3}" type="pres">
      <dgm:prSet presAssocID="{8B6E3CA9-C0BB-4C64-8B0F-DC8878A667A7}" presName="compositeShape" presStyleCnt="0">
        <dgm:presLayoutVars>
          <dgm:chMax val="7"/>
          <dgm:dir/>
          <dgm:resizeHandles val="exact"/>
        </dgm:presLayoutVars>
      </dgm:prSet>
      <dgm:spPr/>
    </dgm:pt>
    <dgm:pt modelId="{4EE2CE1A-9EA9-4642-9313-5FFD5024F2F1}" type="pres">
      <dgm:prSet presAssocID="{90359E69-6903-40ED-8CCB-C658C570032A}" presName="circ1" presStyleLbl="vennNode1" presStyleIdx="0" presStyleCnt="2"/>
      <dgm:spPr/>
      <dgm:t>
        <a:bodyPr/>
        <a:lstStyle/>
        <a:p>
          <a:endParaRPr lang="zh-TW" altLang="en-US"/>
        </a:p>
      </dgm:t>
    </dgm:pt>
    <dgm:pt modelId="{073A917E-F580-459B-AFF5-C5825E995BE8}" type="pres">
      <dgm:prSet presAssocID="{90359E69-6903-40ED-8CCB-C658C570032A}" presName="circ1Tx" presStyleLbl="revTx" presStyleIdx="0" presStyleCnt="0">
        <dgm:presLayoutVars>
          <dgm:chMax val="0"/>
          <dgm:chPref val="0"/>
          <dgm:bulletEnabled val="1"/>
        </dgm:presLayoutVars>
      </dgm:prSet>
      <dgm:spPr/>
      <dgm:t>
        <a:bodyPr/>
        <a:lstStyle/>
        <a:p>
          <a:endParaRPr lang="zh-TW" altLang="en-US"/>
        </a:p>
      </dgm:t>
    </dgm:pt>
    <dgm:pt modelId="{CFCCAED1-8BAF-4E30-94DD-A3F7F94C835C}" type="pres">
      <dgm:prSet presAssocID="{320B41D1-B7DB-455C-854D-EEA0F93E2BED}" presName="circ2" presStyleLbl="vennNode1" presStyleIdx="1" presStyleCnt="2"/>
      <dgm:spPr/>
      <dgm:t>
        <a:bodyPr/>
        <a:lstStyle/>
        <a:p>
          <a:endParaRPr lang="zh-TW" altLang="en-US"/>
        </a:p>
      </dgm:t>
    </dgm:pt>
    <dgm:pt modelId="{26BCE495-9B42-4B3D-A307-93A95B77E692}" type="pres">
      <dgm:prSet presAssocID="{320B41D1-B7DB-455C-854D-EEA0F93E2BED}" presName="circ2Tx" presStyleLbl="revTx" presStyleIdx="0" presStyleCnt="0">
        <dgm:presLayoutVars>
          <dgm:chMax val="0"/>
          <dgm:chPref val="0"/>
          <dgm:bulletEnabled val="1"/>
        </dgm:presLayoutVars>
      </dgm:prSet>
      <dgm:spPr/>
      <dgm:t>
        <a:bodyPr/>
        <a:lstStyle/>
        <a:p>
          <a:endParaRPr lang="zh-TW" altLang="en-US"/>
        </a:p>
      </dgm:t>
    </dgm:pt>
  </dgm:ptLst>
  <dgm:cxnLst>
    <dgm:cxn modelId="{B61F81AB-8176-46BB-A1CF-04C9A857CD1F}" srcId="{8B6E3CA9-C0BB-4C64-8B0F-DC8878A667A7}" destId="{320B41D1-B7DB-455C-854D-EEA0F93E2BED}" srcOrd="1" destOrd="0" parTransId="{3A8B831E-4349-4D12-88CD-33F20B338802}" sibTransId="{8A260C7C-FD4D-4DAF-AB97-90AA8FDFE849}"/>
    <dgm:cxn modelId="{161682B1-8621-4219-8090-CDD077865AEC}" type="presOf" srcId="{8B6E3CA9-C0BB-4C64-8B0F-DC8878A667A7}" destId="{D75CC004-7B67-4A47-9033-3D1DC15364E3}" srcOrd="0" destOrd="0" presId="urn:microsoft.com/office/officeart/2005/8/layout/venn1"/>
    <dgm:cxn modelId="{0BCA105E-1B22-4D26-8C7E-A46DC31613D2}" type="presOf" srcId="{320B41D1-B7DB-455C-854D-EEA0F93E2BED}" destId="{26BCE495-9B42-4B3D-A307-93A95B77E692}" srcOrd="1" destOrd="0" presId="urn:microsoft.com/office/officeart/2005/8/layout/venn1"/>
    <dgm:cxn modelId="{60E897E5-CED1-427A-A6A0-84615C54305F}" type="presOf" srcId="{90359E69-6903-40ED-8CCB-C658C570032A}" destId="{073A917E-F580-459B-AFF5-C5825E995BE8}" srcOrd="1" destOrd="0" presId="urn:microsoft.com/office/officeart/2005/8/layout/venn1"/>
    <dgm:cxn modelId="{AD459D87-5B4C-4E45-A6E0-D67C4C625285}" type="presOf" srcId="{320B41D1-B7DB-455C-854D-EEA0F93E2BED}" destId="{CFCCAED1-8BAF-4E30-94DD-A3F7F94C835C}" srcOrd="0" destOrd="0" presId="urn:microsoft.com/office/officeart/2005/8/layout/venn1"/>
    <dgm:cxn modelId="{A1381A05-CC98-4D44-9A0F-6F3783619060}" srcId="{8B6E3CA9-C0BB-4C64-8B0F-DC8878A667A7}" destId="{90359E69-6903-40ED-8CCB-C658C570032A}" srcOrd="0" destOrd="0" parTransId="{B9E9ACE9-6056-4F5D-8B6C-1B90E1A6DCB4}" sibTransId="{F550D091-EBD4-4E37-9F6B-1EADA47A8F79}"/>
    <dgm:cxn modelId="{C9D46D22-8074-411B-B931-484804F89591}" type="presOf" srcId="{90359E69-6903-40ED-8CCB-C658C570032A}" destId="{4EE2CE1A-9EA9-4642-9313-5FFD5024F2F1}" srcOrd="0" destOrd="0" presId="urn:microsoft.com/office/officeart/2005/8/layout/venn1"/>
    <dgm:cxn modelId="{1CFB48B8-728C-4215-BF7B-A2B0C5C150DB}" type="presParOf" srcId="{D75CC004-7B67-4A47-9033-3D1DC15364E3}" destId="{4EE2CE1A-9EA9-4642-9313-5FFD5024F2F1}" srcOrd="0" destOrd="0" presId="urn:microsoft.com/office/officeart/2005/8/layout/venn1"/>
    <dgm:cxn modelId="{D2CE4504-87F4-4CF5-853C-6FBEE381A774}" type="presParOf" srcId="{D75CC004-7B67-4A47-9033-3D1DC15364E3}" destId="{073A917E-F580-459B-AFF5-C5825E995BE8}" srcOrd="1" destOrd="0" presId="urn:microsoft.com/office/officeart/2005/8/layout/venn1"/>
    <dgm:cxn modelId="{C41E7444-7771-4E73-8345-0B2FEEAB68FD}" type="presParOf" srcId="{D75CC004-7B67-4A47-9033-3D1DC15364E3}" destId="{CFCCAED1-8BAF-4E30-94DD-A3F7F94C835C}" srcOrd="2" destOrd="0" presId="urn:microsoft.com/office/officeart/2005/8/layout/venn1"/>
    <dgm:cxn modelId="{E28BB31F-5665-482C-8553-7260B2B82834}" type="presParOf" srcId="{D75CC004-7B67-4A47-9033-3D1DC15364E3}" destId="{26BCE495-9B42-4B3D-A307-93A95B77E692}" srcOrd="3" destOrd="0" presId="urn:microsoft.com/office/officeart/2005/8/layout/venn1"/>
  </dgm:cxnLst>
  <dgm:bg/>
  <dgm:whole/>
</dgm:dataModel>
</file>

<file path=ppt/diagrams/data2.xml><?xml version="1.0" encoding="utf-8"?>
<dgm:dataModel xmlns:dgm="http://schemas.openxmlformats.org/drawingml/2006/diagram" xmlns:a="http://schemas.openxmlformats.org/drawingml/2006/main">
  <dgm:ptLst>
    <dgm:pt modelId="{99F75870-9BD6-4129-BE28-85D8077553B0}" type="doc">
      <dgm:prSet loTypeId="urn:microsoft.com/office/officeart/2005/8/layout/process5" loCatId="process" qsTypeId="urn:microsoft.com/office/officeart/2005/8/quickstyle/simple1" qsCatId="simple" csTypeId="urn:microsoft.com/office/officeart/2005/8/colors/colorful3" csCatId="colorful" phldr="1"/>
      <dgm:spPr/>
      <dgm:t>
        <a:bodyPr/>
        <a:lstStyle/>
        <a:p>
          <a:endParaRPr lang="zh-TW" altLang="en-US"/>
        </a:p>
      </dgm:t>
    </dgm:pt>
    <dgm:pt modelId="{57351C18-EBB1-43B3-8F39-EEECDCF93A97}">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比序開始</a:t>
          </a:r>
          <a:endParaRPr lang="zh-TW" altLang="en-US" b="1" dirty="0"/>
        </a:p>
      </dgm:t>
    </dgm:pt>
    <dgm:pt modelId="{0C555175-AC5C-4098-A932-0D67C2AD5B69}" type="parTrans" cxnId="{FE3D9269-95A1-4293-94F7-5D11888FA8EB}">
      <dgm:prSet/>
      <dgm:spPr/>
      <dgm:t>
        <a:bodyPr/>
        <a:lstStyle/>
        <a:p>
          <a:endParaRPr lang="zh-TW" altLang="en-US"/>
        </a:p>
      </dgm:t>
    </dgm:pt>
    <dgm:pt modelId="{9764D4BE-4A89-428A-82F7-3A97DE0C8782}" type="sibTrans" cxnId="{FE3D9269-95A1-4293-94F7-5D11888FA8EB}">
      <dgm:prSet/>
      <dgm:spPr/>
      <dgm:t>
        <a:bodyPr/>
        <a:lstStyle/>
        <a:p>
          <a:endParaRPr lang="zh-TW" altLang="en-US"/>
        </a:p>
      </dgm:t>
    </dgm:pt>
    <dgm:pt modelId="{C966C785-C4E0-4760-92AC-0AADE1E281A7}">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總積分</a:t>
          </a:r>
          <a:r>
            <a:rPr kumimoji="0" lang="en-US" altLang="zh-TW" b="1" dirty="0" smtClean="0">
              <a:latin typeface="微軟正黑體" panose="020B0604030504040204" pitchFamily="34" charset="-120"/>
              <a:ea typeface="微軟正黑體" panose="020B0604030504040204" pitchFamily="34" charset="-120"/>
            </a:rPr>
            <a:t>(108)</a:t>
          </a:r>
          <a:endParaRPr lang="zh-TW" altLang="en-US" b="1" dirty="0"/>
        </a:p>
      </dgm:t>
    </dgm:pt>
    <dgm:pt modelId="{270B05AE-6149-4A7B-BFC9-2171D200B180}" type="parTrans" cxnId="{3D1CDEF0-4595-45E5-B859-03E320F573A9}">
      <dgm:prSet/>
      <dgm:spPr/>
      <dgm:t>
        <a:bodyPr/>
        <a:lstStyle/>
        <a:p>
          <a:endParaRPr lang="zh-TW" altLang="en-US"/>
        </a:p>
      </dgm:t>
    </dgm:pt>
    <dgm:pt modelId="{9D6649B5-CDD5-4FC4-8478-D3A287976E99}" type="sibTrans" cxnId="{3D1CDEF0-4595-45E5-B859-03E320F573A9}">
      <dgm:prSet/>
      <dgm:spPr/>
      <dgm:t>
        <a:bodyPr/>
        <a:lstStyle/>
        <a:p>
          <a:endParaRPr lang="zh-TW" altLang="en-US"/>
        </a:p>
      </dgm:t>
    </dgm:pt>
    <dgm:pt modelId="{7876BA96-D0A3-47C0-9B75-BD2125B30456}">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多元學習表現</a:t>
          </a:r>
          <a:endParaRPr lang="en-US" altLang="zh-TW" sz="2400" b="1" dirty="0" smtClean="0">
            <a:latin typeface="微軟正黑體" panose="020B0604030504040204" pitchFamily="34" charset="-120"/>
            <a:ea typeface="微軟正黑體" panose="020B0604030504040204" pitchFamily="34" charset="-120"/>
          </a:endParaRPr>
        </a:p>
        <a:p>
          <a:r>
            <a:rPr lang="zh-TW" altLang="en-US" sz="2400" b="1" dirty="0" smtClean="0">
              <a:latin typeface="微軟正黑體" panose="020B0604030504040204" pitchFamily="34" charset="-120"/>
              <a:ea typeface="微軟正黑體" panose="020B0604030504040204" pitchFamily="34" charset="-120"/>
            </a:rPr>
            <a:t>積分</a:t>
          </a:r>
          <a:r>
            <a:rPr kumimoji="0" lang="en-US" altLang="zh-TW" sz="2400" b="1" dirty="0" smtClean="0">
              <a:latin typeface="微軟正黑體" panose="020B0604030504040204" pitchFamily="34" charset="-120"/>
              <a:ea typeface="微軟正黑體" panose="020B0604030504040204" pitchFamily="34" charset="-120"/>
            </a:rPr>
            <a:t>( 36 )</a:t>
          </a:r>
          <a:endParaRPr lang="zh-TW" altLang="en-US" sz="2400" b="1" dirty="0">
            <a:latin typeface="微軟正黑體" panose="020B0604030504040204" pitchFamily="34" charset="-120"/>
            <a:ea typeface="微軟正黑體" panose="020B0604030504040204" pitchFamily="34" charset="-120"/>
          </a:endParaRPr>
        </a:p>
      </dgm:t>
    </dgm:pt>
    <dgm:pt modelId="{2DFA737C-E49E-4A05-B60A-87819F84E473}" type="parTrans" cxnId="{69D8AED6-BE13-4DF7-BC45-CE5FE68E6916}">
      <dgm:prSet/>
      <dgm:spPr/>
      <dgm:t>
        <a:bodyPr/>
        <a:lstStyle/>
        <a:p>
          <a:endParaRPr lang="zh-TW" altLang="en-US"/>
        </a:p>
      </dgm:t>
    </dgm:pt>
    <dgm:pt modelId="{774AF582-C6BB-4A4C-A5B3-47D9FA225934}" type="sibTrans" cxnId="{69D8AED6-BE13-4DF7-BC45-CE5FE68E6916}">
      <dgm:prSet/>
      <dgm:spPr/>
      <dgm:t>
        <a:bodyPr/>
        <a:lstStyle/>
        <a:p>
          <a:endParaRPr lang="zh-TW" altLang="en-US"/>
        </a:p>
      </dgm:t>
    </dgm:pt>
    <dgm:pt modelId="{03CE6B28-76FF-43B0-81C6-9A833CD8EC7A}">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會考總積分</a:t>
          </a:r>
          <a:r>
            <a:rPr kumimoji="0" lang="en-US" altLang="zh-TW" b="1" dirty="0" smtClean="0">
              <a:latin typeface="微軟正黑體" panose="020B0604030504040204" pitchFamily="34" charset="-120"/>
              <a:ea typeface="微軟正黑體" panose="020B0604030504040204" pitchFamily="34" charset="-120"/>
            </a:rPr>
            <a:t>( 36 )</a:t>
          </a:r>
          <a:endParaRPr lang="zh-TW" altLang="en-US" b="1" dirty="0"/>
        </a:p>
      </dgm:t>
    </dgm:pt>
    <dgm:pt modelId="{5F4EAFA9-055B-4946-BC41-D4CDAA390678}" type="parTrans" cxnId="{B230F3F8-A172-4ED5-991A-1AAA68CF8CE3}">
      <dgm:prSet/>
      <dgm:spPr/>
      <dgm:t>
        <a:bodyPr/>
        <a:lstStyle/>
        <a:p>
          <a:endParaRPr lang="zh-TW" altLang="en-US"/>
        </a:p>
      </dgm:t>
    </dgm:pt>
    <dgm:pt modelId="{FBED4742-E8CB-4633-B1B6-9F69896F3E5B}" type="sibTrans" cxnId="{B230F3F8-A172-4ED5-991A-1AAA68CF8CE3}">
      <dgm:prSet/>
      <dgm:spPr/>
      <dgm:t>
        <a:bodyPr/>
        <a:lstStyle/>
        <a:p>
          <a:endParaRPr lang="zh-TW" altLang="en-US"/>
        </a:p>
      </dgm:t>
    </dgm:pt>
    <dgm:pt modelId="{B45534D0-8ADD-475E-BEEC-3EA55348BE6C}">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志願序積分 </a:t>
          </a:r>
          <a:r>
            <a:rPr kumimoji="0" lang="en-US" altLang="zh-TW" b="1" dirty="0" smtClean="0">
              <a:latin typeface="微軟正黑體" panose="020B0604030504040204" pitchFamily="34" charset="-120"/>
              <a:ea typeface="微軟正黑體" panose="020B0604030504040204" pitchFamily="34" charset="-120"/>
            </a:rPr>
            <a:t>( 36 )</a:t>
          </a:r>
          <a:endParaRPr lang="zh-TW" altLang="en-US" b="1" dirty="0"/>
        </a:p>
      </dgm:t>
    </dgm:pt>
    <dgm:pt modelId="{5220CCB8-08D0-4D48-BB35-ADEA3B72C368}" type="parTrans" cxnId="{BE020624-A74C-456F-94FC-498F428CFD13}">
      <dgm:prSet/>
      <dgm:spPr/>
      <dgm:t>
        <a:bodyPr/>
        <a:lstStyle/>
        <a:p>
          <a:endParaRPr lang="zh-TW" altLang="en-US"/>
        </a:p>
      </dgm:t>
    </dgm:pt>
    <dgm:pt modelId="{0C7E76EC-E8F2-4842-849C-80E4BECF366D}" type="sibTrans" cxnId="{BE020624-A74C-456F-94FC-498F428CFD13}">
      <dgm:prSet/>
      <dgm:spPr/>
      <dgm:t>
        <a:bodyPr/>
        <a:lstStyle/>
        <a:p>
          <a:endParaRPr lang="zh-TW" altLang="en-US"/>
        </a:p>
      </dgm:t>
    </dgm:pt>
    <dgm:pt modelId="{27BFFA28-AEE1-4231-A331-02FD600E8DFA}">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增額人數</a:t>
          </a:r>
          <a:r>
            <a:rPr kumimoji="0" lang="en-US" altLang="zh-TW" b="1" dirty="0" smtClean="0">
              <a:latin typeface="微軟正黑體" panose="020B0604030504040204" pitchFamily="34" charset="-120"/>
              <a:ea typeface="微軟正黑體" panose="020B0604030504040204" pitchFamily="34" charset="-120"/>
            </a:rPr>
            <a:t>5%</a:t>
          </a:r>
          <a:r>
            <a:rPr kumimoji="0" lang="zh-TW" altLang="en-US" b="1" dirty="0" smtClean="0">
              <a:latin typeface="微軟正黑體" panose="020B0604030504040204" pitchFamily="34" charset="-120"/>
              <a:ea typeface="微軟正黑體" panose="020B0604030504040204" pitchFamily="34" charset="-120"/>
            </a:rPr>
            <a:t>內直接增額錄取</a:t>
          </a:r>
          <a:endParaRPr lang="zh-TW" altLang="en-US" b="1" dirty="0"/>
        </a:p>
      </dgm:t>
    </dgm:pt>
    <dgm:pt modelId="{C510590A-DCF8-4E3A-BA0A-7DC0BB4ED919}" type="parTrans" cxnId="{D498F365-96CF-45C7-86D6-0DF8C412D927}">
      <dgm:prSet/>
      <dgm:spPr/>
      <dgm:t>
        <a:bodyPr/>
        <a:lstStyle/>
        <a:p>
          <a:endParaRPr lang="zh-TW" altLang="en-US"/>
        </a:p>
      </dgm:t>
    </dgm:pt>
    <dgm:pt modelId="{4D63EC19-D8A7-425B-B3EC-3B0EB47D825D}" type="sibTrans" cxnId="{D498F365-96CF-45C7-86D6-0DF8C412D927}">
      <dgm:prSet/>
      <dgm:spPr/>
      <dgm:t>
        <a:bodyPr/>
        <a:lstStyle/>
        <a:p>
          <a:endParaRPr lang="zh-TW" altLang="en-US"/>
        </a:p>
      </dgm:t>
    </dgm:pt>
    <dgm:pt modelId="{85ABEB69-F671-4DB1-858B-FACCD285D542}">
      <dgm:prSet phldrT="[文字]"/>
      <dgm:spPr/>
      <dgm:t>
        <a:bodyPr/>
        <a:lstStyle/>
        <a:p>
          <a:r>
            <a:rPr kumimoji="0" lang="zh-TW" altLang="en-US" b="1" dirty="0" smtClean="0">
              <a:latin typeface="微軟正黑體" panose="020B0604030504040204" pitchFamily="34" charset="-120"/>
              <a:ea typeface="微軟正黑體" panose="020B0604030504040204" pitchFamily="34" charset="-120"/>
            </a:rPr>
            <a:t>各科會考標示</a:t>
          </a:r>
          <a:endParaRPr lang="zh-TW" altLang="en-US" b="1" dirty="0"/>
        </a:p>
      </dgm:t>
    </dgm:pt>
    <dgm:pt modelId="{2922F0BA-7277-45E5-89B1-183BC0099773}" type="parTrans" cxnId="{0DEF275F-CC77-43F0-841B-D5B48D64F321}">
      <dgm:prSet/>
      <dgm:spPr/>
      <dgm:t>
        <a:bodyPr/>
        <a:lstStyle/>
        <a:p>
          <a:endParaRPr lang="zh-TW" altLang="en-US"/>
        </a:p>
      </dgm:t>
    </dgm:pt>
    <dgm:pt modelId="{86A2A4B7-CFB1-4E1F-B189-34F0391E36BF}" type="sibTrans" cxnId="{0DEF275F-CC77-43F0-841B-D5B48D64F321}">
      <dgm:prSet/>
      <dgm:spPr/>
      <dgm:t>
        <a:bodyPr/>
        <a:lstStyle/>
        <a:p>
          <a:endParaRPr lang="zh-TW" altLang="en-US"/>
        </a:p>
      </dgm:t>
    </dgm:pt>
    <dgm:pt modelId="{C45EBC97-A563-48D2-9A94-1F884DF6B604}" type="pres">
      <dgm:prSet presAssocID="{99F75870-9BD6-4129-BE28-85D8077553B0}" presName="diagram" presStyleCnt="0">
        <dgm:presLayoutVars>
          <dgm:dir/>
          <dgm:resizeHandles val="exact"/>
        </dgm:presLayoutVars>
      </dgm:prSet>
      <dgm:spPr/>
      <dgm:t>
        <a:bodyPr/>
        <a:lstStyle/>
        <a:p>
          <a:endParaRPr lang="zh-TW" altLang="en-US"/>
        </a:p>
      </dgm:t>
    </dgm:pt>
    <dgm:pt modelId="{E685EEB7-E388-4E57-A751-93DE9098F612}" type="pres">
      <dgm:prSet presAssocID="{57351C18-EBB1-43B3-8F39-EEECDCF93A97}" presName="node" presStyleLbl="node1" presStyleIdx="0" presStyleCnt="7" custScaleX="174277" custScaleY="135741">
        <dgm:presLayoutVars>
          <dgm:bulletEnabled val="1"/>
        </dgm:presLayoutVars>
      </dgm:prSet>
      <dgm:spPr/>
      <dgm:t>
        <a:bodyPr/>
        <a:lstStyle/>
        <a:p>
          <a:endParaRPr lang="zh-TW" altLang="en-US"/>
        </a:p>
      </dgm:t>
    </dgm:pt>
    <dgm:pt modelId="{47DB1D89-A6EE-4266-97B4-53E5FF052C21}" type="pres">
      <dgm:prSet presAssocID="{9764D4BE-4A89-428A-82F7-3A97DE0C8782}" presName="sibTrans" presStyleLbl="sibTrans2D1" presStyleIdx="0" presStyleCnt="6"/>
      <dgm:spPr/>
      <dgm:t>
        <a:bodyPr/>
        <a:lstStyle/>
        <a:p>
          <a:endParaRPr lang="zh-TW" altLang="en-US"/>
        </a:p>
      </dgm:t>
    </dgm:pt>
    <dgm:pt modelId="{A7840278-0DF3-46FF-9122-CD7B082E6002}" type="pres">
      <dgm:prSet presAssocID="{9764D4BE-4A89-428A-82F7-3A97DE0C8782}" presName="connectorText" presStyleLbl="sibTrans2D1" presStyleIdx="0" presStyleCnt="6"/>
      <dgm:spPr/>
      <dgm:t>
        <a:bodyPr/>
        <a:lstStyle/>
        <a:p>
          <a:endParaRPr lang="zh-TW" altLang="en-US"/>
        </a:p>
      </dgm:t>
    </dgm:pt>
    <dgm:pt modelId="{725127C5-0547-4195-AC86-6B19B134F452}" type="pres">
      <dgm:prSet presAssocID="{C966C785-C4E0-4760-92AC-0AADE1E281A7}" presName="node" presStyleLbl="node1" presStyleIdx="1" presStyleCnt="7" custScaleX="174277" custScaleY="135741">
        <dgm:presLayoutVars>
          <dgm:bulletEnabled val="1"/>
        </dgm:presLayoutVars>
      </dgm:prSet>
      <dgm:spPr/>
      <dgm:t>
        <a:bodyPr/>
        <a:lstStyle/>
        <a:p>
          <a:endParaRPr lang="zh-TW" altLang="en-US"/>
        </a:p>
      </dgm:t>
    </dgm:pt>
    <dgm:pt modelId="{6A76CDFB-01C3-4377-9F0A-00F9A99D462F}" type="pres">
      <dgm:prSet presAssocID="{9D6649B5-CDD5-4FC4-8478-D3A287976E99}" presName="sibTrans" presStyleLbl="sibTrans2D1" presStyleIdx="1" presStyleCnt="6"/>
      <dgm:spPr/>
      <dgm:t>
        <a:bodyPr/>
        <a:lstStyle/>
        <a:p>
          <a:endParaRPr lang="zh-TW" altLang="en-US"/>
        </a:p>
      </dgm:t>
    </dgm:pt>
    <dgm:pt modelId="{A5F38B19-D1BE-4DAA-943E-67F7BFF67E1D}" type="pres">
      <dgm:prSet presAssocID="{9D6649B5-CDD5-4FC4-8478-D3A287976E99}" presName="connectorText" presStyleLbl="sibTrans2D1" presStyleIdx="1" presStyleCnt="6"/>
      <dgm:spPr/>
      <dgm:t>
        <a:bodyPr/>
        <a:lstStyle/>
        <a:p>
          <a:endParaRPr lang="zh-TW" altLang="en-US"/>
        </a:p>
      </dgm:t>
    </dgm:pt>
    <dgm:pt modelId="{FF775114-8578-4EC4-930C-A182CCAF8B97}" type="pres">
      <dgm:prSet presAssocID="{7876BA96-D0A3-47C0-9B75-BD2125B30456}" presName="node" presStyleLbl="node1" presStyleIdx="2" presStyleCnt="7" custScaleX="174277" custScaleY="135741">
        <dgm:presLayoutVars>
          <dgm:bulletEnabled val="1"/>
        </dgm:presLayoutVars>
      </dgm:prSet>
      <dgm:spPr/>
      <dgm:t>
        <a:bodyPr/>
        <a:lstStyle/>
        <a:p>
          <a:endParaRPr lang="zh-TW" altLang="en-US"/>
        </a:p>
      </dgm:t>
    </dgm:pt>
    <dgm:pt modelId="{2E45A189-6EC3-411A-B274-9DF196E491A4}" type="pres">
      <dgm:prSet presAssocID="{774AF582-C6BB-4A4C-A5B3-47D9FA225934}" presName="sibTrans" presStyleLbl="sibTrans2D1" presStyleIdx="2" presStyleCnt="6"/>
      <dgm:spPr/>
      <dgm:t>
        <a:bodyPr/>
        <a:lstStyle/>
        <a:p>
          <a:endParaRPr lang="zh-TW" altLang="en-US"/>
        </a:p>
      </dgm:t>
    </dgm:pt>
    <dgm:pt modelId="{249430C9-F241-4E0B-BC9F-EEB1356862B1}" type="pres">
      <dgm:prSet presAssocID="{774AF582-C6BB-4A4C-A5B3-47D9FA225934}" presName="connectorText" presStyleLbl="sibTrans2D1" presStyleIdx="2" presStyleCnt="6"/>
      <dgm:spPr/>
      <dgm:t>
        <a:bodyPr/>
        <a:lstStyle/>
        <a:p>
          <a:endParaRPr lang="zh-TW" altLang="en-US"/>
        </a:p>
      </dgm:t>
    </dgm:pt>
    <dgm:pt modelId="{53540EF3-BE22-4ACA-83AA-0E0739A63BCC}" type="pres">
      <dgm:prSet presAssocID="{03CE6B28-76FF-43B0-81C6-9A833CD8EC7A}" presName="node" presStyleLbl="node1" presStyleIdx="3" presStyleCnt="7" custScaleX="174277" custScaleY="135741">
        <dgm:presLayoutVars>
          <dgm:bulletEnabled val="1"/>
        </dgm:presLayoutVars>
      </dgm:prSet>
      <dgm:spPr/>
      <dgm:t>
        <a:bodyPr/>
        <a:lstStyle/>
        <a:p>
          <a:endParaRPr lang="zh-TW" altLang="en-US"/>
        </a:p>
      </dgm:t>
    </dgm:pt>
    <dgm:pt modelId="{82BFD267-6BBB-447F-A2D1-8A6F6A22D19A}" type="pres">
      <dgm:prSet presAssocID="{FBED4742-E8CB-4633-B1B6-9F69896F3E5B}" presName="sibTrans" presStyleLbl="sibTrans2D1" presStyleIdx="3" presStyleCnt="6"/>
      <dgm:spPr/>
      <dgm:t>
        <a:bodyPr/>
        <a:lstStyle/>
        <a:p>
          <a:endParaRPr lang="zh-TW" altLang="en-US"/>
        </a:p>
      </dgm:t>
    </dgm:pt>
    <dgm:pt modelId="{EFC42735-DE60-4B74-A3B9-0EDC9753A41C}" type="pres">
      <dgm:prSet presAssocID="{FBED4742-E8CB-4633-B1B6-9F69896F3E5B}" presName="connectorText" presStyleLbl="sibTrans2D1" presStyleIdx="3" presStyleCnt="6"/>
      <dgm:spPr/>
      <dgm:t>
        <a:bodyPr/>
        <a:lstStyle/>
        <a:p>
          <a:endParaRPr lang="zh-TW" altLang="en-US"/>
        </a:p>
      </dgm:t>
    </dgm:pt>
    <dgm:pt modelId="{78BE291A-78D4-4D60-B80C-C2395E755964}" type="pres">
      <dgm:prSet presAssocID="{B45534D0-8ADD-475E-BEEC-3EA55348BE6C}" presName="node" presStyleLbl="node1" presStyleIdx="4" presStyleCnt="7" custScaleX="174277" custScaleY="135741">
        <dgm:presLayoutVars>
          <dgm:bulletEnabled val="1"/>
        </dgm:presLayoutVars>
      </dgm:prSet>
      <dgm:spPr/>
      <dgm:t>
        <a:bodyPr/>
        <a:lstStyle/>
        <a:p>
          <a:endParaRPr lang="zh-TW" altLang="en-US"/>
        </a:p>
      </dgm:t>
    </dgm:pt>
    <dgm:pt modelId="{098443E2-5F2E-4FFF-808B-449DD436676F}" type="pres">
      <dgm:prSet presAssocID="{0C7E76EC-E8F2-4842-849C-80E4BECF366D}" presName="sibTrans" presStyleLbl="sibTrans2D1" presStyleIdx="4" presStyleCnt="6"/>
      <dgm:spPr/>
      <dgm:t>
        <a:bodyPr/>
        <a:lstStyle/>
        <a:p>
          <a:endParaRPr lang="zh-TW" altLang="en-US"/>
        </a:p>
      </dgm:t>
    </dgm:pt>
    <dgm:pt modelId="{98638ABB-B95A-48F3-843F-26432B18CF7F}" type="pres">
      <dgm:prSet presAssocID="{0C7E76EC-E8F2-4842-849C-80E4BECF366D}" presName="connectorText" presStyleLbl="sibTrans2D1" presStyleIdx="4" presStyleCnt="6"/>
      <dgm:spPr/>
      <dgm:t>
        <a:bodyPr/>
        <a:lstStyle/>
        <a:p>
          <a:endParaRPr lang="zh-TW" altLang="en-US"/>
        </a:p>
      </dgm:t>
    </dgm:pt>
    <dgm:pt modelId="{1856336A-C2D4-4800-BFB5-5F31273D167E}" type="pres">
      <dgm:prSet presAssocID="{85ABEB69-F671-4DB1-858B-FACCD285D542}" presName="node" presStyleLbl="node1" presStyleIdx="5" presStyleCnt="7" custScaleX="174277" custScaleY="135741">
        <dgm:presLayoutVars>
          <dgm:bulletEnabled val="1"/>
        </dgm:presLayoutVars>
      </dgm:prSet>
      <dgm:spPr/>
      <dgm:t>
        <a:bodyPr/>
        <a:lstStyle/>
        <a:p>
          <a:endParaRPr lang="zh-TW" altLang="en-US"/>
        </a:p>
      </dgm:t>
    </dgm:pt>
    <dgm:pt modelId="{6B44879B-DBF8-41CA-8054-4C7DDDE60505}" type="pres">
      <dgm:prSet presAssocID="{86A2A4B7-CFB1-4E1F-B189-34F0391E36BF}" presName="sibTrans" presStyleLbl="sibTrans2D1" presStyleIdx="5" presStyleCnt="6"/>
      <dgm:spPr/>
      <dgm:t>
        <a:bodyPr/>
        <a:lstStyle/>
        <a:p>
          <a:endParaRPr lang="zh-TW" altLang="en-US"/>
        </a:p>
      </dgm:t>
    </dgm:pt>
    <dgm:pt modelId="{86C87F46-6868-4C5F-B389-31C71C77452D}" type="pres">
      <dgm:prSet presAssocID="{86A2A4B7-CFB1-4E1F-B189-34F0391E36BF}" presName="connectorText" presStyleLbl="sibTrans2D1" presStyleIdx="5" presStyleCnt="6"/>
      <dgm:spPr/>
      <dgm:t>
        <a:bodyPr/>
        <a:lstStyle/>
        <a:p>
          <a:endParaRPr lang="zh-TW" altLang="en-US"/>
        </a:p>
      </dgm:t>
    </dgm:pt>
    <dgm:pt modelId="{D0B48C92-F75E-4D70-BFB5-650E633FCE83}" type="pres">
      <dgm:prSet presAssocID="{27BFFA28-AEE1-4231-A331-02FD600E8DFA}" presName="node" presStyleLbl="node1" presStyleIdx="6" presStyleCnt="7" custScaleX="174277" custScaleY="135741">
        <dgm:presLayoutVars>
          <dgm:bulletEnabled val="1"/>
        </dgm:presLayoutVars>
      </dgm:prSet>
      <dgm:spPr/>
      <dgm:t>
        <a:bodyPr/>
        <a:lstStyle/>
        <a:p>
          <a:endParaRPr lang="zh-TW" altLang="en-US"/>
        </a:p>
      </dgm:t>
    </dgm:pt>
  </dgm:ptLst>
  <dgm:cxnLst>
    <dgm:cxn modelId="{F4DE1190-8034-4376-AF97-099C4DA621BD}" type="presOf" srcId="{7876BA96-D0A3-47C0-9B75-BD2125B30456}" destId="{FF775114-8578-4EC4-930C-A182CCAF8B97}" srcOrd="0" destOrd="0" presId="urn:microsoft.com/office/officeart/2005/8/layout/process5"/>
    <dgm:cxn modelId="{5E90691A-BF81-4314-A0A5-3AAE39C77BD4}" type="presOf" srcId="{9D6649B5-CDD5-4FC4-8478-D3A287976E99}" destId="{A5F38B19-D1BE-4DAA-943E-67F7BFF67E1D}" srcOrd="1" destOrd="0" presId="urn:microsoft.com/office/officeart/2005/8/layout/process5"/>
    <dgm:cxn modelId="{2D059F23-07C4-496E-8F62-6E356D9D6FAA}" type="presOf" srcId="{9764D4BE-4A89-428A-82F7-3A97DE0C8782}" destId="{A7840278-0DF3-46FF-9122-CD7B082E6002}" srcOrd="1" destOrd="0" presId="urn:microsoft.com/office/officeart/2005/8/layout/process5"/>
    <dgm:cxn modelId="{11078CF3-14C9-4BBD-872C-6B9FC407C45E}" type="presOf" srcId="{FBED4742-E8CB-4633-B1B6-9F69896F3E5B}" destId="{82BFD267-6BBB-447F-A2D1-8A6F6A22D19A}" srcOrd="0" destOrd="0" presId="urn:microsoft.com/office/officeart/2005/8/layout/process5"/>
    <dgm:cxn modelId="{B0136616-5CA9-4853-9AF0-04CFF9658017}" type="presOf" srcId="{86A2A4B7-CFB1-4E1F-B189-34F0391E36BF}" destId="{6B44879B-DBF8-41CA-8054-4C7DDDE60505}" srcOrd="0" destOrd="0" presId="urn:microsoft.com/office/officeart/2005/8/layout/process5"/>
    <dgm:cxn modelId="{16AD7E5A-5C0F-44F5-A8F3-739E4B08CB24}" type="presOf" srcId="{774AF582-C6BB-4A4C-A5B3-47D9FA225934}" destId="{249430C9-F241-4E0B-BC9F-EEB1356862B1}" srcOrd="1" destOrd="0" presId="urn:microsoft.com/office/officeart/2005/8/layout/process5"/>
    <dgm:cxn modelId="{D225C23B-FDAC-4A4F-B32C-D906F1928A45}" type="presOf" srcId="{9D6649B5-CDD5-4FC4-8478-D3A287976E99}" destId="{6A76CDFB-01C3-4377-9F0A-00F9A99D462F}" srcOrd="0" destOrd="0" presId="urn:microsoft.com/office/officeart/2005/8/layout/process5"/>
    <dgm:cxn modelId="{458C69D1-456C-49BA-B8E2-7DFF5A6D340A}" type="presOf" srcId="{0C7E76EC-E8F2-4842-849C-80E4BECF366D}" destId="{98638ABB-B95A-48F3-843F-26432B18CF7F}" srcOrd="1" destOrd="0" presId="urn:microsoft.com/office/officeart/2005/8/layout/process5"/>
    <dgm:cxn modelId="{E21330F1-4685-4884-901D-D50B74D5C7C3}" type="presOf" srcId="{C966C785-C4E0-4760-92AC-0AADE1E281A7}" destId="{725127C5-0547-4195-AC86-6B19B134F452}" srcOrd="0" destOrd="0" presId="urn:microsoft.com/office/officeart/2005/8/layout/process5"/>
    <dgm:cxn modelId="{DA18F7D0-8193-4803-BB75-F38D68DF1BB5}" type="presOf" srcId="{FBED4742-E8CB-4633-B1B6-9F69896F3E5B}" destId="{EFC42735-DE60-4B74-A3B9-0EDC9753A41C}" srcOrd="1" destOrd="0" presId="urn:microsoft.com/office/officeart/2005/8/layout/process5"/>
    <dgm:cxn modelId="{87837554-95CC-45E1-B74E-1551B1A84DD5}" type="presOf" srcId="{9764D4BE-4A89-428A-82F7-3A97DE0C8782}" destId="{47DB1D89-A6EE-4266-97B4-53E5FF052C21}" srcOrd="0" destOrd="0" presId="urn:microsoft.com/office/officeart/2005/8/layout/process5"/>
    <dgm:cxn modelId="{69D8AED6-BE13-4DF7-BC45-CE5FE68E6916}" srcId="{99F75870-9BD6-4129-BE28-85D8077553B0}" destId="{7876BA96-D0A3-47C0-9B75-BD2125B30456}" srcOrd="2" destOrd="0" parTransId="{2DFA737C-E49E-4A05-B60A-87819F84E473}" sibTransId="{774AF582-C6BB-4A4C-A5B3-47D9FA225934}"/>
    <dgm:cxn modelId="{3D1CDEF0-4595-45E5-B859-03E320F573A9}" srcId="{99F75870-9BD6-4129-BE28-85D8077553B0}" destId="{C966C785-C4E0-4760-92AC-0AADE1E281A7}" srcOrd="1" destOrd="0" parTransId="{270B05AE-6149-4A7B-BFC9-2171D200B180}" sibTransId="{9D6649B5-CDD5-4FC4-8478-D3A287976E99}"/>
    <dgm:cxn modelId="{D498F365-96CF-45C7-86D6-0DF8C412D927}" srcId="{99F75870-9BD6-4129-BE28-85D8077553B0}" destId="{27BFFA28-AEE1-4231-A331-02FD600E8DFA}" srcOrd="6" destOrd="0" parTransId="{C510590A-DCF8-4E3A-BA0A-7DC0BB4ED919}" sibTransId="{4D63EC19-D8A7-425B-B3EC-3B0EB47D825D}"/>
    <dgm:cxn modelId="{2552B809-CBBF-44F8-A1EB-7501C6C3E345}" type="presOf" srcId="{774AF582-C6BB-4A4C-A5B3-47D9FA225934}" destId="{2E45A189-6EC3-411A-B274-9DF196E491A4}" srcOrd="0" destOrd="0" presId="urn:microsoft.com/office/officeart/2005/8/layout/process5"/>
    <dgm:cxn modelId="{F13ABCCF-C85B-4BDE-8F49-EC40A364B438}" type="presOf" srcId="{B45534D0-8ADD-475E-BEEC-3EA55348BE6C}" destId="{78BE291A-78D4-4D60-B80C-C2395E755964}" srcOrd="0" destOrd="0" presId="urn:microsoft.com/office/officeart/2005/8/layout/process5"/>
    <dgm:cxn modelId="{49874F44-83F4-490C-82B9-3D36E8B9A6FB}" type="presOf" srcId="{57351C18-EBB1-43B3-8F39-EEECDCF93A97}" destId="{E685EEB7-E388-4E57-A751-93DE9098F612}" srcOrd="0" destOrd="0" presId="urn:microsoft.com/office/officeart/2005/8/layout/process5"/>
    <dgm:cxn modelId="{FE3D9269-95A1-4293-94F7-5D11888FA8EB}" srcId="{99F75870-9BD6-4129-BE28-85D8077553B0}" destId="{57351C18-EBB1-43B3-8F39-EEECDCF93A97}" srcOrd="0" destOrd="0" parTransId="{0C555175-AC5C-4098-A932-0D67C2AD5B69}" sibTransId="{9764D4BE-4A89-428A-82F7-3A97DE0C8782}"/>
    <dgm:cxn modelId="{B230F3F8-A172-4ED5-991A-1AAA68CF8CE3}" srcId="{99F75870-9BD6-4129-BE28-85D8077553B0}" destId="{03CE6B28-76FF-43B0-81C6-9A833CD8EC7A}" srcOrd="3" destOrd="0" parTransId="{5F4EAFA9-055B-4946-BC41-D4CDAA390678}" sibTransId="{FBED4742-E8CB-4633-B1B6-9F69896F3E5B}"/>
    <dgm:cxn modelId="{83CF5017-E7BC-493D-BC93-6AA1BC40111B}" type="presOf" srcId="{03CE6B28-76FF-43B0-81C6-9A833CD8EC7A}" destId="{53540EF3-BE22-4ACA-83AA-0E0739A63BCC}" srcOrd="0" destOrd="0" presId="urn:microsoft.com/office/officeart/2005/8/layout/process5"/>
    <dgm:cxn modelId="{14555409-E42D-4739-B919-7EB9382C7CA4}" type="presOf" srcId="{86A2A4B7-CFB1-4E1F-B189-34F0391E36BF}" destId="{86C87F46-6868-4C5F-B389-31C71C77452D}" srcOrd="1" destOrd="0" presId="urn:microsoft.com/office/officeart/2005/8/layout/process5"/>
    <dgm:cxn modelId="{38A9D6C6-9303-41EB-B1DF-8D649803053F}" type="presOf" srcId="{85ABEB69-F671-4DB1-858B-FACCD285D542}" destId="{1856336A-C2D4-4800-BFB5-5F31273D167E}" srcOrd="0" destOrd="0" presId="urn:microsoft.com/office/officeart/2005/8/layout/process5"/>
    <dgm:cxn modelId="{0DEF275F-CC77-43F0-841B-D5B48D64F321}" srcId="{99F75870-9BD6-4129-BE28-85D8077553B0}" destId="{85ABEB69-F671-4DB1-858B-FACCD285D542}" srcOrd="5" destOrd="0" parTransId="{2922F0BA-7277-45E5-89B1-183BC0099773}" sibTransId="{86A2A4B7-CFB1-4E1F-B189-34F0391E36BF}"/>
    <dgm:cxn modelId="{CE8DB5C8-B216-4DF4-B1F3-EDE51D4635FF}" type="presOf" srcId="{0C7E76EC-E8F2-4842-849C-80E4BECF366D}" destId="{098443E2-5F2E-4FFF-808B-449DD436676F}" srcOrd="0" destOrd="0" presId="urn:microsoft.com/office/officeart/2005/8/layout/process5"/>
    <dgm:cxn modelId="{1ACB87CB-19DB-4135-A70E-F7DF254B725E}" type="presOf" srcId="{99F75870-9BD6-4129-BE28-85D8077553B0}" destId="{C45EBC97-A563-48D2-9A94-1F884DF6B604}" srcOrd="0" destOrd="0" presId="urn:microsoft.com/office/officeart/2005/8/layout/process5"/>
    <dgm:cxn modelId="{BE020624-A74C-456F-94FC-498F428CFD13}" srcId="{99F75870-9BD6-4129-BE28-85D8077553B0}" destId="{B45534D0-8ADD-475E-BEEC-3EA55348BE6C}" srcOrd="4" destOrd="0" parTransId="{5220CCB8-08D0-4D48-BB35-ADEA3B72C368}" sibTransId="{0C7E76EC-E8F2-4842-849C-80E4BECF366D}"/>
    <dgm:cxn modelId="{1D8EA206-ED4D-478A-A5B8-05C6FBE4C034}" type="presOf" srcId="{27BFFA28-AEE1-4231-A331-02FD600E8DFA}" destId="{D0B48C92-F75E-4D70-BFB5-650E633FCE83}" srcOrd="0" destOrd="0" presId="urn:microsoft.com/office/officeart/2005/8/layout/process5"/>
    <dgm:cxn modelId="{242AF51F-D8A3-42C9-85A2-B96886B80405}" type="presParOf" srcId="{C45EBC97-A563-48D2-9A94-1F884DF6B604}" destId="{E685EEB7-E388-4E57-A751-93DE9098F612}" srcOrd="0" destOrd="0" presId="urn:microsoft.com/office/officeart/2005/8/layout/process5"/>
    <dgm:cxn modelId="{3F05BBEC-5A54-408F-B473-506C435A861F}" type="presParOf" srcId="{C45EBC97-A563-48D2-9A94-1F884DF6B604}" destId="{47DB1D89-A6EE-4266-97B4-53E5FF052C21}" srcOrd="1" destOrd="0" presId="urn:microsoft.com/office/officeart/2005/8/layout/process5"/>
    <dgm:cxn modelId="{77D00B34-3DBF-4837-85FA-053E9B93037B}" type="presParOf" srcId="{47DB1D89-A6EE-4266-97B4-53E5FF052C21}" destId="{A7840278-0DF3-46FF-9122-CD7B082E6002}" srcOrd="0" destOrd="0" presId="urn:microsoft.com/office/officeart/2005/8/layout/process5"/>
    <dgm:cxn modelId="{10B47D10-8CD6-431A-8129-31564C4AE938}" type="presParOf" srcId="{C45EBC97-A563-48D2-9A94-1F884DF6B604}" destId="{725127C5-0547-4195-AC86-6B19B134F452}" srcOrd="2" destOrd="0" presId="urn:microsoft.com/office/officeart/2005/8/layout/process5"/>
    <dgm:cxn modelId="{E55B7E58-7A3B-423C-96BF-B6368CE68B1F}" type="presParOf" srcId="{C45EBC97-A563-48D2-9A94-1F884DF6B604}" destId="{6A76CDFB-01C3-4377-9F0A-00F9A99D462F}" srcOrd="3" destOrd="0" presId="urn:microsoft.com/office/officeart/2005/8/layout/process5"/>
    <dgm:cxn modelId="{BFC6B38A-0FE8-4E89-9A94-095D467BCC96}" type="presParOf" srcId="{6A76CDFB-01C3-4377-9F0A-00F9A99D462F}" destId="{A5F38B19-D1BE-4DAA-943E-67F7BFF67E1D}" srcOrd="0" destOrd="0" presId="urn:microsoft.com/office/officeart/2005/8/layout/process5"/>
    <dgm:cxn modelId="{219C4DC0-B3EA-478B-B990-D2FB88ACB594}" type="presParOf" srcId="{C45EBC97-A563-48D2-9A94-1F884DF6B604}" destId="{FF775114-8578-4EC4-930C-A182CCAF8B97}" srcOrd="4" destOrd="0" presId="urn:microsoft.com/office/officeart/2005/8/layout/process5"/>
    <dgm:cxn modelId="{9EF8FB25-68F8-470D-996C-8664C9898B1B}" type="presParOf" srcId="{C45EBC97-A563-48D2-9A94-1F884DF6B604}" destId="{2E45A189-6EC3-411A-B274-9DF196E491A4}" srcOrd="5" destOrd="0" presId="urn:microsoft.com/office/officeart/2005/8/layout/process5"/>
    <dgm:cxn modelId="{72013606-419F-4FC8-9E32-0DF9B044F5D3}" type="presParOf" srcId="{2E45A189-6EC3-411A-B274-9DF196E491A4}" destId="{249430C9-F241-4E0B-BC9F-EEB1356862B1}" srcOrd="0" destOrd="0" presId="urn:microsoft.com/office/officeart/2005/8/layout/process5"/>
    <dgm:cxn modelId="{A32C45DD-9EBF-4E68-9A15-C3B85F79D876}" type="presParOf" srcId="{C45EBC97-A563-48D2-9A94-1F884DF6B604}" destId="{53540EF3-BE22-4ACA-83AA-0E0739A63BCC}" srcOrd="6" destOrd="0" presId="urn:microsoft.com/office/officeart/2005/8/layout/process5"/>
    <dgm:cxn modelId="{7798D9F8-7BC8-48F4-9718-2DD429CAAE0A}" type="presParOf" srcId="{C45EBC97-A563-48D2-9A94-1F884DF6B604}" destId="{82BFD267-6BBB-447F-A2D1-8A6F6A22D19A}" srcOrd="7" destOrd="0" presId="urn:microsoft.com/office/officeart/2005/8/layout/process5"/>
    <dgm:cxn modelId="{5BE369ED-302E-48DB-961C-DC19B1B4E97C}" type="presParOf" srcId="{82BFD267-6BBB-447F-A2D1-8A6F6A22D19A}" destId="{EFC42735-DE60-4B74-A3B9-0EDC9753A41C}" srcOrd="0" destOrd="0" presId="urn:microsoft.com/office/officeart/2005/8/layout/process5"/>
    <dgm:cxn modelId="{A0C9D67B-33BC-40B9-ABA2-E121EFC5C1D3}" type="presParOf" srcId="{C45EBC97-A563-48D2-9A94-1F884DF6B604}" destId="{78BE291A-78D4-4D60-B80C-C2395E755964}" srcOrd="8" destOrd="0" presId="urn:microsoft.com/office/officeart/2005/8/layout/process5"/>
    <dgm:cxn modelId="{AA394538-E93E-41AF-A12D-6A2205FD8004}" type="presParOf" srcId="{C45EBC97-A563-48D2-9A94-1F884DF6B604}" destId="{098443E2-5F2E-4FFF-808B-449DD436676F}" srcOrd="9" destOrd="0" presId="urn:microsoft.com/office/officeart/2005/8/layout/process5"/>
    <dgm:cxn modelId="{E5008171-A087-488B-89C3-A5727C4860C8}" type="presParOf" srcId="{098443E2-5F2E-4FFF-808B-449DD436676F}" destId="{98638ABB-B95A-48F3-843F-26432B18CF7F}" srcOrd="0" destOrd="0" presId="urn:microsoft.com/office/officeart/2005/8/layout/process5"/>
    <dgm:cxn modelId="{36A3E8F8-5083-462C-8D25-EE5CA38A25C6}" type="presParOf" srcId="{C45EBC97-A563-48D2-9A94-1F884DF6B604}" destId="{1856336A-C2D4-4800-BFB5-5F31273D167E}" srcOrd="10" destOrd="0" presId="urn:microsoft.com/office/officeart/2005/8/layout/process5"/>
    <dgm:cxn modelId="{C965BE36-3FA2-4B2C-A42E-24D4720F4E9B}" type="presParOf" srcId="{C45EBC97-A563-48D2-9A94-1F884DF6B604}" destId="{6B44879B-DBF8-41CA-8054-4C7DDDE60505}" srcOrd="11" destOrd="0" presId="urn:microsoft.com/office/officeart/2005/8/layout/process5"/>
    <dgm:cxn modelId="{76EAD18A-9F62-47BD-9513-BCEE6C812507}" type="presParOf" srcId="{6B44879B-DBF8-41CA-8054-4C7DDDE60505}" destId="{86C87F46-6868-4C5F-B389-31C71C77452D}" srcOrd="0" destOrd="0" presId="urn:microsoft.com/office/officeart/2005/8/layout/process5"/>
    <dgm:cxn modelId="{9146E24A-94E6-4BC3-86DE-ED043D543B3B}" type="presParOf" srcId="{C45EBC97-A563-48D2-9A94-1F884DF6B604}" destId="{D0B48C92-F75E-4D70-BFB5-650E633FCE83}" srcOrd="12" destOrd="0" presId="urn:microsoft.com/office/officeart/2005/8/layout/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E75E53-EFE3-4EF1-9843-52827FCF3038}" type="doc">
      <dgm:prSet loTypeId="urn:microsoft.com/office/officeart/2008/layout/VerticalCurvedList" loCatId="list" qsTypeId="urn:microsoft.com/office/officeart/2005/8/quickstyle/3d5" qsCatId="3D" csTypeId="urn:microsoft.com/office/officeart/2005/8/colors/accent1_2" csCatId="accent1" phldr="1"/>
      <dgm:spPr/>
      <dgm:t>
        <a:bodyPr/>
        <a:lstStyle/>
        <a:p>
          <a:endParaRPr lang="zh-TW" altLang="en-US"/>
        </a:p>
      </dgm:t>
    </dgm:pt>
    <dgm:pt modelId="{E41D8AA1-CDD1-4FCA-8F7E-D89E5864FE70}">
      <dgm:prSet phldrT="[文字]"/>
      <dgm:spPr/>
      <dgm:t>
        <a:bodyPr/>
        <a:lstStyle/>
        <a:p>
          <a:pPr rtl="0"/>
          <a:r>
            <a:rPr lang="zh-TW" altLang="en-US" dirty="0" smtClean="0"/>
            <a:t>科學班甄選入學</a:t>
          </a:r>
          <a:endParaRPr lang="zh-TW" altLang="en-US" dirty="0"/>
        </a:p>
      </dgm:t>
    </dgm:pt>
    <dgm:pt modelId="{711C5EDB-917B-4833-8AA6-7A3B5EB71067}" type="parTrans" cxnId="{9274EE8F-3E2F-4532-89BE-EDFEF4FB2A86}">
      <dgm:prSet/>
      <dgm:spPr/>
      <dgm:t>
        <a:bodyPr/>
        <a:lstStyle/>
        <a:p>
          <a:endParaRPr lang="zh-TW" altLang="en-US"/>
        </a:p>
      </dgm:t>
    </dgm:pt>
    <dgm:pt modelId="{65A00429-DB2A-4882-9CAE-A5D7468912D0}" type="sibTrans" cxnId="{9274EE8F-3E2F-4532-89BE-EDFEF4FB2A86}">
      <dgm:prSet/>
      <dgm:spPr/>
      <dgm:t>
        <a:bodyPr/>
        <a:lstStyle/>
        <a:p>
          <a:endParaRPr lang="zh-TW" altLang="en-US"/>
        </a:p>
      </dgm:t>
    </dgm:pt>
    <dgm:pt modelId="{8BB933B4-7A33-4FB4-8736-18556A1C5B7D}">
      <dgm:prSet/>
      <dgm:spPr/>
      <dgm:t>
        <a:bodyPr/>
        <a:lstStyle/>
        <a:p>
          <a:pPr rtl="0"/>
          <a:r>
            <a:rPr lang="zh-TW" altLang="en-US" dirty="0" smtClean="0"/>
            <a:t>特色招生考試分發入學</a:t>
          </a:r>
        </a:p>
      </dgm:t>
    </dgm:pt>
    <dgm:pt modelId="{D215A03E-4894-47CB-98B5-8B1C60C0C349}" type="parTrans" cxnId="{E827BDD6-4CCF-4939-9E78-636178104373}">
      <dgm:prSet/>
      <dgm:spPr/>
      <dgm:t>
        <a:bodyPr/>
        <a:lstStyle/>
        <a:p>
          <a:endParaRPr lang="zh-TW" altLang="en-US"/>
        </a:p>
      </dgm:t>
    </dgm:pt>
    <dgm:pt modelId="{8C5D9247-01E0-4A68-9C79-F9E32E6A9DB5}" type="sibTrans" cxnId="{E827BDD6-4CCF-4939-9E78-636178104373}">
      <dgm:prSet/>
      <dgm:spPr/>
      <dgm:t>
        <a:bodyPr/>
        <a:lstStyle/>
        <a:p>
          <a:endParaRPr lang="zh-TW" altLang="en-US"/>
        </a:p>
      </dgm:t>
    </dgm:pt>
    <dgm:pt modelId="{A4B1DB9E-3F26-46BF-BB66-4FBA3C0BD678}" type="pres">
      <dgm:prSet presAssocID="{E9E75E53-EFE3-4EF1-9843-52827FCF3038}" presName="Name0" presStyleCnt="0">
        <dgm:presLayoutVars>
          <dgm:chMax val="7"/>
          <dgm:chPref val="7"/>
          <dgm:dir/>
        </dgm:presLayoutVars>
      </dgm:prSet>
      <dgm:spPr/>
      <dgm:t>
        <a:bodyPr/>
        <a:lstStyle/>
        <a:p>
          <a:endParaRPr lang="zh-TW" altLang="en-US"/>
        </a:p>
      </dgm:t>
    </dgm:pt>
    <dgm:pt modelId="{B05CDEBF-7236-4AA6-A706-8CCEB07D460A}" type="pres">
      <dgm:prSet presAssocID="{E9E75E53-EFE3-4EF1-9843-52827FCF3038}" presName="Name1" presStyleCnt="0"/>
      <dgm:spPr/>
      <dgm:t>
        <a:bodyPr/>
        <a:lstStyle/>
        <a:p>
          <a:endParaRPr lang="zh-TW" altLang="en-US"/>
        </a:p>
      </dgm:t>
    </dgm:pt>
    <dgm:pt modelId="{2BCC60C9-FED7-4600-8E10-621705291165}" type="pres">
      <dgm:prSet presAssocID="{E9E75E53-EFE3-4EF1-9843-52827FCF3038}" presName="cycle" presStyleCnt="0"/>
      <dgm:spPr/>
      <dgm:t>
        <a:bodyPr/>
        <a:lstStyle/>
        <a:p>
          <a:endParaRPr lang="zh-TW" altLang="en-US"/>
        </a:p>
      </dgm:t>
    </dgm:pt>
    <dgm:pt modelId="{6E9286E6-DFB5-4261-B391-5192BE23A2C3}" type="pres">
      <dgm:prSet presAssocID="{E9E75E53-EFE3-4EF1-9843-52827FCF3038}" presName="srcNode" presStyleLbl="node1" presStyleIdx="0" presStyleCnt="2"/>
      <dgm:spPr/>
      <dgm:t>
        <a:bodyPr/>
        <a:lstStyle/>
        <a:p>
          <a:endParaRPr lang="zh-TW" altLang="en-US"/>
        </a:p>
      </dgm:t>
    </dgm:pt>
    <dgm:pt modelId="{5E2069CC-559B-49A7-B51E-C30CF5F3B1B9}" type="pres">
      <dgm:prSet presAssocID="{E9E75E53-EFE3-4EF1-9843-52827FCF3038}" presName="conn" presStyleLbl="parChTrans1D2" presStyleIdx="0" presStyleCnt="1"/>
      <dgm:spPr/>
      <dgm:t>
        <a:bodyPr/>
        <a:lstStyle/>
        <a:p>
          <a:endParaRPr lang="zh-TW" altLang="en-US"/>
        </a:p>
      </dgm:t>
    </dgm:pt>
    <dgm:pt modelId="{90234A8B-B447-4BB5-AFB7-E493543D935B}" type="pres">
      <dgm:prSet presAssocID="{E9E75E53-EFE3-4EF1-9843-52827FCF3038}" presName="extraNode" presStyleLbl="node1" presStyleIdx="0" presStyleCnt="2"/>
      <dgm:spPr/>
      <dgm:t>
        <a:bodyPr/>
        <a:lstStyle/>
        <a:p>
          <a:endParaRPr lang="zh-TW" altLang="en-US"/>
        </a:p>
      </dgm:t>
    </dgm:pt>
    <dgm:pt modelId="{20FACA11-2CBD-4902-82E3-93FD29AC6C7E}" type="pres">
      <dgm:prSet presAssocID="{E9E75E53-EFE3-4EF1-9843-52827FCF3038}" presName="dstNode" presStyleLbl="node1" presStyleIdx="0" presStyleCnt="2"/>
      <dgm:spPr/>
      <dgm:t>
        <a:bodyPr/>
        <a:lstStyle/>
        <a:p>
          <a:endParaRPr lang="zh-TW" altLang="en-US"/>
        </a:p>
      </dgm:t>
    </dgm:pt>
    <dgm:pt modelId="{04E1D914-ED0E-44B6-B225-B13D053BF118}" type="pres">
      <dgm:prSet presAssocID="{E41D8AA1-CDD1-4FCA-8F7E-D89E5864FE70}" presName="text_1" presStyleLbl="node1" presStyleIdx="0" presStyleCnt="2">
        <dgm:presLayoutVars>
          <dgm:bulletEnabled val="1"/>
        </dgm:presLayoutVars>
      </dgm:prSet>
      <dgm:spPr/>
      <dgm:t>
        <a:bodyPr/>
        <a:lstStyle/>
        <a:p>
          <a:endParaRPr lang="zh-TW" altLang="en-US"/>
        </a:p>
      </dgm:t>
    </dgm:pt>
    <dgm:pt modelId="{8D807AC9-9FEC-4425-888C-C16C0077AD3B}" type="pres">
      <dgm:prSet presAssocID="{E41D8AA1-CDD1-4FCA-8F7E-D89E5864FE70}" presName="accent_1" presStyleCnt="0"/>
      <dgm:spPr/>
      <dgm:t>
        <a:bodyPr/>
        <a:lstStyle/>
        <a:p>
          <a:endParaRPr lang="zh-TW" altLang="en-US"/>
        </a:p>
      </dgm:t>
    </dgm:pt>
    <dgm:pt modelId="{273740EE-6047-4EC2-A38E-6A74882D9454}" type="pres">
      <dgm:prSet presAssocID="{E41D8AA1-CDD1-4FCA-8F7E-D89E5864FE70}" presName="accentRepeatNode" presStyleLbl="solidFgAcc1" presStyleIdx="0" presStyleCnt="2"/>
      <dgm:spPr/>
      <dgm:t>
        <a:bodyPr/>
        <a:lstStyle/>
        <a:p>
          <a:endParaRPr lang="zh-TW" altLang="en-US"/>
        </a:p>
      </dgm:t>
    </dgm:pt>
    <dgm:pt modelId="{2F179205-A51A-49D7-B429-543EA65DC911}" type="pres">
      <dgm:prSet presAssocID="{8BB933B4-7A33-4FB4-8736-18556A1C5B7D}" presName="text_2" presStyleLbl="node1" presStyleIdx="1" presStyleCnt="2">
        <dgm:presLayoutVars>
          <dgm:bulletEnabled val="1"/>
        </dgm:presLayoutVars>
      </dgm:prSet>
      <dgm:spPr/>
      <dgm:t>
        <a:bodyPr/>
        <a:lstStyle/>
        <a:p>
          <a:endParaRPr lang="zh-TW" altLang="en-US"/>
        </a:p>
      </dgm:t>
    </dgm:pt>
    <dgm:pt modelId="{730D03C7-9668-490B-90A1-4BFAA112C6D5}" type="pres">
      <dgm:prSet presAssocID="{8BB933B4-7A33-4FB4-8736-18556A1C5B7D}" presName="accent_2" presStyleCnt="0"/>
      <dgm:spPr/>
      <dgm:t>
        <a:bodyPr/>
        <a:lstStyle/>
        <a:p>
          <a:endParaRPr lang="zh-TW" altLang="en-US"/>
        </a:p>
      </dgm:t>
    </dgm:pt>
    <dgm:pt modelId="{056F2FF9-C17F-4848-A3A2-4D8616722C0F}" type="pres">
      <dgm:prSet presAssocID="{8BB933B4-7A33-4FB4-8736-18556A1C5B7D}" presName="accentRepeatNode" presStyleLbl="solidFgAcc1" presStyleIdx="1" presStyleCnt="2"/>
      <dgm:spPr/>
      <dgm:t>
        <a:bodyPr/>
        <a:lstStyle/>
        <a:p>
          <a:endParaRPr lang="zh-TW" altLang="en-US"/>
        </a:p>
      </dgm:t>
    </dgm:pt>
  </dgm:ptLst>
  <dgm:cxnLst>
    <dgm:cxn modelId="{9274EE8F-3E2F-4532-89BE-EDFEF4FB2A86}" srcId="{E9E75E53-EFE3-4EF1-9843-52827FCF3038}" destId="{E41D8AA1-CDD1-4FCA-8F7E-D89E5864FE70}" srcOrd="0" destOrd="0" parTransId="{711C5EDB-917B-4833-8AA6-7A3B5EB71067}" sibTransId="{65A00429-DB2A-4882-9CAE-A5D7468912D0}"/>
    <dgm:cxn modelId="{A5F25192-E5B0-4C13-BC45-858128D07B6F}" type="presOf" srcId="{E9E75E53-EFE3-4EF1-9843-52827FCF3038}" destId="{A4B1DB9E-3F26-46BF-BB66-4FBA3C0BD678}" srcOrd="0" destOrd="0" presId="urn:microsoft.com/office/officeart/2008/layout/VerticalCurvedList"/>
    <dgm:cxn modelId="{DB860436-C9EB-4976-9E20-404943808080}" type="presOf" srcId="{E41D8AA1-CDD1-4FCA-8F7E-D89E5864FE70}" destId="{04E1D914-ED0E-44B6-B225-B13D053BF118}" srcOrd="0" destOrd="0" presId="urn:microsoft.com/office/officeart/2008/layout/VerticalCurvedList"/>
    <dgm:cxn modelId="{95770001-30AC-4FDF-8F5F-3EE62F900F03}" type="presOf" srcId="{65A00429-DB2A-4882-9CAE-A5D7468912D0}" destId="{5E2069CC-559B-49A7-B51E-C30CF5F3B1B9}" srcOrd="0" destOrd="0" presId="urn:microsoft.com/office/officeart/2008/layout/VerticalCurvedList"/>
    <dgm:cxn modelId="{E827BDD6-4CCF-4939-9E78-636178104373}" srcId="{E9E75E53-EFE3-4EF1-9843-52827FCF3038}" destId="{8BB933B4-7A33-4FB4-8736-18556A1C5B7D}" srcOrd="1" destOrd="0" parTransId="{D215A03E-4894-47CB-98B5-8B1C60C0C349}" sibTransId="{8C5D9247-01E0-4A68-9C79-F9E32E6A9DB5}"/>
    <dgm:cxn modelId="{DB31D3E4-C6DD-4BB7-9E65-D5509071F7F2}" type="presOf" srcId="{8BB933B4-7A33-4FB4-8736-18556A1C5B7D}" destId="{2F179205-A51A-49D7-B429-543EA65DC911}" srcOrd="0" destOrd="0" presId="urn:microsoft.com/office/officeart/2008/layout/VerticalCurvedList"/>
    <dgm:cxn modelId="{533EBD3A-178B-43AF-9A79-B9982DE363A7}" type="presParOf" srcId="{A4B1DB9E-3F26-46BF-BB66-4FBA3C0BD678}" destId="{B05CDEBF-7236-4AA6-A706-8CCEB07D460A}" srcOrd="0" destOrd="0" presId="urn:microsoft.com/office/officeart/2008/layout/VerticalCurvedList"/>
    <dgm:cxn modelId="{BBC4B5DD-1A46-4CD5-98E4-B9164A162876}" type="presParOf" srcId="{B05CDEBF-7236-4AA6-A706-8CCEB07D460A}" destId="{2BCC60C9-FED7-4600-8E10-621705291165}" srcOrd="0" destOrd="0" presId="urn:microsoft.com/office/officeart/2008/layout/VerticalCurvedList"/>
    <dgm:cxn modelId="{FCB7083F-EDBE-4377-B6CE-3F744CA7E579}" type="presParOf" srcId="{2BCC60C9-FED7-4600-8E10-621705291165}" destId="{6E9286E6-DFB5-4261-B391-5192BE23A2C3}" srcOrd="0" destOrd="0" presId="urn:microsoft.com/office/officeart/2008/layout/VerticalCurvedList"/>
    <dgm:cxn modelId="{7A547B96-D8C9-4697-92E3-FF6596B858E6}" type="presParOf" srcId="{2BCC60C9-FED7-4600-8E10-621705291165}" destId="{5E2069CC-559B-49A7-B51E-C30CF5F3B1B9}" srcOrd="1" destOrd="0" presId="urn:microsoft.com/office/officeart/2008/layout/VerticalCurvedList"/>
    <dgm:cxn modelId="{DF7A3AAB-C620-4DF6-A03A-332A45A6BDF9}" type="presParOf" srcId="{2BCC60C9-FED7-4600-8E10-621705291165}" destId="{90234A8B-B447-4BB5-AFB7-E493543D935B}" srcOrd="2" destOrd="0" presId="urn:microsoft.com/office/officeart/2008/layout/VerticalCurvedList"/>
    <dgm:cxn modelId="{DCCD963C-47AD-4072-88D1-A3986C8B3610}" type="presParOf" srcId="{2BCC60C9-FED7-4600-8E10-621705291165}" destId="{20FACA11-2CBD-4902-82E3-93FD29AC6C7E}" srcOrd="3" destOrd="0" presId="urn:microsoft.com/office/officeart/2008/layout/VerticalCurvedList"/>
    <dgm:cxn modelId="{DBE0FA1B-1E1C-478B-BF84-F33CB4F028B7}" type="presParOf" srcId="{B05CDEBF-7236-4AA6-A706-8CCEB07D460A}" destId="{04E1D914-ED0E-44B6-B225-B13D053BF118}" srcOrd="1" destOrd="0" presId="urn:microsoft.com/office/officeart/2008/layout/VerticalCurvedList"/>
    <dgm:cxn modelId="{E922606A-6D93-46E7-B705-11C670052768}" type="presParOf" srcId="{B05CDEBF-7236-4AA6-A706-8CCEB07D460A}" destId="{8D807AC9-9FEC-4425-888C-C16C0077AD3B}" srcOrd="2" destOrd="0" presId="urn:microsoft.com/office/officeart/2008/layout/VerticalCurvedList"/>
    <dgm:cxn modelId="{49531846-BDC9-4595-9C5A-A5BF22F665A5}" type="presParOf" srcId="{8D807AC9-9FEC-4425-888C-C16C0077AD3B}" destId="{273740EE-6047-4EC2-A38E-6A74882D9454}" srcOrd="0" destOrd="0" presId="urn:microsoft.com/office/officeart/2008/layout/VerticalCurvedList"/>
    <dgm:cxn modelId="{4CAA53C0-9613-415F-8F53-19361659622D}" type="presParOf" srcId="{B05CDEBF-7236-4AA6-A706-8CCEB07D460A}" destId="{2F179205-A51A-49D7-B429-543EA65DC911}" srcOrd="3" destOrd="0" presId="urn:microsoft.com/office/officeart/2008/layout/VerticalCurvedList"/>
    <dgm:cxn modelId="{23051357-F7A0-4191-8D1B-7257605D9458}" type="presParOf" srcId="{B05CDEBF-7236-4AA6-A706-8CCEB07D460A}" destId="{730D03C7-9668-490B-90A1-4BFAA112C6D5}" srcOrd="4" destOrd="0" presId="urn:microsoft.com/office/officeart/2008/layout/VerticalCurvedList"/>
    <dgm:cxn modelId="{851FCA42-47BE-4FF4-AEEC-48D842A78E67}" type="presParOf" srcId="{730D03C7-9668-490B-90A1-4BFAA112C6D5}" destId="{056F2FF9-C17F-4848-A3A2-4D8616722C0F}" srcOrd="0" destOrd="0" presId="urn:microsoft.com/office/officeart/2008/layout/VerticalCurve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DE2B5C-13BF-4CEF-A48D-FC1E8C62830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TW" altLang="en-US"/>
        </a:p>
      </dgm:t>
    </dgm:pt>
    <dgm:pt modelId="{D070C77E-3924-43B8-BC2E-25FD05D93509}">
      <dgm:prSet phldrT="[文字]" custT="1"/>
      <dgm:spPr/>
      <dgm:t>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報名與資格審查</a:t>
          </a:r>
          <a:endParaRPr lang="zh-TW" altLang="en-US" sz="2400" dirty="0">
            <a:solidFill>
              <a:srgbClr val="002060"/>
            </a:solidFill>
            <a:latin typeface="微軟正黑體" panose="020B0604030504040204" pitchFamily="34" charset="-120"/>
            <a:ea typeface="微軟正黑體" panose="020B0604030504040204" pitchFamily="34" charset="-120"/>
          </a:endParaRPr>
        </a:p>
      </dgm:t>
    </dgm:pt>
    <dgm:pt modelId="{18E29BAA-5679-477E-B70A-3A6C0D88F403}" type="parTrans" cxnId="{25753900-898A-40C8-8163-515F3117125B}">
      <dgm:prSet/>
      <dgm:spPr/>
      <dgm:t>
        <a:bodyPr/>
        <a:lstStyle/>
        <a:p>
          <a:endParaRPr lang="zh-TW" altLang="en-US">
            <a:latin typeface="標楷體" panose="03000509000000000000" pitchFamily="65" charset="-120"/>
            <a:ea typeface="標楷體" panose="03000509000000000000" pitchFamily="65" charset="-120"/>
          </a:endParaRPr>
        </a:p>
      </dgm:t>
    </dgm:pt>
    <dgm:pt modelId="{44FEE17C-4854-4204-A975-AEA1BF80CE47}" type="sibTrans" cxnId="{25753900-898A-40C8-8163-515F3117125B}">
      <dgm:prSet/>
      <dgm:spPr/>
      <dgm:t>
        <a:bodyPr/>
        <a:lstStyle/>
        <a:p>
          <a:endParaRPr lang="zh-TW" altLang="en-US">
            <a:latin typeface="標楷體" panose="03000509000000000000" pitchFamily="65" charset="-120"/>
            <a:ea typeface="標楷體" panose="03000509000000000000" pitchFamily="65" charset="-120"/>
          </a:endParaRPr>
        </a:p>
      </dgm:t>
    </dgm:pt>
    <dgm:pt modelId="{BA019736-0669-473C-8DBE-2B4284EA45E2}">
      <dgm:prSet phldrT="[文字]" custT="1"/>
      <dgm:spPr/>
      <dgm:t>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公告資格審查結果</a:t>
          </a:r>
          <a:r>
            <a:rPr lang="en-US" altLang="zh-TW" sz="2400" dirty="0" smtClean="0">
              <a:solidFill>
                <a:srgbClr val="002060"/>
              </a:solidFill>
              <a:latin typeface="微軟正黑體" panose="020B0604030504040204" pitchFamily="34" charset="-120"/>
              <a:ea typeface="微軟正黑體" panose="020B0604030504040204" pitchFamily="34" charset="-120"/>
            </a:rPr>
            <a:t>(</a:t>
          </a:r>
          <a:r>
            <a:rPr lang="zh-TW" altLang="en-US" sz="1600" dirty="0" smtClean="0">
              <a:solidFill>
                <a:srgbClr val="002060"/>
              </a:solidFill>
              <a:latin typeface="微軟正黑體" panose="020B0604030504040204" pitchFamily="34" charset="-120"/>
              <a:ea typeface="微軟正黑體" panose="020B0604030504040204" pitchFamily="34" charset="-120"/>
            </a:rPr>
            <a:t>含直接入班名單公告</a:t>
          </a:r>
          <a:r>
            <a:rPr lang="en-US" altLang="zh-TW" sz="1600" dirty="0" smtClean="0">
              <a:solidFill>
                <a:srgbClr val="002060"/>
              </a:solidFill>
              <a:latin typeface="微軟正黑體" panose="020B0604030504040204" pitchFamily="34" charset="-120"/>
              <a:ea typeface="微軟正黑體" panose="020B0604030504040204" pitchFamily="34" charset="-120"/>
            </a:rPr>
            <a:t>)</a:t>
          </a:r>
          <a:endParaRPr lang="zh-TW" altLang="en-US" sz="1600" dirty="0">
            <a:solidFill>
              <a:srgbClr val="002060"/>
            </a:solidFill>
            <a:latin typeface="微軟正黑體" panose="020B0604030504040204" pitchFamily="34" charset="-120"/>
            <a:ea typeface="微軟正黑體" panose="020B0604030504040204" pitchFamily="34" charset="-120"/>
          </a:endParaRPr>
        </a:p>
      </dgm:t>
    </dgm:pt>
    <dgm:pt modelId="{5A2683C3-1AE9-4E6F-9DC9-5B22DDEA57E0}" type="parTrans" cxnId="{31510952-F00E-4C9C-BB22-453925BDB7B1}">
      <dgm:prSet/>
      <dgm:spPr/>
      <dgm:t>
        <a:bodyPr/>
        <a:lstStyle/>
        <a:p>
          <a:endParaRPr lang="zh-TW" altLang="en-US">
            <a:latin typeface="標楷體" panose="03000509000000000000" pitchFamily="65" charset="-120"/>
            <a:ea typeface="標楷體" panose="03000509000000000000" pitchFamily="65" charset="-120"/>
          </a:endParaRPr>
        </a:p>
      </dgm:t>
    </dgm:pt>
    <dgm:pt modelId="{12526A45-8E60-47AE-9151-D8B4B5DB6107}" type="sibTrans" cxnId="{31510952-F00E-4C9C-BB22-453925BDB7B1}">
      <dgm:prSet/>
      <dgm:spPr/>
      <dgm:t>
        <a:bodyPr/>
        <a:lstStyle/>
        <a:p>
          <a:endParaRPr lang="zh-TW" altLang="en-US">
            <a:latin typeface="標楷體" panose="03000509000000000000" pitchFamily="65" charset="-120"/>
            <a:ea typeface="標楷體" panose="03000509000000000000" pitchFamily="65" charset="-120"/>
          </a:endParaRPr>
        </a:p>
      </dgm:t>
    </dgm:pt>
    <dgm:pt modelId="{6EC71DD6-D463-4298-8A0D-269E52FA8924}">
      <dgm:prSet phldrT="[文字]" custT="1"/>
      <dgm:spPr/>
      <dgm:t>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科學能力檢定</a:t>
          </a:r>
          <a:endParaRPr lang="zh-TW" altLang="en-US" sz="2400" dirty="0">
            <a:solidFill>
              <a:srgbClr val="002060"/>
            </a:solidFill>
            <a:latin typeface="微軟正黑體" panose="020B0604030504040204" pitchFamily="34" charset="-120"/>
            <a:ea typeface="微軟正黑體" panose="020B0604030504040204" pitchFamily="34" charset="-120"/>
          </a:endParaRPr>
        </a:p>
      </dgm:t>
    </dgm:pt>
    <dgm:pt modelId="{089B9B0B-CB11-4915-AE09-B916B8EA3BA2}" type="parTrans" cxnId="{47230058-850F-4FF9-AA8D-8FE776E0962D}">
      <dgm:prSet/>
      <dgm:spPr/>
      <dgm:t>
        <a:bodyPr/>
        <a:lstStyle/>
        <a:p>
          <a:endParaRPr lang="zh-TW" altLang="en-US">
            <a:latin typeface="標楷體" panose="03000509000000000000" pitchFamily="65" charset="-120"/>
            <a:ea typeface="標楷體" panose="03000509000000000000" pitchFamily="65" charset="-120"/>
          </a:endParaRPr>
        </a:p>
      </dgm:t>
    </dgm:pt>
    <dgm:pt modelId="{6D175548-3CBA-4CB5-9431-CB3C92839DA6}" type="sibTrans" cxnId="{47230058-850F-4FF9-AA8D-8FE776E0962D}">
      <dgm:prSet/>
      <dgm:spPr/>
      <dgm:t>
        <a:bodyPr/>
        <a:lstStyle/>
        <a:p>
          <a:endParaRPr lang="zh-TW" altLang="en-US">
            <a:latin typeface="標楷體" panose="03000509000000000000" pitchFamily="65" charset="-120"/>
            <a:ea typeface="標楷體" panose="03000509000000000000" pitchFamily="65" charset="-120"/>
          </a:endParaRPr>
        </a:p>
      </dgm:t>
    </dgm:pt>
    <dgm:pt modelId="{C5710161-3F1E-4688-9B69-A2299CE0AA49}">
      <dgm:prSet phldrT="[文字]" custT="1"/>
      <dgm:spPr/>
      <dgm:t>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實驗實作</a:t>
          </a:r>
          <a:endParaRPr lang="zh-TW" altLang="en-US" sz="2400" dirty="0">
            <a:solidFill>
              <a:srgbClr val="002060"/>
            </a:solidFill>
            <a:latin typeface="微軟正黑體" panose="020B0604030504040204" pitchFamily="34" charset="-120"/>
            <a:ea typeface="微軟正黑體" panose="020B0604030504040204" pitchFamily="34" charset="-120"/>
          </a:endParaRPr>
        </a:p>
      </dgm:t>
    </dgm:pt>
    <dgm:pt modelId="{6E67215C-B57D-4191-A25A-6FA265E6934D}" type="parTrans" cxnId="{F08B90E2-7831-4823-9A0C-FAC4922A4485}">
      <dgm:prSet/>
      <dgm:spPr/>
      <dgm:t>
        <a:bodyPr/>
        <a:lstStyle/>
        <a:p>
          <a:endParaRPr lang="zh-TW" altLang="en-US">
            <a:latin typeface="標楷體" panose="03000509000000000000" pitchFamily="65" charset="-120"/>
            <a:ea typeface="標楷體" panose="03000509000000000000" pitchFamily="65" charset="-120"/>
          </a:endParaRPr>
        </a:p>
      </dgm:t>
    </dgm:pt>
    <dgm:pt modelId="{8E77813A-12CC-45D3-82C3-F3963FE5781B}" type="sibTrans" cxnId="{F08B90E2-7831-4823-9A0C-FAC4922A4485}">
      <dgm:prSet/>
      <dgm:spPr/>
      <dgm:t>
        <a:bodyPr/>
        <a:lstStyle/>
        <a:p>
          <a:endParaRPr lang="zh-TW" altLang="en-US">
            <a:latin typeface="標楷體" panose="03000509000000000000" pitchFamily="65" charset="-120"/>
            <a:ea typeface="標楷體" panose="03000509000000000000" pitchFamily="65" charset="-120"/>
          </a:endParaRPr>
        </a:p>
      </dgm:t>
    </dgm:pt>
    <dgm:pt modelId="{846756A6-84AC-40FB-BD42-DE7E5DEC2C40}">
      <dgm:prSet phldrT="[文字]" custT="1"/>
      <dgm:spPr/>
      <dgm:t>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公告成績與放榜</a:t>
          </a:r>
          <a:endParaRPr lang="zh-TW" altLang="en-US" sz="2400" dirty="0">
            <a:solidFill>
              <a:srgbClr val="002060"/>
            </a:solidFill>
            <a:latin typeface="微軟正黑體" panose="020B0604030504040204" pitchFamily="34" charset="-120"/>
            <a:ea typeface="微軟正黑體" panose="020B0604030504040204" pitchFamily="34" charset="-120"/>
          </a:endParaRPr>
        </a:p>
      </dgm:t>
    </dgm:pt>
    <dgm:pt modelId="{7BC0D519-9133-4E9C-8C51-E71829D25CEF}" type="parTrans" cxnId="{3694C899-DB2B-4CA8-9BD5-CA5E73CC49F1}">
      <dgm:prSet/>
      <dgm:spPr/>
      <dgm:t>
        <a:bodyPr/>
        <a:lstStyle/>
        <a:p>
          <a:endParaRPr lang="zh-TW" altLang="en-US">
            <a:latin typeface="標楷體" panose="03000509000000000000" pitchFamily="65" charset="-120"/>
            <a:ea typeface="標楷體" panose="03000509000000000000" pitchFamily="65" charset="-120"/>
          </a:endParaRPr>
        </a:p>
      </dgm:t>
    </dgm:pt>
    <dgm:pt modelId="{7C1EEE3F-6A25-4854-9338-A86F67BEDDD5}" type="sibTrans" cxnId="{3694C899-DB2B-4CA8-9BD5-CA5E73CC49F1}">
      <dgm:prSet/>
      <dgm:spPr/>
      <dgm:t>
        <a:bodyPr/>
        <a:lstStyle/>
        <a:p>
          <a:endParaRPr lang="zh-TW" altLang="en-US">
            <a:latin typeface="標楷體" panose="03000509000000000000" pitchFamily="65" charset="-120"/>
            <a:ea typeface="標楷體" panose="03000509000000000000" pitchFamily="65" charset="-120"/>
          </a:endParaRPr>
        </a:p>
      </dgm:t>
    </dgm:pt>
    <dgm:pt modelId="{DD8A92D5-4BFB-4F2C-B13F-76B41C77BFCF}" type="pres">
      <dgm:prSet presAssocID="{BADE2B5C-13BF-4CEF-A48D-FC1E8C62830F}" presName="rootnode" presStyleCnt="0">
        <dgm:presLayoutVars>
          <dgm:chMax/>
          <dgm:chPref/>
          <dgm:dir/>
          <dgm:animLvl val="lvl"/>
        </dgm:presLayoutVars>
      </dgm:prSet>
      <dgm:spPr/>
      <dgm:t>
        <a:bodyPr/>
        <a:lstStyle/>
        <a:p>
          <a:endParaRPr lang="zh-TW" altLang="en-US"/>
        </a:p>
      </dgm:t>
    </dgm:pt>
    <dgm:pt modelId="{E4105533-BF81-4590-AF86-6B502AAF5F91}" type="pres">
      <dgm:prSet presAssocID="{D070C77E-3924-43B8-BC2E-25FD05D93509}" presName="composite" presStyleCnt="0"/>
      <dgm:spPr/>
    </dgm:pt>
    <dgm:pt modelId="{0CE5EC22-B0A8-48A6-A728-AD73076FD36E}" type="pres">
      <dgm:prSet presAssocID="{D070C77E-3924-43B8-BC2E-25FD05D93509}" presName="bentUpArrow1" presStyleLbl="alignImgPlace1" presStyleIdx="0" presStyleCnt="4" custLinFactNeighborX="-10954" custLinFactNeighborY="641"/>
      <dgm:spPr>
        <a:solidFill>
          <a:srgbClr val="FF0000"/>
        </a:solidFill>
      </dgm:spPr>
    </dgm:pt>
    <dgm:pt modelId="{6928771E-32A5-4D5B-81D8-835FAA942408}" type="pres">
      <dgm:prSet presAssocID="{D070C77E-3924-43B8-BC2E-25FD05D93509}" presName="ParentText" presStyleLbl="node1" presStyleIdx="0" presStyleCnt="5" custScaleX="145744">
        <dgm:presLayoutVars>
          <dgm:chMax val="1"/>
          <dgm:chPref val="1"/>
          <dgm:bulletEnabled val="1"/>
        </dgm:presLayoutVars>
      </dgm:prSet>
      <dgm:spPr/>
      <dgm:t>
        <a:bodyPr/>
        <a:lstStyle/>
        <a:p>
          <a:endParaRPr lang="zh-TW" altLang="en-US"/>
        </a:p>
      </dgm:t>
    </dgm:pt>
    <dgm:pt modelId="{6350BB5C-0C09-44C4-B367-2632CBD1F1D1}" type="pres">
      <dgm:prSet presAssocID="{D070C77E-3924-43B8-BC2E-25FD05D93509}" presName="ChildText" presStyleLbl="revTx" presStyleIdx="0" presStyleCnt="4" custScaleX="106150">
        <dgm:presLayoutVars>
          <dgm:chMax val="0"/>
          <dgm:chPref val="0"/>
          <dgm:bulletEnabled val="1"/>
        </dgm:presLayoutVars>
      </dgm:prSet>
      <dgm:spPr/>
      <dgm:t>
        <a:bodyPr/>
        <a:lstStyle/>
        <a:p>
          <a:endParaRPr lang="zh-TW" altLang="en-US"/>
        </a:p>
      </dgm:t>
    </dgm:pt>
    <dgm:pt modelId="{140598D8-66B8-4481-909E-038D5416546C}" type="pres">
      <dgm:prSet presAssocID="{44FEE17C-4854-4204-A975-AEA1BF80CE47}" presName="sibTrans" presStyleCnt="0"/>
      <dgm:spPr/>
    </dgm:pt>
    <dgm:pt modelId="{15436CFB-5EAE-47ED-AFFB-7D9724957BD1}" type="pres">
      <dgm:prSet presAssocID="{BA019736-0669-473C-8DBE-2B4284EA45E2}" presName="composite" presStyleCnt="0"/>
      <dgm:spPr/>
    </dgm:pt>
    <dgm:pt modelId="{8010CE84-DCE2-4712-8993-579954DC4E33}" type="pres">
      <dgm:prSet presAssocID="{BA019736-0669-473C-8DBE-2B4284EA45E2}" presName="bentUpArrow1" presStyleLbl="alignImgPlace1" presStyleIdx="1" presStyleCnt="4" custLinFactNeighborX="-25328" custLinFactNeighborY="277"/>
      <dgm:spPr>
        <a:solidFill>
          <a:srgbClr val="FF0000"/>
        </a:solidFill>
      </dgm:spPr>
    </dgm:pt>
    <dgm:pt modelId="{2811DBCA-2F86-469C-9C26-B919C267F128}" type="pres">
      <dgm:prSet presAssocID="{BA019736-0669-473C-8DBE-2B4284EA45E2}" presName="ParentText" presStyleLbl="node1" presStyleIdx="1" presStyleCnt="5" custScaleX="213848">
        <dgm:presLayoutVars>
          <dgm:chMax val="1"/>
          <dgm:chPref val="1"/>
          <dgm:bulletEnabled val="1"/>
        </dgm:presLayoutVars>
      </dgm:prSet>
      <dgm:spPr/>
      <dgm:t>
        <a:bodyPr/>
        <a:lstStyle/>
        <a:p>
          <a:endParaRPr lang="zh-TW" altLang="en-US"/>
        </a:p>
      </dgm:t>
    </dgm:pt>
    <dgm:pt modelId="{DCDE6048-0E1D-43F3-ABA4-F8C55C67196A}" type="pres">
      <dgm:prSet presAssocID="{BA019736-0669-473C-8DBE-2B4284EA45E2}" presName="ChildText" presStyleLbl="revTx" presStyleIdx="1" presStyleCnt="4">
        <dgm:presLayoutVars>
          <dgm:chMax val="0"/>
          <dgm:chPref val="0"/>
          <dgm:bulletEnabled val="1"/>
        </dgm:presLayoutVars>
      </dgm:prSet>
      <dgm:spPr/>
      <dgm:t>
        <a:bodyPr/>
        <a:lstStyle/>
        <a:p>
          <a:endParaRPr lang="zh-TW" altLang="en-US"/>
        </a:p>
      </dgm:t>
    </dgm:pt>
    <dgm:pt modelId="{92501A01-6833-46B5-9175-1C1A154523BC}" type="pres">
      <dgm:prSet presAssocID="{12526A45-8E60-47AE-9151-D8B4B5DB6107}" presName="sibTrans" presStyleCnt="0"/>
      <dgm:spPr/>
    </dgm:pt>
    <dgm:pt modelId="{9712F484-FA3D-4769-AC23-79291668A11B}" type="pres">
      <dgm:prSet presAssocID="{6EC71DD6-D463-4298-8A0D-269E52FA8924}" presName="composite" presStyleCnt="0"/>
      <dgm:spPr/>
    </dgm:pt>
    <dgm:pt modelId="{79447E95-BF82-4D15-8710-915CFD3AACD0}" type="pres">
      <dgm:prSet presAssocID="{6EC71DD6-D463-4298-8A0D-269E52FA8924}" presName="bentUpArrow1" presStyleLbl="alignImgPlace1" presStyleIdx="2" presStyleCnt="4" custLinFactNeighborX="-34835" custLinFactNeighborY="-88"/>
      <dgm:spPr>
        <a:solidFill>
          <a:srgbClr val="FF0000"/>
        </a:solidFill>
      </dgm:spPr>
    </dgm:pt>
    <dgm:pt modelId="{FF936DFF-B0E5-43AD-B348-C589776F9AC4}" type="pres">
      <dgm:prSet presAssocID="{6EC71DD6-D463-4298-8A0D-269E52FA8924}" presName="ParentText" presStyleLbl="node1" presStyleIdx="2" presStyleCnt="5" custScaleX="168028">
        <dgm:presLayoutVars>
          <dgm:chMax val="1"/>
          <dgm:chPref val="1"/>
          <dgm:bulletEnabled val="1"/>
        </dgm:presLayoutVars>
      </dgm:prSet>
      <dgm:spPr/>
      <dgm:t>
        <a:bodyPr/>
        <a:lstStyle/>
        <a:p>
          <a:endParaRPr lang="zh-TW" altLang="en-US"/>
        </a:p>
      </dgm:t>
    </dgm:pt>
    <dgm:pt modelId="{F4FA56A4-B067-4D2F-A92B-4ECE8859BDF3}" type="pres">
      <dgm:prSet presAssocID="{6EC71DD6-D463-4298-8A0D-269E52FA8924}" presName="ChildText" presStyleLbl="revTx" presStyleIdx="2" presStyleCnt="4">
        <dgm:presLayoutVars>
          <dgm:chMax val="0"/>
          <dgm:chPref val="0"/>
          <dgm:bulletEnabled val="1"/>
        </dgm:presLayoutVars>
      </dgm:prSet>
      <dgm:spPr/>
      <dgm:t>
        <a:bodyPr/>
        <a:lstStyle/>
        <a:p>
          <a:endParaRPr lang="zh-TW" altLang="en-US"/>
        </a:p>
      </dgm:t>
    </dgm:pt>
    <dgm:pt modelId="{EC1DA81B-F150-4DA6-A6D1-CFADB0919B1C}" type="pres">
      <dgm:prSet presAssocID="{6D175548-3CBA-4CB5-9431-CB3C92839DA6}" presName="sibTrans" presStyleCnt="0"/>
      <dgm:spPr/>
    </dgm:pt>
    <dgm:pt modelId="{2500CBC2-2D1B-4BFB-AEDF-EAFC4522E55E}" type="pres">
      <dgm:prSet presAssocID="{C5710161-3F1E-4688-9B69-A2299CE0AA49}" presName="composite" presStyleCnt="0"/>
      <dgm:spPr/>
    </dgm:pt>
    <dgm:pt modelId="{1FEA291D-9C26-47DE-ABA6-DB595A865508}" type="pres">
      <dgm:prSet presAssocID="{C5710161-3F1E-4688-9B69-A2299CE0AA49}" presName="bentUpArrow1" presStyleLbl="alignImgPlace1" presStyleIdx="3" presStyleCnt="4" custLinFactNeighborX="-32504" custLinFactNeighborY="-452"/>
      <dgm:spPr>
        <a:solidFill>
          <a:srgbClr val="FF0000"/>
        </a:solidFill>
      </dgm:spPr>
    </dgm:pt>
    <dgm:pt modelId="{BABD9AA7-A32E-4C1F-8ECA-FA02ACBA2D3B}" type="pres">
      <dgm:prSet presAssocID="{C5710161-3F1E-4688-9B69-A2299CE0AA49}" presName="ParentText" presStyleLbl="node1" presStyleIdx="3" presStyleCnt="5" custScaleX="167211">
        <dgm:presLayoutVars>
          <dgm:chMax val="1"/>
          <dgm:chPref val="1"/>
          <dgm:bulletEnabled val="1"/>
        </dgm:presLayoutVars>
      </dgm:prSet>
      <dgm:spPr/>
      <dgm:t>
        <a:bodyPr/>
        <a:lstStyle/>
        <a:p>
          <a:endParaRPr lang="zh-TW" altLang="en-US"/>
        </a:p>
      </dgm:t>
    </dgm:pt>
    <dgm:pt modelId="{FD99B0A8-DA71-4C26-8D17-824D3CCCAF42}" type="pres">
      <dgm:prSet presAssocID="{C5710161-3F1E-4688-9B69-A2299CE0AA49}" presName="ChildText" presStyleLbl="revTx" presStyleIdx="3" presStyleCnt="4">
        <dgm:presLayoutVars>
          <dgm:chMax val="0"/>
          <dgm:chPref val="0"/>
          <dgm:bulletEnabled val="1"/>
        </dgm:presLayoutVars>
      </dgm:prSet>
      <dgm:spPr/>
    </dgm:pt>
    <dgm:pt modelId="{0C068F03-39C5-483B-9335-F730C200C8FB}" type="pres">
      <dgm:prSet presAssocID="{8E77813A-12CC-45D3-82C3-F3963FE5781B}" presName="sibTrans" presStyleCnt="0"/>
      <dgm:spPr/>
    </dgm:pt>
    <dgm:pt modelId="{65200CD7-0FA4-423C-A4CF-D4661E1BB2D9}" type="pres">
      <dgm:prSet presAssocID="{846756A6-84AC-40FB-BD42-DE7E5DEC2C40}" presName="composite" presStyleCnt="0"/>
      <dgm:spPr/>
    </dgm:pt>
    <dgm:pt modelId="{CEC88AF8-C87D-49DF-A41C-3FA31D21287F}" type="pres">
      <dgm:prSet presAssocID="{846756A6-84AC-40FB-BD42-DE7E5DEC2C40}" presName="ParentText" presStyleLbl="node1" presStyleIdx="4" presStyleCnt="5" custScaleX="146637">
        <dgm:presLayoutVars>
          <dgm:chMax val="1"/>
          <dgm:chPref val="1"/>
          <dgm:bulletEnabled val="1"/>
        </dgm:presLayoutVars>
      </dgm:prSet>
      <dgm:spPr/>
      <dgm:t>
        <a:bodyPr/>
        <a:lstStyle/>
        <a:p>
          <a:endParaRPr lang="zh-TW" altLang="en-US"/>
        </a:p>
      </dgm:t>
    </dgm:pt>
  </dgm:ptLst>
  <dgm:cxnLst>
    <dgm:cxn modelId="{1F7A7CFA-9AB4-4A4A-BFEE-1D4B46D8D5A5}" type="presOf" srcId="{BA019736-0669-473C-8DBE-2B4284EA45E2}" destId="{2811DBCA-2F86-469C-9C26-B919C267F128}" srcOrd="0" destOrd="0" presId="urn:microsoft.com/office/officeart/2005/8/layout/StepDownProcess"/>
    <dgm:cxn modelId="{E23D2299-45BF-43A3-AC12-D936AEBB306C}" type="presOf" srcId="{D070C77E-3924-43B8-BC2E-25FD05D93509}" destId="{6928771E-32A5-4D5B-81D8-835FAA942408}" srcOrd="0" destOrd="0" presId="urn:microsoft.com/office/officeart/2005/8/layout/StepDownProcess"/>
    <dgm:cxn modelId="{4A0569B9-692E-4540-A323-447968F1E75F}" type="presOf" srcId="{6EC71DD6-D463-4298-8A0D-269E52FA8924}" destId="{FF936DFF-B0E5-43AD-B348-C589776F9AC4}" srcOrd="0" destOrd="0" presId="urn:microsoft.com/office/officeart/2005/8/layout/StepDownProcess"/>
    <dgm:cxn modelId="{47230058-850F-4FF9-AA8D-8FE776E0962D}" srcId="{BADE2B5C-13BF-4CEF-A48D-FC1E8C62830F}" destId="{6EC71DD6-D463-4298-8A0D-269E52FA8924}" srcOrd="2" destOrd="0" parTransId="{089B9B0B-CB11-4915-AE09-B916B8EA3BA2}" sibTransId="{6D175548-3CBA-4CB5-9431-CB3C92839DA6}"/>
    <dgm:cxn modelId="{F08B90E2-7831-4823-9A0C-FAC4922A4485}" srcId="{BADE2B5C-13BF-4CEF-A48D-FC1E8C62830F}" destId="{C5710161-3F1E-4688-9B69-A2299CE0AA49}" srcOrd="3" destOrd="0" parTransId="{6E67215C-B57D-4191-A25A-6FA265E6934D}" sibTransId="{8E77813A-12CC-45D3-82C3-F3963FE5781B}"/>
    <dgm:cxn modelId="{3694C899-DB2B-4CA8-9BD5-CA5E73CC49F1}" srcId="{BADE2B5C-13BF-4CEF-A48D-FC1E8C62830F}" destId="{846756A6-84AC-40FB-BD42-DE7E5DEC2C40}" srcOrd="4" destOrd="0" parTransId="{7BC0D519-9133-4E9C-8C51-E71829D25CEF}" sibTransId="{7C1EEE3F-6A25-4854-9338-A86F67BEDDD5}"/>
    <dgm:cxn modelId="{91C4AB5F-917F-4668-A124-A9A7B30CD15B}" type="presOf" srcId="{C5710161-3F1E-4688-9B69-A2299CE0AA49}" destId="{BABD9AA7-A32E-4C1F-8ECA-FA02ACBA2D3B}" srcOrd="0" destOrd="0" presId="urn:microsoft.com/office/officeart/2005/8/layout/StepDownProcess"/>
    <dgm:cxn modelId="{25753900-898A-40C8-8163-515F3117125B}" srcId="{BADE2B5C-13BF-4CEF-A48D-FC1E8C62830F}" destId="{D070C77E-3924-43B8-BC2E-25FD05D93509}" srcOrd="0" destOrd="0" parTransId="{18E29BAA-5679-477E-B70A-3A6C0D88F403}" sibTransId="{44FEE17C-4854-4204-A975-AEA1BF80CE47}"/>
    <dgm:cxn modelId="{6421DBC9-B621-447D-B5F8-3C0433ED4BFE}" type="presOf" srcId="{BADE2B5C-13BF-4CEF-A48D-FC1E8C62830F}" destId="{DD8A92D5-4BFB-4F2C-B13F-76B41C77BFCF}" srcOrd="0" destOrd="0" presId="urn:microsoft.com/office/officeart/2005/8/layout/StepDownProcess"/>
    <dgm:cxn modelId="{31510952-F00E-4C9C-BB22-453925BDB7B1}" srcId="{BADE2B5C-13BF-4CEF-A48D-FC1E8C62830F}" destId="{BA019736-0669-473C-8DBE-2B4284EA45E2}" srcOrd="1" destOrd="0" parTransId="{5A2683C3-1AE9-4E6F-9DC9-5B22DDEA57E0}" sibTransId="{12526A45-8E60-47AE-9151-D8B4B5DB6107}"/>
    <dgm:cxn modelId="{501C9A22-75C9-461F-AEFD-79C708934BCD}" type="presOf" srcId="{846756A6-84AC-40FB-BD42-DE7E5DEC2C40}" destId="{CEC88AF8-C87D-49DF-A41C-3FA31D21287F}" srcOrd="0" destOrd="0" presId="urn:microsoft.com/office/officeart/2005/8/layout/StepDownProcess"/>
    <dgm:cxn modelId="{6DFF76F3-4FB6-40DA-8D6A-A4C093CE920A}" type="presParOf" srcId="{DD8A92D5-4BFB-4F2C-B13F-76B41C77BFCF}" destId="{E4105533-BF81-4590-AF86-6B502AAF5F91}" srcOrd="0" destOrd="0" presId="urn:microsoft.com/office/officeart/2005/8/layout/StepDownProcess"/>
    <dgm:cxn modelId="{D07217C0-5EE9-4CE6-87B7-B8CBBE78FAA7}" type="presParOf" srcId="{E4105533-BF81-4590-AF86-6B502AAF5F91}" destId="{0CE5EC22-B0A8-48A6-A728-AD73076FD36E}" srcOrd="0" destOrd="0" presId="urn:microsoft.com/office/officeart/2005/8/layout/StepDownProcess"/>
    <dgm:cxn modelId="{8A313394-B678-439D-8EDD-D21469B97E5F}" type="presParOf" srcId="{E4105533-BF81-4590-AF86-6B502AAF5F91}" destId="{6928771E-32A5-4D5B-81D8-835FAA942408}" srcOrd="1" destOrd="0" presId="urn:microsoft.com/office/officeart/2005/8/layout/StepDownProcess"/>
    <dgm:cxn modelId="{AF6F1BCC-9E61-493F-8357-1463D3D8293A}" type="presParOf" srcId="{E4105533-BF81-4590-AF86-6B502AAF5F91}" destId="{6350BB5C-0C09-44C4-B367-2632CBD1F1D1}" srcOrd="2" destOrd="0" presId="urn:microsoft.com/office/officeart/2005/8/layout/StepDownProcess"/>
    <dgm:cxn modelId="{2BE5000B-93E6-43AD-BAC3-CCC9071BF651}" type="presParOf" srcId="{DD8A92D5-4BFB-4F2C-B13F-76B41C77BFCF}" destId="{140598D8-66B8-4481-909E-038D5416546C}" srcOrd="1" destOrd="0" presId="urn:microsoft.com/office/officeart/2005/8/layout/StepDownProcess"/>
    <dgm:cxn modelId="{4407C5DA-1913-4E54-955C-ED4C7F52F63D}" type="presParOf" srcId="{DD8A92D5-4BFB-4F2C-B13F-76B41C77BFCF}" destId="{15436CFB-5EAE-47ED-AFFB-7D9724957BD1}" srcOrd="2" destOrd="0" presId="urn:microsoft.com/office/officeart/2005/8/layout/StepDownProcess"/>
    <dgm:cxn modelId="{8C333A43-AD19-4A02-80E0-FBD868B7CC58}" type="presParOf" srcId="{15436CFB-5EAE-47ED-AFFB-7D9724957BD1}" destId="{8010CE84-DCE2-4712-8993-579954DC4E33}" srcOrd="0" destOrd="0" presId="urn:microsoft.com/office/officeart/2005/8/layout/StepDownProcess"/>
    <dgm:cxn modelId="{CE5FFAC4-7BF4-43C1-8D87-DCB43611EA71}" type="presParOf" srcId="{15436CFB-5EAE-47ED-AFFB-7D9724957BD1}" destId="{2811DBCA-2F86-469C-9C26-B919C267F128}" srcOrd="1" destOrd="0" presId="urn:microsoft.com/office/officeart/2005/8/layout/StepDownProcess"/>
    <dgm:cxn modelId="{43BDABFD-45EB-4D46-B99D-B345B26254D8}" type="presParOf" srcId="{15436CFB-5EAE-47ED-AFFB-7D9724957BD1}" destId="{DCDE6048-0E1D-43F3-ABA4-F8C55C67196A}" srcOrd="2" destOrd="0" presId="urn:microsoft.com/office/officeart/2005/8/layout/StepDownProcess"/>
    <dgm:cxn modelId="{6B2D11EA-F0A6-449F-A332-8332D4CF4957}" type="presParOf" srcId="{DD8A92D5-4BFB-4F2C-B13F-76B41C77BFCF}" destId="{92501A01-6833-46B5-9175-1C1A154523BC}" srcOrd="3" destOrd="0" presId="urn:microsoft.com/office/officeart/2005/8/layout/StepDownProcess"/>
    <dgm:cxn modelId="{3F707205-E3DC-4264-8F77-DFC5D2A8F6C5}" type="presParOf" srcId="{DD8A92D5-4BFB-4F2C-B13F-76B41C77BFCF}" destId="{9712F484-FA3D-4769-AC23-79291668A11B}" srcOrd="4" destOrd="0" presId="urn:microsoft.com/office/officeart/2005/8/layout/StepDownProcess"/>
    <dgm:cxn modelId="{DF81E93E-2FCA-4D94-90C3-E4141715DA95}" type="presParOf" srcId="{9712F484-FA3D-4769-AC23-79291668A11B}" destId="{79447E95-BF82-4D15-8710-915CFD3AACD0}" srcOrd="0" destOrd="0" presId="urn:microsoft.com/office/officeart/2005/8/layout/StepDownProcess"/>
    <dgm:cxn modelId="{ACE03DDF-E7B9-431F-9D65-868A1C863406}" type="presParOf" srcId="{9712F484-FA3D-4769-AC23-79291668A11B}" destId="{FF936DFF-B0E5-43AD-B348-C589776F9AC4}" srcOrd="1" destOrd="0" presId="urn:microsoft.com/office/officeart/2005/8/layout/StepDownProcess"/>
    <dgm:cxn modelId="{FEA550B0-8453-4410-A757-7B75C45F995B}" type="presParOf" srcId="{9712F484-FA3D-4769-AC23-79291668A11B}" destId="{F4FA56A4-B067-4D2F-A92B-4ECE8859BDF3}" srcOrd="2" destOrd="0" presId="urn:microsoft.com/office/officeart/2005/8/layout/StepDownProcess"/>
    <dgm:cxn modelId="{5B8B8E67-C198-49AF-97C5-94022D098891}" type="presParOf" srcId="{DD8A92D5-4BFB-4F2C-B13F-76B41C77BFCF}" destId="{EC1DA81B-F150-4DA6-A6D1-CFADB0919B1C}" srcOrd="5" destOrd="0" presId="urn:microsoft.com/office/officeart/2005/8/layout/StepDownProcess"/>
    <dgm:cxn modelId="{C2BAC3D8-C33F-42DF-BE8B-DF6CD23A72EF}" type="presParOf" srcId="{DD8A92D5-4BFB-4F2C-B13F-76B41C77BFCF}" destId="{2500CBC2-2D1B-4BFB-AEDF-EAFC4522E55E}" srcOrd="6" destOrd="0" presId="urn:microsoft.com/office/officeart/2005/8/layout/StepDownProcess"/>
    <dgm:cxn modelId="{C4A1BB9A-CD74-4444-A3B8-C08324495330}" type="presParOf" srcId="{2500CBC2-2D1B-4BFB-AEDF-EAFC4522E55E}" destId="{1FEA291D-9C26-47DE-ABA6-DB595A865508}" srcOrd="0" destOrd="0" presId="urn:microsoft.com/office/officeart/2005/8/layout/StepDownProcess"/>
    <dgm:cxn modelId="{00990588-1BC3-4A94-896E-31AD9C90D095}" type="presParOf" srcId="{2500CBC2-2D1B-4BFB-AEDF-EAFC4522E55E}" destId="{BABD9AA7-A32E-4C1F-8ECA-FA02ACBA2D3B}" srcOrd="1" destOrd="0" presId="urn:microsoft.com/office/officeart/2005/8/layout/StepDownProcess"/>
    <dgm:cxn modelId="{5F55466D-58FA-4B98-ACBE-8E8C08B33A41}" type="presParOf" srcId="{2500CBC2-2D1B-4BFB-AEDF-EAFC4522E55E}" destId="{FD99B0A8-DA71-4C26-8D17-824D3CCCAF42}" srcOrd="2" destOrd="0" presId="urn:microsoft.com/office/officeart/2005/8/layout/StepDownProcess"/>
    <dgm:cxn modelId="{52674F09-5E0D-46F3-9681-8B4B90E1597C}" type="presParOf" srcId="{DD8A92D5-4BFB-4F2C-B13F-76B41C77BFCF}" destId="{0C068F03-39C5-483B-9335-F730C200C8FB}" srcOrd="7" destOrd="0" presId="urn:microsoft.com/office/officeart/2005/8/layout/StepDownProcess"/>
    <dgm:cxn modelId="{73C9BAE7-45FD-4C35-82F4-EAC030CA7BCC}" type="presParOf" srcId="{DD8A92D5-4BFB-4F2C-B13F-76B41C77BFCF}" destId="{65200CD7-0FA4-423C-A4CF-D4661E1BB2D9}" srcOrd="8" destOrd="0" presId="urn:microsoft.com/office/officeart/2005/8/layout/StepDownProcess"/>
    <dgm:cxn modelId="{C654391F-6E3E-4B26-9A14-0511C9BC9213}" type="presParOf" srcId="{65200CD7-0FA4-423C-A4CF-D4661E1BB2D9}" destId="{CEC88AF8-C87D-49DF-A41C-3FA31D21287F}" srcOrd="0" destOrd="0" presId="urn:microsoft.com/office/officeart/2005/8/layout/StepDownProcess"/>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F64CCC-7FF9-46A3-8E6C-0B65EB1383FA}" type="doc">
      <dgm:prSet loTypeId="urn:microsoft.com/office/officeart/2008/layout/VerticalCurvedList" loCatId="list" qsTypeId="urn:microsoft.com/office/officeart/2005/8/quickstyle/simple4" qsCatId="simple" csTypeId="urn:microsoft.com/office/officeart/2005/8/colors/accent1_5" csCatId="accent1" phldr="1"/>
      <dgm:spPr/>
      <dgm:t>
        <a:bodyPr/>
        <a:lstStyle/>
        <a:p>
          <a:endParaRPr lang="zh-TW" altLang="en-US"/>
        </a:p>
      </dgm:t>
    </dgm:pt>
    <dgm:pt modelId="{D97F83D7-B1E2-4D31-A336-9B6B00E3AB0F}">
      <dgm:prSet phldrT="[文字]" custT="1"/>
      <dgm:spPr/>
      <dgm:t>
        <a:bodyPr/>
        <a:lstStyle/>
        <a:p>
          <a:r>
            <a:rPr lang="zh-TW" altLang="en-US" sz="2800" b="1" dirty="0" smtClean="0"/>
            <a:t>技優甄審入學</a:t>
          </a:r>
          <a:endParaRPr lang="zh-TW" altLang="en-US" sz="2800" b="1" dirty="0"/>
        </a:p>
      </dgm:t>
    </dgm:pt>
    <dgm:pt modelId="{D69FCF5A-B724-49F1-945F-C3D7A57AFE2A}" type="parTrans" cxnId="{AC8FA5A5-5BBD-44A7-9418-DAB5A3C2C4CB}">
      <dgm:prSet/>
      <dgm:spPr/>
      <dgm:t>
        <a:bodyPr/>
        <a:lstStyle/>
        <a:p>
          <a:endParaRPr lang="zh-TW" altLang="en-US" sz="2400" b="1">
            <a:solidFill>
              <a:schemeClr val="accent2">
                <a:lumMod val="75000"/>
              </a:schemeClr>
            </a:solidFill>
          </a:endParaRPr>
        </a:p>
      </dgm:t>
    </dgm:pt>
    <dgm:pt modelId="{A4B0C26D-3F44-4A64-BC29-A19D2F9C2D60}" type="sibTrans" cxnId="{AC8FA5A5-5BBD-44A7-9418-DAB5A3C2C4CB}">
      <dgm:prSet/>
      <dgm:spPr/>
      <dgm:t>
        <a:bodyPr/>
        <a:lstStyle/>
        <a:p>
          <a:endParaRPr lang="zh-TW" altLang="en-US" sz="2400" b="1">
            <a:solidFill>
              <a:schemeClr val="accent2">
                <a:lumMod val="75000"/>
              </a:schemeClr>
            </a:solidFill>
          </a:endParaRPr>
        </a:p>
      </dgm:t>
    </dgm:pt>
    <dgm:pt modelId="{E2B1E84C-1E4B-4064-8AF3-ACA7120D3377}">
      <dgm:prSet custT="1"/>
      <dgm:spPr/>
      <dgm:t>
        <a:bodyPr/>
        <a:lstStyle/>
        <a:p>
          <a:r>
            <a:rPr lang="zh-TW" altLang="en-US" sz="2800" b="1" dirty="0" smtClean="0"/>
            <a:t>特色招生專業群科甄選入學</a:t>
          </a:r>
          <a:endParaRPr lang="en-US" altLang="zh-TW" sz="2800" b="1" dirty="0" smtClean="0"/>
        </a:p>
      </dgm:t>
    </dgm:pt>
    <dgm:pt modelId="{0807B5BB-DEF0-41CA-A7E4-832BCDBE7C69}" type="parTrans" cxnId="{6560193A-5A86-46A0-9D3D-CAB0B356AAB6}">
      <dgm:prSet/>
      <dgm:spPr/>
      <dgm:t>
        <a:bodyPr/>
        <a:lstStyle/>
        <a:p>
          <a:endParaRPr lang="zh-TW" altLang="en-US" sz="2400" b="1">
            <a:solidFill>
              <a:schemeClr val="accent2">
                <a:lumMod val="75000"/>
              </a:schemeClr>
            </a:solidFill>
          </a:endParaRPr>
        </a:p>
      </dgm:t>
    </dgm:pt>
    <dgm:pt modelId="{78C13673-4D10-402B-96FD-F816FB08EA97}" type="sibTrans" cxnId="{6560193A-5A86-46A0-9D3D-CAB0B356AAB6}">
      <dgm:prSet/>
      <dgm:spPr/>
      <dgm:t>
        <a:bodyPr/>
        <a:lstStyle/>
        <a:p>
          <a:endParaRPr lang="zh-TW" altLang="en-US" sz="2400" b="1">
            <a:solidFill>
              <a:schemeClr val="accent2">
                <a:lumMod val="75000"/>
              </a:schemeClr>
            </a:solidFill>
          </a:endParaRPr>
        </a:p>
      </dgm:t>
    </dgm:pt>
    <dgm:pt modelId="{950CA700-A649-4CA2-9998-0603FCD092D5}">
      <dgm:prSet custT="1"/>
      <dgm:spPr/>
      <dgm:t>
        <a:bodyPr/>
        <a:lstStyle/>
        <a:p>
          <a:r>
            <a:rPr lang="zh-TW" altLang="en-US" sz="2800" b="1" smtClean="0"/>
            <a:t>產業特殊需求類科</a:t>
          </a:r>
          <a:endParaRPr lang="en-US" altLang="zh-TW" sz="2800" b="1" dirty="0" smtClean="0"/>
        </a:p>
      </dgm:t>
    </dgm:pt>
    <dgm:pt modelId="{542C6622-0112-47B5-830A-BB8C399A2942}" type="parTrans" cxnId="{CFF8B4B4-1986-416E-B590-567BF395667D}">
      <dgm:prSet/>
      <dgm:spPr/>
      <dgm:t>
        <a:bodyPr/>
        <a:lstStyle/>
        <a:p>
          <a:endParaRPr lang="zh-TW" altLang="en-US" sz="2400" b="1">
            <a:solidFill>
              <a:schemeClr val="accent2">
                <a:lumMod val="75000"/>
              </a:schemeClr>
            </a:solidFill>
          </a:endParaRPr>
        </a:p>
      </dgm:t>
    </dgm:pt>
    <dgm:pt modelId="{79B34587-6170-4BB8-84D1-017493DEA6C2}" type="sibTrans" cxnId="{CFF8B4B4-1986-416E-B590-567BF395667D}">
      <dgm:prSet/>
      <dgm:spPr/>
      <dgm:t>
        <a:bodyPr/>
        <a:lstStyle/>
        <a:p>
          <a:endParaRPr lang="zh-TW" altLang="en-US" sz="2400" b="1">
            <a:solidFill>
              <a:schemeClr val="accent2">
                <a:lumMod val="75000"/>
              </a:schemeClr>
            </a:solidFill>
          </a:endParaRPr>
        </a:p>
      </dgm:t>
    </dgm:pt>
    <dgm:pt modelId="{A4089DEC-CEBC-4936-A2EB-1EA650F7E28E}">
      <dgm:prSet custT="1"/>
      <dgm:spPr/>
      <dgm:t>
        <a:bodyPr/>
        <a:lstStyle/>
        <a:p>
          <a:r>
            <a:rPr lang="zh-TW" altLang="en-US" sz="2800" b="1" smtClean="0"/>
            <a:t>實用技能學程</a:t>
          </a:r>
          <a:endParaRPr lang="en-US" altLang="zh-TW" sz="2800" b="1" dirty="0" smtClean="0"/>
        </a:p>
      </dgm:t>
    </dgm:pt>
    <dgm:pt modelId="{50D344F1-7349-4B65-89C5-D9A599C5A216}" type="parTrans" cxnId="{4A828AFE-4FD2-446C-A4D2-8628496CB213}">
      <dgm:prSet/>
      <dgm:spPr/>
      <dgm:t>
        <a:bodyPr/>
        <a:lstStyle/>
        <a:p>
          <a:endParaRPr lang="zh-TW" altLang="en-US" sz="2400" b="1">
            <a:solidFill>
              <a:schemeClr val="accent2">
                <a:lumMod val="75000"/>
              </a:schemeClr>
            </a:solidFill>
          </a:endParaRPr>
        </a:p>
      </dgm:t>
    </dgm:pt>
    <dgm:pt modelId="{920CFEE3-2FC6-450E-AAB4-FB30E3D8FFB7}" type="sibTrans" cxnId="{4A828AFE-4FD2-446C-A4D2-8628496CB213}">
      <dgm:prSet/>
      <dgm:spPr/>
      <dgm:t>
        <a:bodyPr/>
        <a:lstStyle/>
        <a:p>
          <a:endParaRPr lang="zh-TW" altLang="en-US" sz="2400" b="1">
            <a:solidFill>
              <a:schemeClr val="accent2">
                <a:lumMod val="75000"/>
              </a:schemeClr>
            </a:solidFill>
          </a:endParaRPr>
        </a:p>
      </dgm:t>
    </dgm:pt>
    <dgm:pt modelId="{8B0FE117-1950-4821-BC0E-BAB1CFFE6E92}">
      <dgm:prSet custT="1"/>
      <dgm:spPr/>
      <dgm:t>
        <a:bodyPr/>
        <a:lstStyle/>
        <a:p>
          <a:r>
            <a:rPr lang="zh-TW" altLang="en-US" sz="2800" b="1" smtClean="0"/>
            <a:t>產學攜手合作計畫</a:t>
          </a:r>
          <a:endParaRPr lang="en-US" altLang="zh-TW" sz="2800" b="1" dirty="0" smtClean="0"/>
        </a:p>
      </dgm:t>
    </dgm:pt>
    <dgm:pt modelId="{E5B58C9E-1CD8-4BE1-A025-2526BFE64880}" type="parTrans" cxnId="{8426FF44-6240-40A5-80A9-AFE9CBDA24E3}">
      <dgm:prSet/>
      <dgm:spPr/>
      <dgm:t>
        <a:bodyPr/>
        <a:lstStyle/>
        <a:p>
          <a:endParaRPr lang="zh-TW" altLang="en-US" sz="2400" b="1">
            <a:solidFill>
              <a:schemeClr val="accent2">
                <a:lumMod val="75000"/>
              </a:schemeClr>
            </a:solidFill>
          </a:endParaRPr>
        </a:p>
      </dgm:t>
    </dgm:pt>
    <dgm:pt modelId="{10EF4DDF-E9CE-4016-B2F1-7DA16DA41939}" type="sibTrans" cxnId="{8426FF44-6240-40A5-80A9-AFE9CBDA24E3}">
      <dgm:prSet/>
      <dgm:spPr/>
      <dgm:t>
        <a:bodyPr/>
        <a:lstStyle/>
        <a:p>
          <a:endParaRPr lang="zh-TW" altLang="en-US" sz="2400" b="1">
            <a:solidFill>
              <a:schemeClr val="accent2">
                <a:lumMod val="75000"/>
              </a:schemeClr>
            </a:solidFill>
          </a:endParaRPr>
        </a:p>
      </dgm:t>
    </dgm:pt>
    <dgm:pt modelId="{4FD896C3-02C7-4FA2-B403-2C9E6E016650}">
      <dgm:prSet custT="1"/>
      <dgm:spPr/>
      <dgm:t>
        <a:bodyPr/>
        <a:lstStyle/>
        <a:p>
          <a:r>
            <a:rPr lang="zh-TW" altLang="en-US" sz="2800" b="1" smtClean="0"/>
            <a:t>建教合作班</a:t>
          </a:r>
          <a:endParaRPr lang="en-US" altLang="zh-TW" sz="2800" b="1" dirty="0" smtClean="0"/>
        </a:p>
      </dgm:t>
    </dgm:pt>
    <dgm:pt modelId="{599302F5-5E51-426D-BCF5-EF64B9CF478B}" type="parTrans" cxnId="{536330C9-ED05-4717-92FE-ECABC889A625}">
      <dgm:prSet/>
      <dgm:spPr/>
      <dgm:t>
        <a:bodyPr/>
        <a:lstStyle/>
        <a:p>
          <a:endParaRPr lang="zh-TW" altLang="en-US" sz="2400" b="1">
            <a:solidFill>
              <a:schemeClr val="accent2">
                <a:lumMod val="75000"/>
              </a:schemeClr>
            </a:solidFill>
          </a:endParaRPr>
        </a:p>
      </dgm:t>
    </dgm:pt>
    <dgm:pt modelId="{E3079EE9-D174-42A4-9CA7-9EC2F2A7E1B0}" type="sibTrans" cxnId="{536330C9-ED05-4717-92FE-ECABC889A625}">
      <dgm:prSet/>
      <dgm:spPr/>
      <dgm:t>
        <a:bodyPr/>
        <a:lstStyle/>
        <a:p>
          <a:endParaRPr lang="zh-TW" altLang="en-US" sz="2400" b="1">
            <a:solidFill>
              <a:schemeClr val="accent2">
                <a:lumMod val="75000"/>
              </a:schemeClr>
            </a:solidFill>
          </a:endParaRPr>
        </a:p>
      </dgm:t>
    </dgm:pt>
    <dgm:pt modelId="{4D60A0B1-EA38-4EBF-A86B-92527EF1345D}">
      <dgm:prSet custT="1"/>
      <dgm:spPr/>
      <dgm:t>
        <a:bodyPr/>
        <a:lstStyle/>
        <a:p>
          <a:r>
            <a:rPr lang="zh-TW" altLang="en-US" sz="2800" b="1" smtClean="0"/>
            <a:t>五專免試入學</a:t>
          </a:r>
          <a:endParaRPr lang="zh-TW" altLang="en-US" sz="2800" b="1" dirty="0"/>
        </a:p>
      </dgm:t>
    </dgm:pt>
    <dgm:pt modelId="{B571B41A-CCFA-477F-84D9-8F79D472BCAA}" type="parTrans" cxnId="{1EBDBB57-4270-491B-84B6-A34F75C9FBF6}">
      <dgm:prSet/>
      <dgm:spPr/>
      <dgm:t>
        <a:bodyPr/>
        <a:lstStyle/>
        <a:p>
          <a:endParaRPr lang="zh-TW" altLang="en-US" sz="2400" b="1">
            <a:solidFill>
              <a:schemeClr val="accent2">
                <a:lumMod val="75000"/>
              </a:schemeClr>
            </a:solidFill>
          </a:endParaRPr>
        </a:p>
      </dgm:t>
    </dgm:pt>
    <dgm:pt modelId="{2CE781BF-52EB-4FAA-8387-58D97C5EC267}" type="sibTrans" cxnId="{1EBDBB57-4270-491B-84B6-A34F75C9FBF6}">
      <dgm:prSet/>
      <dgm:spPr/>
      <dgm:t>
        <a:bodyPr/>
        <a:lstStyle/>
        <a:p>
          <a:endParaRPr lang="zh-TW" altLang="en-US" sz="2400" b="1">
            <a:solidFill>
              <a:schemeClr val="accent2">
                <a:lumMod val="75000"/>
              </a:schemeClr>
            </a:solidFill>
          </a:endParaRPr>
        </a:p>
      </dgm:t>
    </dgm:pt>
    <dgm:pt modelId="{B16E3B39-2B4E-4449-BE99-997AD4911961}" type="pres">
      <dgm:prSet presAssocID="{5CF64CCC-7FF9-46A3-8E6C-0B65EB1383FA}" presName="Name0" presStyleCnt="0">
        <dgm:presLayoutVars>
          <dgm:chMax val="7"/>
          <dgm:chPref val="7"/>
          <dgm:dir/>
        </dgm:presLayoutVars>
      </dgm:prSet>
      <dgm:spPr/>
      <dgm:t>
        <a:bodyPr/>
        <a:lstStyle/>
        <a:p>
          <a:endParaRPr lang="zh-TW" altLang="en-US"/>
        </a:p>
      </dgm:t>
    </dgm:pt>
    <dgm:pt modelId="{BFC46748-FD04-4B20-8E77-9170B131713E}" type="pres">
      <dgm:prSet presAssocID="{5CF64CCC-7FF9-46A3-8E6C-0B65EB1383FA}" presName="Name1" presStyleCnt="0"/>
      <dgm:spPr/>
      <dgm:t>
        <a:bodyPr/>
        <a:lstStyle/>
        <a:p>
          <a:endParaRPr lang="zh-TW" altLang="en-US"/>
        </a:p>
      </dgm:t>
    </dgm:pt>
    <dgm:pt modelId="{E1677BC8-D072-425F-9958-C07C51CBCD5A}" type="pres">
      <dgm:prSet presAssocID="{5CF64CCC-7FF9-46A3-8E6C-0B65EB1383FA}" presName="cycle" presStyleCnt="0"/>
      <dgm:spPr/>
      <dgm:t>
        <a:bodyPr/>
        <a:lstStyle/>
        <a:p>
          <a:endParaRPr lang="zh-TW" altLang="en-US"/>
        </a:p>
      </dgm:t>
    </dgm:pt>
    <dgm:pt modelId="{A9602788-FBFC-46FA-BAA4-FF0E55BFF6F7}" type="pres">
      <dgm:prSet presAssocID="{5CF64CCC-7FF9-46A3-8E6C-0B65EB1383FA}" presName="srcNode" presStyleLbl="node1" presStyleIdx="0" presStyleCnt="7"/>
      <dgm:spPr/>
      <dgm:t>
        <a:bodyPr/>
        <a:lstStyle/>
        <a:p>
          <a:endParaRPr lang="zh-TW" altLang="en-US"/>
        </a:p>
      </dgm:t>
    </dgm:pt>
    <dgm:pt modelId="{043471AD-577A-4537-82F7-27616798857D}" type="pres">
      <dgm:prSet presAssocID="{5CF64CCC-7FF9-46A3-8E6C-0B65EB1383FA}" presName="conn" presStyleLbl="parChTrans1D2" presStyleIdx="0" presStyleCnt="1"/>
      <dgm:spPr/>
      <dgm:t>
        <a:bodyPr/>
        <a:lstStyle/>
        <a:p>
          <a:endParaRPr lang="zh-TW" altLang="en-US"/>
        </a:p>
      </dgm:t>
    </dgm:pt>
    <dgm:pt modelId="{863C6B0E-78B8-4748-9BAE-56E39A2A537E}" type="pres">
      <dgm:prSet presAssocID="{5CF64CCC-7FF9-46A3-8E6C-0B65EB1383FA}" presName="extraNode" presStyleLbl="node1" presStyleIdx="0" presStyleCnt="7"/>
      <dgm:spPr/>
      <dgm:t>
        <a:bodyPr/>
        <a:lstStyle/>
        <a:p>
          <a:endParaRPr lang="zh-TW" altLang="en-US"/>
        </a:p>
      </dgm:t>
    </dgm:pt>
    <dgm:pt modelId="{FF0B700A-B0EC-41C1-A816-83C5FD882F46}" type="pres">
      <dgm:prSet presAssocID="{5CF64CCC-7FF9-46A3-8E6C-0B65EB1383FA}" presName="dstNode" presStyleLbl="node1" presStyleIdx="0" presStyleCnt="7"/>
      <dgm:spPr/>
      <dgm:t>
        <a:bodyPr/>
        <a:lstStyle/>
        <a:p>
          <a:endParaRPr lang="zh-TW" altLang="en-US"/>
        </a:p>
      </dgm:t>
    </dgm:pt>
    <dgm:pt modelId="{CFAB8A2C-1C79-4A39-B941-5054B4F247A8}" type="pres">
      <dgm:prSet presAssocID="{D97F83D7-B1E2-4D31-A336-9B6B00E3AB0F}" presName="text_1" presStyleLbl="node1" presStyleIdx="0" presStyleCnt="7">
        <dgm:presLayoutVars>
          <dgm:bulletEnabled val="1"/>
        </dgm:presLayoutVars>
      </dgm:prSet>
      <dgm:spPr/>
      <dgm:t>
        <a:bodyPr/>
        <a:lstStyle/>
        <a:p>
          <a:endParaRPr lang="zh-TW" altLang="en-US"/>
        </a:p>
      </dgm:t>
    </dgm:pt>
    <dgm:pt modelId="{2A111593-A2CE-4A4F-A8D4-89EB9D69AAB4}" type="pres">
      <dgm:prSet presAssocID="{D97F83D7-B1E2-4D31-A336-9B6B00E3AB0F}" presName="accent_1" presStyleCnt="0"/>
      <dgm:spPr/>
      <dgm:t>
        <a:bodyPr/>
        <a:lstStyle/>
        <a:p>
          <a:endParaRPr lang="zh-TW" altLang="en-US"/>
        </a:p>
      </dgm:t>
    </dgm:pt>
    <dgm:pt modelId="{0A76F8E6-BDA5-45D4-8D1A-6585CEC1DB51}" type="pres">
      <dgm:prSet presAssocID="{D97F83D7-B1E2-4D31-A336-9B6B00E3AB0F}" presName="accentRepeatNode" presStyleLbl="solidFgAcc1" presStyleIdx="0" presStyleCnt="7"/>
      <dgm:spPr/>
      <dgm:t>
        <a:bodyPr/>
        <a:lstStyle/>
        <a:p>
          <a:endParaRPr lang="zh-TW" altLang="en-US"/>
        </a:p>
      </dgm:t>
    </dgm:pt>
    <dgm:pt modelId="{4EEA3DF2-EB54-4741-97D9-6074AB7B4121}" type="pres">
      <dgm:prSet presAssocID="{E2B1E84C-1E4B-4064-8AF3-ACA7120D3377}" presName="text_2" presStyleLbl="node1" presStyleIdx="1" presStyleCnt="7">
        <dgm:presLayoutVars>
          <dgm:bulletEnabled val="1"/>
        </dgm:presLayoutVars>
      </dgm:prSet>
      <dgm:spPr/>
      <dgm:t>
        <a:bodyPr/>
        <a:lstStyle/>
        <a:p>
          <a:endParaRPr lang="zh-TW" altLang="en-US"/>
        </a:p>
      </dgm:t>
    </dgm:pt>
    <dgm:pt modelId="{FB857C41-1AF6-4DD3-9A10-0D6DF28EF5CA}" type="pres">
      <dgm:prSet presAssocID="{E2B1E84C-1E4B-4064-8AF3-ACA7120D3377}" presName="accent_2" presStyleCnt="0"/>
      <dgm:spPr/>
      <dgm:t>
        <a:bodyPr/>
        <a:lstStyle/>
        <a:p>
          <a:endParaRPr lang="zh-TW" altLang="en-US"/>
        </a:p>
      </dgm:t>
    </dgm:pt>
    <dgm:pt modelId="{15F5BD1F-FF45-4A23-8B64-68D7830B31D6}" type="pres">
      <dgm:prSet presAssocID="{E2B1E84C-1E4B-4064-8AF3-ACA7120D3377}" presName="accentRepeatNode" presStyleLbl="solidFgAcc1" presStyleIdx="1" presStyleCnt="7"/>
      <dgm:spPr/>
      <dgm:t>
        <a:bodyPr/>
        <a:lstStyle/>
        <a:p>
          <a:endParaRPr lang="zh-TW" altLang="en-US"/>
        </a:p>
      </dgm:t>
    </dgm:pt>
    <dgm:pt modelId="{B6B7EC55-C0E0-4EA6-BD62-6D377D06D877}" type="pres">
      <dgm:prSet presAssocID="{950CA700-A649-4CA2-9998-0603FCD092D5}" presName="text_3" presStyleLbl="node1" presStyleIdx="2" presStyleCnt="7">
        <dgm:presLayoutVars>
          <dgm:bulletEnabled val="1"/>
        </dgm:presLayoutVars>
      </dgm:prSet>
      <dgm:spPr/>
      <dgm:t>
        <a:bodyPr/>
        <a:lstStyle/>
        <a:p>
          <a:endParaRPr lang="zh-TW" altLang="en-US"/>
        </a:p>
      </dgm:t>
    </dgm:pt>
    <dgm:pt modelId="{B0DEF036-E3CD-4C31-9B0A-B7ECFFC3FF64}" type="pres">
      <dgm:prSet presAssocID="{950CA700-A649-4CA2-9998-0603FCD092D5}" presName="accent_3" presStyleCnt="0"/>
      <dgm:spPr/>
      <dgm:t>
        <a:bodyPr/>
        <a:lstStyle/>
        <a:p>
          <a:endParaRPr lang="zh-TW" altLang="en-US"/>
        </a:p>
      </dgm:t>
    </dgm:pt>
    <dgm:pt modelId="{7E1D13DD-A273-4497-B198-2AF26421BA05}" type="pres">
      <dgm:prSet presAssocID="{950CA700-A649-4CA2-9998-0603FCD092D5}" presName="accentRepeatNode" presStyleLbl="solidFgAcc1" presStyleIdx="2" presStyleCnt="7"/>
      <dgm:spPr/>
      <dgm:t>
        <a:bodyPr/>
        <a:lstStyle/>
        <a:p>
          <a:endParaRPr lang="zh-TW" altLang="en-US"/>
        </a:p>
      </dgm:t>
    </dgm:pt>
    <dgm:pt modelId="{FF377A62-E0AF-4D53-9C0B-106E87908ACF}" type="pres">
      <dgm:prSet presAssocID="{A4089DEC-CEBC-4936-A2EB-1EA650F7E28E}" presName="text_4" presStyleLbl="node1" presStyleIdx="3" presStyleCnt="7">
        <dgm:presLayoutVars>
          <dgm:bulletEnabled val="1"/>
        </dgm:presLayoutVars>
      </dgm:prSet>
      <dgm:spPr/>
      <dgm:t>
        <a:bodyPr/>
        <a:lstStyle/>
        <a:p>
          <a:endParaRPr lang="zh-TW" altLang="en-US"/>
        </a:p>
      </dgm:t>
    </dgm:pt>
    <dgm:pt modelId="{8CA6D658-7BBF-4A95-AF41-A6DAFFA1EA78}" type="pres">
      <dgm:prSet presAssocID="{A4089DEC-CEBC-4936-A2EB-1EA650F7E28E}" presName="accent_4" presStyleCnt="0"/>
      <dgm:spPr/>
      <dgm:t>
        <a:bodyPr/>
        <a:lstStyle/>
        <a:p>
          <a:endParaRPr lang="zh-TW" altLang="en-US"/>
        </a:p>
      </dgm:t>
    </dgm:pt>
    <dgm:pt modelId="{3D6B2D63-AC6D-41C7-8818-CDDD3337EDE2}" type="pres">
      <dgm:prSet presAssocID="{A4089DEC-CEBC-4936-A2EB-1EA650F7E28E}" presName="accentRepeatNode" presStyleLbl="solidFgAcc1" presStyleIdx="3" presStyleCnt="7"/>
      <dgm:spPr/>
      <dgm:t>
        <a:bodyPr/>
        <a:lstStyle/>
        <a:p>
          <a:endParaRPr lang="zh-TW" altLang="en-US"/>
        </a:p>
      </dgm:t>
    </dgm:pt>
    <dgm:pt modelId="{8CED407B-C9E8-485F-8A2E-E35EC6A1F514}" type="pres">
      <dgm:prSet presAssocID="{8B0FE117-1950-4821-BC0E-BAB1CFFE6E92}" presName="text_5" presStyleLbl="node1" presStyleIdx="4" presStyleCnt="7">
        <dgm:presLayoutVars>
          <dgm:bulletEnabled val="1"/>
        </dgm:presLayoutVars>
      </dgm:prSet>
      <dgm:spPr/>
      <dgm:t>
        <a:bodyPr/>
        <a:lstStyle/>
        <a:p>
          <a:endParaRPr lang="zh-TW" altLang="en-US"/>
        </a:p>
      </dgm:t>
    </dgm:pt>
    <dgm:pt modelId="{0B20F524-2EC7-4699-B923-CFCF98AFD71A}" type="pres">
      <dgm:prSet presAssocID="{8B0FE117-1950-4821-BC0E-BAB1CFFE6E92}" presName="accent_5" presStyleCnt="0"/>
      <dgm:spPr/>
      <dgm:t>
        <a:bodyPr/>
        <a:lstStyle/>
        <a:p>
          <a:endParaRPr lang="zh-TW" altLang="en-US"/>
        </a:p>
      </dgm:t>
    </dgm:pt>
    <dgm:pt modelId="{EAAC1D7B-17CA-464E-A155-F6BA169B4672}" type="pres">
      <dgm:prSet presAssocID="{8B0FE117-1950-4821-BC0E-BAB1CFFE6E92}" presName="accentRepeatNode" presStyleLbl="solidFgAcc1" presStyleIdx="4" presStyleCnt="7"/>
      <dgm:spPr/>
      <dgm:t>
        <a:bodyPr/>
        <a:lstStyle/>
        <a:p>
          <a:endParaRPr lang="zh-TW" altLang="en-US"/>
        </a:p>
      </dgm:t>
    </dgm:pt>
    <dgm:pt modelId="{AAF08D58-4694-4576-A769-5025EA533EFE}" type="pres">
      <dgm:prSet presAssocID="{4FD896C3-02C7-4FA2-B403-2C9E6E016650}" presName="text_6" presStyleLbl="node1" presStyleIdx="5" presStyleCnt="7">
        <dgm:presLayoutVars>
          <dgm:bulletEnabled val="1"/>
        </dgm:presLayoutVars>
      </dgm:prSet>
      <dgm:spPr/>
      <dgm:t>
        <a:bodyPr/>
        <a:lstStyle/>
        <a:p>
          <a:endParaRPr lang="zh-TW" altLang="en-US"/>
        </a:p>
      </dgm:t>
    </dgm:pt>
    <dgm:pt modelId="{BA41381E-2E61-4EDB-AD06-5E992B6CECB3}" type="pres">
      <dgm:prSet presAssocID="{4FD896C3-02C7-4FA2-B403-2C9E6E016650}" presName="accent_6" presStyleCnt="0"/>
      <dgm:spPr/>
      <dgm:t>
        <a:bodyPr/>
        <a:lstStyle/>
        <a:p>
          <a:endParaRPr lang="zh-TW" altLang="en-US"/>
        </a:p>
      </dgm:t>
    </dgm:pt>
    <dgm:pt modelId="{5914C4F6-BCB7-4D89-9F3C-6207064EC537}" type="pres">
      <dgm:prSet presAssocID="{4FD896C3-02C7-4FA2-B403-2C9E6E016650}" presName="accentRepeatNode" presStyleLbl="solidFgAcc1" presStyleIdx="5" presStyleCnt="7"/>
      <dgm:spPr/>
      <dgm:t>
        <a:bodyPr/>
        <a:lstStyle/>
        <a:p>
          <a:endParaRPr lang="zh-TW" altLang="en-US"/>
        </a:p>
      </dgm:t>
    </dgm:pt>
    <dgm:pt modelId="{BD4F27B2-D647-4733-A30D-47FD416DFBDC}" type="pres">
      <dgm:prSet presAssocID="{4D60A0B1-EA38-4EBF-A86B-92527EF1345D}" presName="text_7" presStyleLbl="node1" presStyleIdx="6" presStyleCnt="7">
        <dgm:presLayoutVars>
          <dgm:bulletEnabled val="1"/>
        </dgm:presLayoutVars>
      </dgm:prSet>
      <dgm:spPr/>
      <dgm:t>
        <a:bodyPr/>
        <a:lstStyle/>
        <a:p>
          <a:endParaRPr lang="zh-TW" altLang="en-US"/>
        </a:p>
      </dgm:t>
    </dgm:pt>
    <dgm:pt modelId="{A9A0CDB6-CAA4-4445-80CA-515E2EC604B2}" type="pres">
      <dgm:prSet presAssocID="{4D60A0B1-EA38-4EBF-A86B-92527EF1345D}" presName="accent_7" presStyleCnt="0"/>
      <dgm:spPr/>
      <dgm:t>
        <a:bodyPr/>
        <a:lstStyle/>
        <a:p>
          <a:endParaRPr lang="zh-TW" altLang="en-US"/>
        </a:p>
      </dgm:t>
    </dgm:pt>
    <dgm:pt modelId="{884DE709-3FB8-4524-857E-67B784325A3B}" type="pres">
      <dgm:prSet presAssocID="{4D60A0B1-EA38-4EBF-A86B-92527EF1345D}" presName="accentRepeatNode" presStyleLbl="solidFgAcc1" presStyleIdx="6" presStyleCnt="7"/>
      <dgm:spPr/>
      <dgm:t>
        <a:bodyPr/>
        <a:lstStyle/>
        <a:p>
          <a:endParaRPr lang="zh-TW" altLang="en-US"/>
        </a:p>
      </dgm:t>
    </dgm:pt>
  </dgm:ptLst>
  <dgm:cxnLst>
    <dgm:cxn modelId="{1EBDBB57-4270-491B-84B6-A34F75C9FBF6}" srcId="{5CF64CCC-7FF9-46A3-8E6C-0B65EB1383FA}" destId="{4D60A0B1-EA38-4EBF-A86B-92527EF1345D}" srcOrd="6" destOrd="0" parTransId="{B571B41A-CCFA-477F-84D9-8F79D472BCAA}" sibTransId="{2CE781BF-52EB-4FAA-8387-58D97C5EC267}"/>
    <dgm:cxn modelId="{DF65677B-C9A7-420B-A19D-B8BBC41EBCB9}" type="presOf" srcId="{A4B0C26D-3F44-4A64-BC29-A19D2F9C2D60}" destId="{043471AD-577A-4537-82F7-27616798857D}" srcOrd="0" destOrd="0" presId="urn:microsoft.com/office/officeart/2008/layout/VerticalCurvedList"/>
    <dgm:cxn modelId="{536330C9-ED05-4717-92FE-ECABC889A625}" srcId="{5CF64CCC-7FF9-46A3-8E6C-0B65EB1383FA}" destId="{4FD896C3-02C7-4FA2-B403-2C9E6E016650}" srcOrd="5" destOrd="0" parTransId="{599302F5-5E51-426D-BCF5-EF64B9CF478B}" sibTransId="{E3079EE9-D174-42A4-9CA7-9EC2F2A7E1B0}"/>
    <dgm:cxn modelId="{6560193A-5A86-46A0-9D3D-CAB0B356AAB6}" srcId="{5CF64CCC-7FF9-46A3-8E6C-0B65EB1383FA}" destId="{E2B1E84C-1E4B-4064-8AF3-ACA7120D3377}" srcOrd="1" destOrd="0" parTransId="{0807B5BB-DEF0-41CA-A7E4-832BCDBE7C69}" sibTransId="{78C13673-4D10-402B-96FD-F816FB08EA97}"/>
    <dgm:cxn modelId="{CFF8B4B4-1986-416E-B590-567BF395667D}" srcId="{5CF64CCC-7FF9-46A3-8E6C-0B65EB1383FA}" destId="{950CA700-A649-4CA2-9998-0603FCD092D5}" srcOrd="2" destOrd="0" parTransId="{542C6622-0112-47B5-830A-BB8C399A2942}" sibTransId="{79B34587-6170-4BB8-84D1-017493DEA6C2}"/>
    <dgm:cxn modelId="{AC8FA5A5-5BBD-44A7-9418-DAB5A3C2C4CB}" srcId="{5CF64CCC-7FF9-46A3-8E6C-0B65EB1383FA}" destId="{D97F83D7-B1E2-4D31-A336-9B6B00E3AB0F}" srcOrd="0" destOrd="0" parTransId="{D69FCF5A-B724-49F1-945F-C3D7A57AFE2A}" sibTransId="{A4B0C26D-3F44-4A64-BC29-A19D2F9C2D60}"/>
    <dgm:cxn modelId="{4A828AFE-4FD2-446C-A4D2-8628496CB213}" srcId="{5CF64CCC-7FF9-46A3-8E6C-0B65EB1383FA}" destId="{A4089DEC-CEBC-4936-A2EB-1EA650F7E28E}" srcOrd="3" destOrd="0" parTransId="{50D344F1-7349-4B65-89C5-D9A599C5A216}" sibTransId="{920CFEE3-2FC6-450E-AAB4-FB30E3D8FFB7}"/>
    <dgm:cxn modelId="{CCAB8ABE-3F33-4014-AB87-240BA5093805}" type="presOf" srcId="{4D60A0B1-EA38-4EBF-A86B-92527EF1345D}" destId="{BD4F27B2-D647-4733-A30D-47FD416DFBDC}" srcOrd="0" destOrd="0" presId="urn:microsoft.com/office/officeart/2008/layout/VerticalCurvedList"/>
    <dgm:cxn modelId="{57EF08A4-C751-47A0-8ED2-89EAB85D7F6C}" type="presOf" srcId="{950CA700-A649-4CA2-9998-0603FCD092D5}" destId="{B6B7EC55-C0E0-4EA6-BD62-6D377D06D877}" srcOrd="0" destOrd="0" presId="urn:microsoft.com/office/officeart/2008/layout/VerticalCurvedList"/>
    <dgm:cxn modelId="{8426FF44-6240-40A5-80A9-AFE9CBDA24E3}" srcId="{5CF64CCC-7FF9-46A3-8E6C-0B65EB1383FA}" destId="{8B0FE117-1950-4821-BC0E-BAB1CFFE6E92}" srcOrd="4" destOrd="0" parTransId="{E5B58C9E-1CD8-4BE1-A025-2526BFE64880}" sibTransId="{10EF4DDF-E9CE-4016-B2F1-7DA16DA41939}"/>
    <dgm:cxn modelId="{E43FBDF6-ADA0-4B7A-BC40-A6B76C225938}" type="presOf" srcId="{E2B1E84C-1E4B-4064-8AF3-ACA7120D3377}" destId="{4EEA3DF2-EB54-4741-97D9-6074AB7B4121}" srcOrd="0" destOrd="0" presId="urn:microsoft.com/office/officeart/2008/layout/VerticalCurvedList"/>
    <dgm:cxn modelId="{D363E474-11FE-497C-8C24-CB12F8D654EC}" type="presOf" srcId="{D97F83D7-B1E2-4D31-A336-9B6B00E3AB0F}" destId="{CFAB8A2C-1C79-4A39-B941-5054B4F247A8}" srcOrd="0" destOrd="0" presId="urn:microsoft.com/office/officeart/2008/layout/VerticalCurvedList"/>
    <dgm:cxn modelId="{7079578D-2F2A-4455-AD1B-92B860663F31}" type="presOf" srcId="{A4089DEC-CEBC-4936-A2EB-1EA650F7E28E}" destId="{FF377A62-E0AF-4D53-9C0B-106E87908ACF}" srcOrd="0" destOrd="0" presId="urn:microsoft.com/office/officeart/2008/layout/VerticalCurvedList"/>
    <dgm:cxn modelId="{7D064F47-2C07-43ED-9372-6991FF4F0363}" type="presOf" srcId="{8B0FE117-1950-4821-BC0E-BAB1CFFE6E92}" destId="{8CED407B-C9E8-485F-8A2E-E35EC6A1F514}" srcOrd="0" destOrd="0" presId="urn:microsoft.com/office/officeart/2008/layout/VerticalCurvedList"/>
    <dgm:cxn modelId="{B7E88D99-E988-44C4-A039-4AB12F599E42}" type="presOf" srcId="{4FD896C3-02C7-4FA2-B403-2C9E6E016650}" destId="{AAF08D58-4694-4576-A769-5025EA533EFE}" srcOrd="0" destOrd="0" presId="urn:microsoft.com/office/officeart/2008/layout/VerticalCurvedList"/>
    <dgm:cxn modelId="{ACB4A772-5E84-4A86-A31F-5789A247185C}" type="presOf" srcId="{5CF64CCC-7FF9-46A3-8E6C-0B65EB1383FA}" destId="{B16E3B39-2B4E-4449-BE99-997AD4911961}" srcOrd="0" destOrd="0" presId="urn:microsoft.com/office/officeart/2008/layout/VerticalCurvedList"/>
    <dgm:cxn modelId="{2A7F93C9-EDCB-4E24-9B45-A540F40B9F25}" type="presParOf" srcId="{B16E3B39-2B4E-4449-BE99-997AD4911961}" destId="{BFC46748-FD04-4B20-8E77-9170B131713E}" srcOrd="0" destOrd="0" presId="urn:microsoft.com/office/officeart/2008/layout/VerticalCurvedList"/>
    <dgm:cxn modelId="{9591F260-CCC2-43AC-A03B-D286A5602F2F}" type="presParOf" srcId="{BFC46748-FD04-4B20-8E77-9170B131713E}" destId="{E1677BC8-D072-425F-9958-C07C51CBCD5A}" srcOrd="0" destOrd="0" presId="urn:microsoft.com/office/officeart/2008/layout/VerticalCurvedList"/>
    <dgm:cxn modelId="{5852BA0F-399D-4F02-A957-4316E5B187F6}" type="presParOf" srcId="{E1677BC8-D072-425F-9958-C07C51CBCD5A}" destId="{A9602788-FBFC-46FA-BAA4-FF0E55BFF6F7}" srcOrd="0" destOrd="0" presId="urn:microsoft.com/office/officeart/2008/layout/VerticalCurvedList"/>
    <dgm:cxn modelId="{EDE8F899-69F4-4C14-93ED-6384BC403678}" type="presParOf" srcId="{E1677BC8-D072-425F-9958-C07C51CBCD5A}" destId="{043471AD-577A-4537-82F7-27616798857D}" srcOrd="1" destOrd="0" presId="urn:microsoft.com/office/officeart/2008/layout/VerticalCurvedList"/>
    <dgm:cxn modelId="{477B452E-95A0-4E3E-9DE2-C0594AD0FD11}" type="presParOf" srcId="{E1677BC8-D072-425F-9958-C07C51CBCD5A}" destId="{863C6B0E-78B8-4748-9BAE-56E39A2A537E}" srcOrd="2" destOrd="0" presId="urn:microsoft.com/office/officeart/2008/layout/VerticalCurvedList"/>
    <dgm:cxn modelId="{8B84E0F0-5179-4532-9CB4-EE4F3958F1C3}" type="presParOf" srcId="{E1677BC8-D072-425F-9958-C07C51CBCD5A}" destId="{FF0B700A-B0EC-41C1-A816-83C5FD882F46}" srcOrd="3" destOrd="0" presId="urn:microsoft.com/office/officeart/2008/layout/VerticalCurvedList"/>
    <dgm:cxn modelId="{275CE03A-5C76-4EB4-A7E2-3D9B5B6CD713}" type="presParOf" srcId="{BFC46748-FD04-4B20-8E77-9170B131713E}" destId="{CFAB8A2C-1C79-4A39-B941-5054B4F247A8}" srcOrd="1" destOrd="0" presId="urn:microsoft.com/office/officeart/2008/layout/VerticalCurvedList"/>
    <dgm:cxn modelId="{E60EB544-C3E1-4BA6-88C2-E4D6A2878889}" type="presParOf" srcId="{BFC46748-FD04-4B20-8E77-9170B131713E}" destId="{2A111593-A2CE-4A4F-A8D4-89EB9D69AAB4}" srcOrd="2" destOrd="0" presId="urn:microsoft.com/office/officeart/2008/layout/VerticalCurvedList"/>
    <dgm:cxn modelId="{81706F5B-F629-4A39-90EA-338B001FBEC3}" type="presParOf" srcId="{2A111593-A2CE-4A4F-A8D4-89EB9D69AAB4}" destId="{0A76F8E6-BDA5-45D4-8D1A-6585CEC1DB51}" srcOrd="0" destOrd="0" presId="urn:microsoft.com/office/officeart/2008/layout/VerticalCurvedList"/>
    <dgm:cxn modelId="{CCD98D09-9B65-47E2-9D4D-299B691E72CD}" type="presParOf" srcId="{BFC46748-FD04-4B20-8E77-9170B131713E}" destId="{4EEA3DF2-EB54-4741-97D9-6074AB7B4121}" srcOrd="3" destOrd="0" presId="urn:microsoft.com/office/officeart/2008/layout/VerticalCurvedList"/>
    <dgm:cxn modelId="{EC3EE416-CAFA-473C-8084-F8AFD5897112}" type="presParOf" srcId="{BFC46748-FD04-4B20-8E77-9170B131713E}" destId="{FB857C41-1AF6-4DD3-9A10-0D6DF28EF5CA}" srcOrd="4" destOrd="0" presId="urn:microsoft.com/office/officeart/2008/layout/VerticalCurvedList"/>
    <dgm:cxn modelId="{FBAD48C0-F496-493E-B7E4-315F93A62ED5}" type="presParOf" srcId="{FB857C41-1AF6-4DD3-9A10-0D6DF28EF5CA}" destId="{15F5BD1F-FF45-4A23-8B64-68D7830B31D6}" srcOrd="0" destOrd="0" presId="urn:microsoft.com/office/officeart/2008/layout/VerticalCurvedList"/>
    <dgm:cxn modelId="{0339B54C-8F7D-4FBE-8482-8213A69AF684}" type="presParOf" srcId="{BFC46748-FD04-4B20-8E77-9170B131713E}" destId="{B6B7EC55-C0E0-4EA6-BD62-6D377D06D877}" srcOrd="5" destOrd="0" presId="urn:microsoft.com/office/officeart/2008/layout/VerticalCurvedList"/>
    <dgm:cxn modelId="{52B292EA-E10B-405F-8BA7-9D1D06C43006}" type="presParOf" srcId="{BFC46748-FD04-4B20-8E77-9170B131713E}" destId="{B0DEF036-E3CD-4C31-9B0A-B7ECFFC3FF64}" srcOrd="6" destOrd="0" presId="urn:microsoft.com/office/officeart/2008/layout/VerticalCurvedList"/>
    <dgm:cxn modelId="{260FF6EB-B8D4-4516-AA0D-08E27FFEEEE2}" type="presParOf" srcId="{B0DEF036-E3CD-4C31-9B0A-B7ECFFC3FF64}" destId="{7E1D13DD-A273-4497-B198-2AF26421BA05}" srcOrd="0" destOrd="0" presId="urn:microsoft.com/office/officeart/2008/layout/VerticalCurvedList"/>
    <dgm:cxn modelId="{5A05E5F5-1CAD-4B84-B2AB-08F76C4EC55B}" type="presParOf" srcId="{BFC46748-FD04-4B20-8E77-9170B131713E}" destId="{FF377A62-E0AF-4D53-9C0B-106E87908ACF}" srcOrd="7" destOrd="0" presId="urn:microsoft.com/office/officeart/2008/layout/VerticalCurvedList"/>
    <dgm:cxn modelId="{B0342535-5C9F-4E41-9DCD-28E02652A1B6}" type="presParOf" srcId="{BFC46748-FD04-4B20-8E77-9170B131713E}" destId="{8CA6D658-7BBF-4A95-AF41-A6DAFFA1EA78}" srcOrd="8" destOrd="0" presId="urn:microsoft.com/office/officeart/2008/layout/VerticalCurvedList"/>
    <dgm:cxn modelId="{7E2A05CC-6B45-4A4A-9BF3-A35C5605F50F}" type="presParOf" srcId="{8CA6D658-7BBF-4A95-AF41-A6DAFFA1EA78}" destId="{3D6B2D63-AC6D-41C7-8818-CDDD3337EDE2}" srcOrd="0" destOrd="0" presId="urn:microsoft.com/office/officeart/2008/layout/VerticalCurvedList"/>
    <dgm:cxn modelId="{3CD3C1F4-5A3D-43A8-9313-7803F0AC842E}" type="presParOf" srcId="{BFC46748-FD04-4B20-8E77-9170B131713E}" destId="{8CED407B-C9E8-485F-8A2E-E35EC6A1F514}" srcOrd="9" destOrd="0" presId="urn:microsoft.com/office/officeart/2008/layout/VerticalCurvedList"/>
    <dgm:cxn modelId="{03AC87F7-5466-4744-A046-BC9416146484}" type="presParOf" srcId="{BFC46748-FD04-4B20-8E77-9170B131713E}" destId="{0B20F524-2EC7-4699-B923-CFCF98AFD71A}" srcOrd="10" destOrd="0" presId="urn:microsoft.com/office/officeart/2008/layout/VerticalCurvedList"/>
    <dgm:cxn modelId="{23BEBE4F-20D9-40AE-8B95-CC372288C17E}" type="presParOf" srcId="{0B20F524-2EC7-4699-B923-CFCF98AFD71A}" destId="{EAAC1D7B-17CA-464E-A155-F6BA169B4672}" srcOrd="0" destOrd="0" presId="urn:microsoft.com/office/officeart/2008/layout/VerticalCurvedList"/>
    <dgm:cxn modelId="{F40732E0-60FF-4A3D-BE45-6E5D012DF08F}" type="presParOf" srcId="{BFC46748-FD04-4B20-8E77-9170B131713E}" destId="{AAF08D58-4694-4576-A769-5025EA533EFE}" srcOrd="11" destOrd="0" presId="urn:microsoft.com/office/officeart/2008/layout/VerticalCurvedList"/>
    <dgm:cxn modelId="{E5FE0D12-A750-4D82-9361-39B411CC8741}" type="presParOf" srcId="{BFC46748-FD04-4B20-8E77-9170B131713E}" destId="{BA41381E-2E61-4EDB-AD06-5E992B6CECB3}" srcOrd="12" destOrd="0" presId="urn:microsoft.com/office/officeart/2008/layout/VerticalCurvedList"/>
    <dgm:cxn modelId="{B15363ED-C240-404E-BB0D-CB805978535A}" type="presParOf" srcId="{BA41381E-2E61-4EDB-AD06-5E992B6CECB3}" destId="{5914C4F6-BCB7-4D89-9F3C-6207064EC537}" srcOrd="0" destOrd="0" presId="urn:microsoft.com/office/officeart/2008/layout/VerticalCurvedList"/>
    <dgm:cxn modelId="{14A92A05-88AC-4D75-859C-5A14BC46F730}" type="presParOf" srcId="{BFC46748-FD04-4B20-8E77-9170B131713E}" destId="{BD4F27B2-D647-4733-A30D-47FD416DFBDC}" srcOrd="13" destOrd="0" presId="urn:microsoft.com/office/officeart/2008/layout/VerticalCurvedList"/>
    <dgm:cxn modelId="{D31E7CB3-66F5-4133-92DC-4C255219A612}" type="presParOf" srcId="{BFC46748-FD04-4B20-8E77-9170B131713E}" destId="{A9A0CDB6-CAA4-4445-80CA-515E2EC604B2}" srcOrd="14" destOrd="0" presId="urn:microsoft.com/office/officeart/2008/layout/VerticalCurvedList"/>
    <dgm:cxn modelId="{A8854D65-7AE3-47E8-BF70-88BB2383D479}" type="presParOf" srcId="{A9A0CDB6-CAA4-4445-80CA-515E2EC604B2}" destId="{884DE709-3FB8-4524-857E-67B784325A3B}"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1" qsCatId="simple" csTypeId="urn:microsoft.com/office/officeart/2005/8/colors/colorful1#6" csCatId="colorful" phldr="1"/>
      <dgm:spPr/>
      <dgm:t>
        <a:bodyPr/>
        <a:lstStyle>
          <a:extLst/>
        </a:lstStyle>
        <a:p>
          <a:endParaRPr lang="zh-TW"/>
        </a:p>
      </dgm:t>
    </dgm:pt>
    <dgm:pt modelId="{787546C1-DD5C-4D6E-BFDD-D95A52E781AD}">
      <dgm:prSet phldrT="[Text]"/>
      <dgm:spPr/>
      <dgm:t>
        <a:bodyPr/>
        <a:lstStyle>
          <a:extLst/>
        </a:lstStyle>
        <a:p>
          <a:r>
            <a:rPr lang="zh-TW" altLang="en-US" dirty="0" smtClean="0">
              <a:latin typeface="標楷體" panose="03000509000000000000" pitchFamily="65" charset="-120"/>
              <a:ea typeface="標楷體" panose="03000509000000000000" pitchFamily="65" charset="-120"/>
            </a:rPr>
            <a:t>免試入學</a:t>
          </a:r>
          <a:endParaRPr lang="zh-TW" dirty="0">
            <a:latin typeface="標楷體" panose="03000509000000000000" pitchFamily="65" charset="-120"/>
            <a:ea typeface="標楷體" panose="03000509000000000000" pitchFamily="65" charset="-120"/>
          </a:endParaRPr>
        </a:p>
      </dgm:t>
    </dgm:pt>
    <dgm:pt modelId="{88942913-D2BB-4DEB-B0E7-EA2B7A6CD360}" type="parTrans" cxnId="{DFAEFA4C-B3B0-4C4E-BCD8-BFB53D07C5D0}">
      <dgm:prSet/>
      <dgm:spPr/>
      <dgm:t>
        <a:bodyPr/>
        <a:lstStyle>
          <a:extLst/>
        </a:lstStyle>
        <a:p>
          <a:endParaRPr lang="zh-TW"/>
        </a:p>
      </dgm:t>
    </dgm:pt>
    <dgm:pt modelId="{579A9A07-8770-4AC1-9705-76E19F87D269}" type="sibTrans" cxnId="{DFAEFA4C-B3B0-4C4E-BCD8-BFB53D07C5D0}">
      <dgm:prSet/>
      <dgm:spPr/>
      <dgm:t>
        <a:bodyPr/>
        <a:lstStyle>
          <a:extLst/>
        </a:lstStyle>
        <a:p>
          <a:endParaRPr lang="zh-TW"/>
        </a:p>
      </dgm:t>
    </dgm:pt>
    <dgm:pt modelId="{ECBD6B98-1CBE-4BAA-AB77-4873C9DB1799}">
      <dgm:prSet phldrT="[Text]"/>
      <dgm:spPr/>
      <dgm:t>
        <a:bodyPr/>
        <a:lstStyle>
          <a:extLst/>
        </a:lstStyle>
        <a:p>
          <a:r>
            <a:rPr lang="zh-TW" altLang="en-US" dirty="0" smtClean="0">
              <a:latin typeface="標楷體" panose="03000509000000000000" pitchFamily="65" charset="-120"/>
              <a:ea typeface="標楷體" panose="03000509000000000000" pitchFamily="65" charset="-120"/>
            </a:rPr>
            <a:t>特色招生</a:t>
          </a:r>
          <a:endParaRPr lang="zh-TW" dirty="0">
            <a:latin typeface="標楷體" panose="03000509000000000000" pitchFamily="65" charset="-120"/>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p>
      </dgm:t>
    </dgm:pt>
    <dgm:pt modelId="{CF18F627-55D0-4D75-84BC-9F6776290819}" type="sibTrans" cxnId="{7BE48F06-505A-4F51-BA61-409D1FF34502}">
      <dgm:prSet/>
      <dgm:spPr/>
      <dgm:t>
        <a:bodyPr/>
        <a:lstStyle>
          <a:extLst/>
        </a:lstStyle>
        <a:p>
          <a:endParaRPr lang="zh-TW"/>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29EC7F92-6143-4EC7-AD17-ECAF75C06DC8}" type="pres">
      <dgm:prSet presAssocID="{787546C1-DD5C-4D6E-BFDD-D95A52E781AD}" presName="parentLin" presStyleCnt="0"/>
      <dgm:spPr/>
      <dgm:t>
        <a:bodyPr/>
        <a:lstStyle>
          <a:extLst/>
        </a:lstStyle>
        <a:p>
          <a:endParaRPr lang="zh-TW"/>
        </a:p>
      </dgm:t>
    </dgm:pt>
    <dgm:pt modelId="{F4F466C7-208D-4B4A-A865-9D82D8E9F892}" type="pres">
      <dgm:prSet presAssocID="{787546C1-DD5C-4D6E-BFDD-D95A52E781AD}" presName="parentLeftMargin" presStyleLbl="node1" presStyleIdx="0" presStyleCnt="2"/>
      <dgm:spPr/>
      <dgm:t>
        <a:bodyPr/>
        <a:lstStyle>
          <a:extLst/>
        </a:lstStyle>
        <a:p>
          <a:endParaRPr lang="zh-TW"/>
        </a:p>
      </dgm:t>
    </dgm:pt>
    <dgm:pt modelId="{8BC4E78D-0D98-4ED2-B23A-71FEC19A6436}" type="pres">
      <dgm:prSet presAssocID="{787546C1-DD5C-4D6E-BFDD-D95A52E781AD}" presName="parentText" presStyleLbl="node1" presStyleIdx="0" presStyleCnt="2" custScaleX="115633" custLinFactNeighborX="9276" custLinFactNeighborY="-4638">
        <dgm:presLayoutVars>
          <dgm:chMax val="0"/>
          <dgm:bulletEnabled val="1"/>
        </dgm:presLayoutVars>
      </dgm:prSet>
      <dgm:spPr/>
      <dgm:t>
        <a:bodyPr/>
        <a:lstStyle>
          <a:extLst/>
        </a:lstStyle>
        <a:p>
          <a:endParaRPr lang="zh-TW"/>
        </a:p>
      </dgm:t>
    </dgm:pt>
    <dgm:pt modelId="{129CDA7D-4C80-4698-AFD0-7208B5D9749E}" type="pres">
      <dgm:prSet presAssocID="{787546C1-DD5C-4D6E-BFDD-D95A52E781AD}" presName="negativeSpace" presStyleCnt="0"/>
      <dgm:spPr/>
      <dgm:t>
        <a:bodyPr/>
        <a:lstStyle>
          <a:extLst/>
        </a:lstStyle>
        <a:p>
          <a:endParaRPr lang="zh-TW"/>
        </a:p>
      </dgm:t>
    </dgm:pt>
    <dgm:pt modelId="{EBA8CF1F-3B4A-4B6A-8877-CB03CDDAB1E9}" type="pres">
      <dgm:prSet presAssocID="{787546C1-DD5C-4D6E-BFDD-D95A52E781AD}" presName="childText" presStyleLbl="alignAcc1" presStyleIdx="0" presStyleCnt="2">
        <dgm:presLayoutVars>
          <dgm:bulletEnabled val="1"/>
        </dgm:presLayoutVars>
      </dgm:prSet>
      <dgm:spPr/>
      <dgm:t>
        <a:bodyPr/>
        <a:lstStyle>
          <a:extLst/>
        </a:lstStyle>
        <a:p>
          <a:endParaRPr lang="zh-TW"/>
        </a:p>
      </dgm:t>
    </dgm:pt>
    <dgm:pt modelId="{8BC0D01A-9D98-495C-93AA-A7D9631CDDAD}" type="pres">
      <dgm:prSet presAssocID="{579A9A07-8770-4AC1-9705-76E19F87D269}" presName="spaceBetweenRectangles" presStyleCnt="0"/>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2"/>
      <dgm:spPr/>
      <dgm:t>
        <a:bodyPr/>
        <a:lstStyle>
          <a:extLst/>
        </a:lstStyle>
        <a:p>
          <a:endParaRPr lang="zh-TW"/>
        </a:p>
      </dgm:t>
    </dgm:pt>
    <dgm:pt modelId="{D2A5797B-20EE-4298-BA50-C968CEE241D4}" type="pres">
      <dgm:prSet presAssocID="{ECBD6B98-1CBE-4BAA-AB77-4873C9DB1799}" presName="parentText" presStyleLbl="node1" presStyleIdx="1" presStyleCnt="2" custScaleX="116173">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1" presStyleCnt="2" custLinFactNeighborX="0" custLinFactNeighborY="-895">
        <dgm:presLayoutVars>
          <dgm:bulletEnabled val="1"/>
        </dgm:presLayoutVars>
      </dgm:prSet>
      <dgm:spPr/>
      <dgm:t>
        <a:bodyPr/>
        <a:lstStyle>
          <a:extLst/>
        </a:lstStyle>
        <a:p>
          <a:endParaRPr lang="zh-TW"/>
        </a:p>
      </dgm:t>
    </dgm:pt>
  </dgm:ptLst>
  <dgm:cxnLst>
    <dgm:cxn modelId="{2FFB9042-E5EA-43D7-B18C-733495D38CFA}" type="presOf" srcId="{8554BDF9-8515-4677-9942-0171F000F8EB}" destId="{9D58511D-D18C-46E6-ADFB-6CDE1389D37F}" srcOrd="0" destOrd="0" presId="urn:microsoft.com/office/officeart/2005/8/layout/list1#1"/>
    <dgm:cxn modelId="{F367E006-E364-497C-B70E-702360BAA5BB}" type="presOf" srcId="{ECBD6B98-1CBE-4BAA-AB77-4873C9DB1799}" destId="{CA895514-6C23-43E3-A15C-728A9EC10843}" srcOrd="0" destOrd="0" presId="urn:microsoft.com/office/officeart/2005/8/layout/list1#1"/>
    <dgm:cxn modelId="{D2077655-CF9D-4DD9-A54F-D810EB43CDB1}" type="presOf" srcId="{787546C1-DD5C-4D6E-BFDD-D95A52E781AD}" destId="{8BC4E78D-0D98-4ED2-B23A-71FEC19A6436}" srcOrd="1" destOrd="0" presId="urn:microsoft.com/office/officeart/2005/8/layout/list1#1"/>
    <dgm:cxn modelId="{7BE48F06-505A-4F51-BA61-409D1FF34502}" srcId="{8554BDF9-8515-4677-9942-0171F000F8EB}" destId="{ECBD6B98-1CBE-4BAA-AB77-4873C9DB1799}" srcOrd="1" destOrd="0" parTransId="{A8E7F406-AFD8-48D2-8D82-E8A1F17391BF}" sibTransId="{CF18F627-55D0-4D75-84BC-9F6776290819}"/>
    <dgm:cxn modelId="{6383DF75-BE9C-4018-B034-8B7C0EC08C68}" type="presOf" srcId="{ECBD6B98-1CBE-4BAA-AB77-4873C9DB1799}" destId="{D2A5797B-20EE-4298-BA50-C968CEE241D4}" srcOrd="1" destOrd="0" presId="urn:microsoft.com/office/officeart/2005/8/layout/list1#1"/>
    <dgm:cxn modelId="{DFAEFA4C-B3B0-4C4E-BCD8-BFB53D07C5D0}" srcId="{8554BDF9-8515-4677-9942-0171F000F8EB}" destId="{787546C1-DD5C-4D6E-BFDD-D95A52E781AD}" srcOrd="0" destOrd="0" parTransId="{88942913-D2BB-4DEB-B0E7-EA2B7A6CD360}" sibTransId="{579A9A07-8770-4AC1-9705-76E19F87D269}"/>
    <dgm:cxn modelId="{2121CF61-0B57-43DD-AE18-9BC418410DAB}" type="presOf" srcId="{787546C1-DD5C-4D6E-BFDD-D95A52E781AD}" destId="{F4F466C7-208D-4B4A-A865-9D82D8E9F892}" srcOrd="0" destOrd="0" presId="urn:microsoft.com/office/officeart/2005/8/layout/list1#1"/>
    <dgm:cxn modelId="{AF359B83-E157-4E82-B0CF-512EA7FA1371}" type="presParOf" srcId="{9D58511D-D18C-46E6-ADFB-6CDE1389D37F}" destId="{29EC7F92-6143-4EC7-AD17-ECAF75C06DC8}" srcOrd="0" destOrd="0" presId="urn:microsoft.com/office/officeart/2005/8/layout/list1#1"/>
    <dgm:cxn modelId="{55D4246A-B31A-4609-8A5F-6A48A89E39D2}" type="presParOf" srcId="{29EC7F92-6143-4EC7-AD17-ECAF75C06DC8}" destId="{F4F466C7-208D-4B4A-A865-9D82D8E9F892}" srcOrd="0" destOrd="0" presId="urn:microsoft.com/office/officeart/2005/8/layout/list1#1"/>
    <dgm:cxn modelId="{730F064D-AC32-4ACF-BDDD-AED1CEEDDC88}" type="presParOf" srcId="{29EC7F92-6143-4EC7-AD17-ECAF75C06DC8}" destId="{8BC4E78D-0D98-4ED2-B23A-71FEC19A6436}" srcOrd="1" destOrd="0" presId="urn:microsoft.com/office/officeart/2005/8/layout/list1#1"/>
    <dgm:cxn modelId="{987AB76A-A1B5-4219-8CA0-E3FB6081A139}" type="presParOf" srcId="{9D58511D-D18C-46E6-ADFB-6CDE1389D37F}" destId="{129CDA7D-4C80-4698-AFD0-7208B5D9749E}" srcOrd="1" destOrd="0" presId="urn:microsoft.com/office/officeart/2005/8/layout/list1#1"/>
    <dgm:cxn modelId="{72EC08B6-E59B-48B0-AE9F-D0100F891D3C}" type="presParOf" srcId="{9D58511D-D18C-46E6-ADFB-6CDE1389D37F}" destId="{EBA8CF1F-3B4A-4B6A-8877-CB03CDDAB1E9}" srcOrd="2" destOrd="0" presId="urn:microsoft.com/office/officeart/2005/8/layout/list1#1"/>
    <dgm:cxn modelId="{2D5539D6-D1E0-4B1C-BB36-D1F69CEBFE9B}" type="presParOf" srcId="{9D58511D-D18C-46E6-ADFB-6CDE1389D37F}" destId="{8BC0D01A-9D98-495C-93AA-A7D9631CDDAD}" srcOrd="3" destOrd="0" presId="urn:microsoft.com/office/officeart/2005/8/layout/list1#1"/>
    <dgm:cxn modelId="{89CE54E0-3A0C-48DE-91BA-088FDFE86DE1}" type="presParOf" srcId="{9D58511D-D18C-46E6-ADFB-6CDE1389D37F}" destId="{3936D63D-3BB5-4099-A097-CE176EB2ABE2}" srcOrd="4" destOrd="0" presId="urn:microsoft.com/office/officeart/2005/8/layout/list1#1"/>
    <dgm:cxn modelId="{49E2B080-6D82-4C4F-9858-CCEDA9CEF705}" type="presParOf" srcId="{3936D63D-3BB5-4099-A097-CE176EB2ABE2}" destId="{CA895514-6C23-43E3-A15C-728A9EC10843}" srcOrd="0" destOrd="0" presId="urn:microsoft.com/office/officeart/2005/8/layout/list1#1"/>
    <dgm:cxn modelId="{A2C87818-8C8B-4711-830E-627B1B619C44}" type="presParOf" srcId="{3936D63D-3BB5-4099-A097-CE176EB2ABE2}" destId="{D2A5797B-20EE-4298-BA50-C968CEE241D4}" srcOrd="1" destOrd="0" presId="urn:microsoft.com/office/officeart/2005/8/layout/list1#1"/>
    <dgm:cxn modelId="{7C0DA64B-6136-4E48-845F-F5B63A131DD0}" type="presParOf" srcId="{9D58511D-D18C-46E6-ADFB-6CDE1389D37F}" destId="{AEA9E5FD-8F48-4CA8-8487-C530B0C74333}" srcOrd="5" destOrd="0" presId="urn:microsoft.com/office/officeart/2005/8/layout/list1#1"/>
    <dgm:cxn modelId="{D73BC4D9-DA15-4BA9-80B5-4ABAC09C7C4A}" type="presParOf" srcId="{9D58511D-D18C-46E6-ADFB-6CDE1389D37F}" destId="{56015E43-931D-4CAD-85C0-E9EB84437182}" srcOrd="6" destOrd="0" presId="urn:microsoft.com/office/officeart/2005/8/layout/list1#1"/>
  </dgm:cxnLst>
  <dgm:bg/>
  <dgm:whole/>
</dgm:dataModel>
</file>

<file path=ppt/diagrams/data7.xml><?xml version="1.0" encoding="utf-8"?>
<dgm:dataModel xmlns:dgm="http://schemas.openxmlformats.org/drawingml/2006/diagram" xmlns:a="http://schemas.openxmlformats.org/drawingml/2006/main">
  <dgm:ptLst>
    <dgm:pt modelId="{8554BDF9-8515-4677-9942-0171F000F8EB}" type="doc">
      <dgm:prSet loTypeId="urn:microsoft.com/office/officeart/2005/8/layout/list1#1" loCatId="list" qsTypeId="urn:microsoft.com/office/officeart/2005/8/quickstyle/simple2" qsCatId="simple" csTypeId="urn:microsoft.com/office/officeart/2005/8/colors/colorful1#7" csCatId="colorful" phldr="1"/>
      <dgm:spPr/>
      <dgm:t>
        <a:bodyPr/>
        <a:lstStyle>
          <a:extLst/>
        </a:lstStyle>
        <a:p>
          <a:endParaRPr lang="zh-TW"/>
        </a:p>
      </dgm:t>
    </dgm:pt>
    <dgm:pt modelId="{ECBD6B98-1CBE-4BAA-AB77-4873C9DB1799}">
      <dgm:prSet phldrT="[Text]" custT="1"/>
      <dgm:spPr/>
      <dgm:t>
        <a:bodyPr/>
        <a:lstStyle>
          <a:extLst/>
        </a:lstStyle>
        <a:p>
          <a:pPr algn="ctr"/>
          <a:r>
            <a:rPr lang="zh-TW" altLang="en-US" sz="4000" b="1" dirty="0" smtClean="0">
              <a:latin typeface="標楷體" panose="03000509000000000000" pitchFamily="65" charset="-120"/>
              <a:ea typeface="標楷體" panose="03000509000000000000" pitchFamily="65" charset="-120"/>
            </a:rPr>
            <a:t>優先</a:t>
          </a:r>
          <a:endParaRPr lang="en-US" altLang="zh-TW" sz="4000" b="1" dirty="0" smtClean="0">
            <a:latin typeface="標楷體" panose="03000509000000000000" pitchFamily="65" charset="-120"/>
            <a:ea typeface="標楷體" panose="03000509000000000000" pitchFamily="65" charset="-120"/>
          </a:endParaRPr>
        </a:p>
        <a:p>
          <a:pPr algn="ctr"/>
          <a:r>
            <a:rPr lang="zh-TW" altLang="en-US" sz="4000" b="1" dirty="0" smtClean="0">
              <a:latin typeface="標楷體" panose="03000509000000000000" pitchFamily="65" charset="-120"/>
              <a:ea typeface="標楷體" panose="03000509000000000000" pitchFamily="65" charset="-120"/>
            </a:rPr>
            <a:t>免試</a:t>
          </a:r>
          <a:r>
            <a:rPr lang="zh-TW" altLang="en-US" sz="4000" b="1" dirty="0" smtClean="0">
              <a:latin typeface="標楷體" panose="03000509000000000000" pitchFamily="65" charset="-120"/>
              <a:ea typeface="標楷體" panose="03000509000000000000" pitchFamily="65" charset="-120"/>
            </a:rPr>
            <a:t>入學</a:t>
          </a:r>
          <a:endParaRPr lang="zh-TW" altLang="en-US" sz="4000" b="1" dirty="0">
            <a:latin typeface="標楷體" panose="03000509000000000000" pitchFamily="65" charset="-120"/>
            <a:ea typeface="標楷體" panose="03000509000000000000" pitchFamily="65" charset="-120"/>
          </a:endParaRPr>
        </a:p>
      </dgm:t>
    </dgm:pt>
    <dgm:pt modelId="{A8E7F406-AFD8-48D2-8D82-E8A1F17391BF}" type="parTrans" cxnId="{7BE48F06-505A-4F51-BA61-409D1FF34502}">
      <dgm:prSet/>
      <dgm:spPr/>
      <dgm:t>
        <a:bodyPr/>
        <a:lstStyle>
          <a:extLst/>
        </a:lstStyle>
        <a:p>
          <a:endParaRPr lang="zh-TW"/>
        </a:p>
      </dgm:t>
    </dgm:pt>
    <dgm:pt modelId="{CF18F627-55D0-4D75-84BC-9F6776290819}" type="sibTrans" cxnId="{7BE48F06-505A-4F51-BA61-409D1FF34502}">
      <dgm:prSet/>
      <dgm:spPr/>
      <dgm:t>
        <a:bodyPr/>
        <a:lstStyle>
          <a:extLst/>
        </a:lstStyle>
        <a:p>
          <a:endParaRPr lang="zh-TW"/>
        </a:p>
      </dgm:t>
    </dgm:pt>
    <dgm:pt modelId="{9D58511D-D18C-46E6-ADFB-6CDE1389D37F}" type="pres">
      <dgm:prSet presAssocID="{8554BDF9-8515-4677-9942-0171F000F8EB}" presName="linear" presStyleCnt="0">
        <dgm:presLayoutVars>
          <dgm:dir/>
          <dgm:animLvl val="lvl"/>
          <dgm:resizeHandles val="exact"/>
        </dgm:presLayoutVars>
      </dgm:prSet>
      <dgm:spPr/>
      <dgm:t>
        <a:bodyPr/>
        <a:lstStyle>
          <a:extLst/>
        </a:lstStyle>
        <a:p>
          <a:endParaRPr lang="zh-TW"/>
        </a:p>
      </dgm:t>
    </dgm:pt>
    <dgm:pt modelId="{3936D63D-3BB5-4099-A097-CE176EB2ABE2}" type="pres">
      <dgm:prSet presAssocID="{ECBD6B98-1CBE-4BAA-AB77-4873C9DB1799}" presName="parentLin" presStyleCnt="0"/>
      <dgm:spPr/>
      <dgm:t>
        <a:bodyPr/>
        <a:lstStyle>
          <a:extLst/>
        </a:lstStyle>
        <a:p>
          <a:endParaRPr lang="zh-TW"/>
        </a:p>
      </dgm:t>
    </dgm:pt>
    <dgm:pt modelId="{CA895514-6C23-43E3-A15C-728A9EC10843}" type="pres">
      <dgm:prSet presAssocID="{ECBD6B98-1CBE-4BAA-AB77-4873C9DB1799}" presName="parentLeftMargin" presStyleLbl="node1" presStyleIdx="0" presStyleCnt="1"/>
      <dgm:spPr/>
      <dgm:t>
        <a:bodyPr/>
        <a:lstStyle>
          <a:extLst/>
        </a:lstStyle>
        <a:p>
          <a:endParaRPr lang="zh-TW"/>
        </a:p>
      </dgm:t>
    </dgm:pt>
    <dgm:pt modelId="{D2A5797B-20EE-4298-BA50-C968CEE241D4}" type="pres">
      <dgm:prSet presAssocID="{ECBD6B98-1CBE-4BAA-AB77-4873C9DB1799}" presName="parentText" presStyleLbl="node1" presStyleIdx="0" presStyleCnt="1" custScaleX="116173">
        <dgm:presLayoutVars>
          <dgm:chMax val="0"/>
          <dgm:bulletEnabled val="1"/>
        </dgm:presLayoutVars>
      </dgm:prSet>
      <dgm:spPr/>
      <dgm:t>
        <a:bodyPr/>
        <a:lstStyle>
          <a:extLst/>
        </a:lstStyle>
        <a:p>
          <a:endParaRPr lang="zh-TW"/>
        </a:p>
      </dgm:t>
    </dgm:pt>
    <dgm:pt modelId="{AEA9E5FD-8F48-4CA8-8487-C530B0C74333}" type="pres">
      <dgm:prSet presAssocID="{ECBD6B98-1CBE-4BAA-AB77-4873C9DB1799}" presName="negativeSpace" presStyleCnt="0"/>
      <dgm:spPr/>
      <dgm:t>
        <a:bodyPr/>
        <a:lstStyle>
          <a:extLst/>
        </a:lstStyle>
        <a:p>
          <a:endParaRPr lang="zh-TW"/>
        </a:p>
      </dgm:t>
    </dgm:pt>
    <dgm:pt modelId="{56015E43-931D-4CAD-85C0-E9EB84437182}" type="pres">
      <dgm:prSet presAssocID="{ECBD6B98-1CBE-4BAA-AB77-4873C9DB1799}" presName="childText" presStyleLbl="alignAcc1" presStyleIdx="0" presStyleCnt="1">
        <dgm:presLayoutVars>
          <dgm:bulletEnabled val="1"/>
        </dgm:presLayoutVars>
      </dgm:prSet>
      <dgm:spPr/>
      <dgm:t>
        <a:bodyPr/>
        <a:lstStyle>
          <a:extLst/>
        </a:lstStyle>
        <a:p>
          <a:endParaRPr lang="zh-TW"/>
        </a:p>
      </dgm:t>
    </dgm:pt>
  </dgm:ptLst>
  <dgm:cxnLst>
    <dgm:cxn modelId="{7BE48F06-505A-4F51-BA61-409D1FF34502}" srcId="{8554BDF9-8515-4677-9942-0171F000F8EB}" destId="{ECBD6B98-1CBE-4BAA-AB77-4873C9DB1799}" srcOrd="0" destOrd="0" parTransId="{A8E7F406-AFD8-48D2-8D82-E8A1F17391BF}" sibTransId="{CF18F627-55D0-4D75-84BC-9F6776290819}"/>
    <dgm:cxn modelId="{D685B05D-A63D-47C7-8486-9E45B802F9F5}" type="presOf" srcId="{8554BDF9-8515-4677-9942-0171F000F8EB}" destId="{9D58511D-D18C-46E6-ADFB-6CDE1389D37F}" srcOrd="0" destOrd="0" presId="urn:microsoft.com/office/officeart/2005/8/layout/list1#1"/>
    <dgm:cxn modelId="{DB8CD6E1-B6A3-4B2F-AFDB-0D62B1FBA09D}" type="presOf" srcId="{ECBD6B98-1CBE-4BAA-AB77-4873C9DB1799}" destId="{CA895514-6C23-43E3-A15C-728A9EC10843}" srcOrd="0" destOrd="0" presId="urn:microsoft.com/office/officeart/2005/8/layout/list1#1"/>
    <dgm:cxn modelId="{E2BFAFFB-1C88-4957-BAA5-3AC18CD8AE0D}" type="presOf" srcId="{ECBD6B98-1CBE-4BAA-AB77-4873C9DB1799}" destId="{D2A5797B-20EE-4298-BA50-C968CEE241D4}" srcOrd="1" destOrd="0" presId="urn:microsoft.com/office/officeart/2005/8/layout/list1#1"/>
    <dgm:cxn modelId="{DFDEFA38-942E-41F6-8798-6313F92BCBB6}" type="presParOf" srcId="{9D58511D-D18C-46E6-ADFB-6CDE1389D37F}" destId="{3936D63D-3BB5-4099-A097-CE176EB2ABE2}" srcOrd="0" destOrd="0" presId="urn:microsoft.com/office/officeart/2005/8/layout/list1#1"/>
    <dgm:cxn modelId="{7E21E4B1-1F4E-4A55-961F-0EFE25BDA131}" type="presParOf" srcId="{3936D63D-3BB5-4099-A097-CE176EB2ABE2}" destId="{CA895514-6C23-43E3-A15C-728A9EC10843}" srcOrd="0" destOrd="0" presId="urn:microsoft.com/office/officeart/2005/8/layout/list1#1"/>
    <dgm:cxn modelId="{C5F94922-C390-495B-9A54-CA7DA61ECAAF}" type="presParOf" srcId="{3936D63D-3BB5-4099-A097-CE176EB2ABE2}" destId="{D2A5797B-20EE-4298-BA50-C968CEE241D4}" srcOrd="1" destOrd="0" presId="urn:microsoft.com/office/officeart/2005/8/layout/list1#1"/>
    <dgm:cxn modelId="{6AD83F89-6C3C-4C3E-9FEE-5FFF1A4CE3BB}" type="presParOf" srcId="{9D58511D-D18C-46E6-ADFB-6CDE1389D37F}" destId="{AEA9E5FD-8F48-4CA8-8487-C530B0C74333}" srcOrd="1" destOrd="0" presId="urn:microsoft.com/office/officeart/2005/8/layout/list1#1"/>
    <dgm:cxn modelId="{2B927D42-3A7F-461C-B912-B234A1049D62}" type="presParOf" srcId="{9D58511D-D18C-46E6-ADFB-6CDE1389D37F}" destId="{56015E43-931D-4CAD-85C0-E9EB84437182}" srcOrd="2" destOrd="0" presId="urn:microsoft.com/office/officeart/2005/8/layout/list1#1"/>
  </dgm:cxnLst>
  <dgm:bg/>
  <dgm:whole/>
</dgm:dataModel>
</file>

<file path=ppt/diagrams/data8.xml><?xml version="1.0" encoding="utf-8"?>
<dgm:dataModel xmlns:dgm="http://schemas.openxmlformats.org/drawingml/2006/diagram" xmlns:a="http://schemas.openxmlformats.org/drawingml/2006/main">
  <dgm:ptLst>
    <dgm:pt modelId="{33C36CE1-8218-45C0-A237-9ABAD8B0CF51}" type="doc">
      <dgm:prSet loTypeId="urn:microsoft.com/office/officeart/2005/8/layout/bProcess2" loCatId="process" qsTypeId="urn:microsoft.com/office/officeart/2005/8/quickstyle/simple5" qsCatId="simple" csTypeId="urn:microsoft.com/office/officeart/2005/8/colors/accent3_4" csCatId="accent3" phldr="1"/>
      <dgm:spPr/>
    </dgm:pt>
    <dgm:pt modelId="{2B65FFE1-3006-46E7-A4EA-5AB87ECC1F41}">
      <dgm:prSet phldrT="[文字]"/>
      <dgm:spPr/>
      <dgm:t>
        <a:bodyPr/>
        <a:lstStyle/>
        <a:p>
          <a:r>
            <a:rPr lang="zh-TW" altLang="en-US" dirty="0" smtClean="0">
              <a:latin typeface="標楷體" pitchFamily="65" charset="-120"/>
              <a:ea typeface="標楷體" pitchFamily="65" charset="-120"/>
            </a:rPr>
            <a:t>基隆市直</a:t>
          </a:r>
          <a:r>
            <a:rPr lang="zh-TW" altLang="en-US" dirty="0" smtClean="0">
              <a:latin typeface="標楷體" pitchFamily="65" charset="-120"/>
              <a:ea typeface="標楷體" pitchFamily="65" charset="-120"/>
            </a:rPr>
            <a:t>升入學</a:t>
          </a:r>
          <a:endParaRPr lang="zh-TW" altLang="en-US" dirty="0">
            <a:latin typeface="標楷體" pitchFamily="65" charset="-120"/>
            <a:ea typeface="標楷體" pitchFamily="65" charset="-120"/>
          </a:endParaRPr>
        </a:p>
      </dgm:t>
    </dgm:pt>
    <dgm:pt modelId="{6DE9C44D-B2C4-4B82-AF62-5855139935CB}" type="parTrans" cxnId="{03919956-2FB0-419E-A6EA-BE143C180FCB}">
      <dgm:prSet/>
      <dgm:spPr/>
      <dgm:t>
        <a:bodyPr/>
        <a:lstStyle/>
        <a:p>
          <a:endParaRPr lang="zh-TW" altLang="en-US"/>
        </a:p>
      </dgm:t>
    </dgm:pt>
    <dgm:pt modelId="{E1E945B8-FD5F-4DCD-8C71-60B440822601}" type="sibTrans" cxnId="{03919956-2FB0-419E-A6EA-BE143C180FCB}">
      <dgm:prSet/>
      <dgm:spPr/>
      <dgm:t>
        <a:bodyPr/>
        <a:lstStyle/>
        <a:p>
          <a:endParaRPr lang="zh-TW" altLang="en-US"/>
        </a:p>
      </dgm:t>
    </dgm:pt>
    <dgm:pt modelId="{EB896CF6-D344-4CB2-B4AA-A10F86BC5B7D}">
      <dgm:prSet phldrT="[文字]"/>
      <dgm:spPr/>
      <dgm:t>
        <a:bodyPr/>
        <a:lstStyle/>
        <a:p>
          <a:r>
            <a:rPr lang="zh-TW" altLang="en-US" dirty="0" smtClean="0">
              <a:latin typeface="標楷體" pitchFamily="65" charset="-120"/>
              <a:ea typeface="標楷體" pitchFamily="65" charset="-120"/>
            </a:rPr>
            <a:t>基隆市優先</a:t>
          </a:r>
          <a:r>
            <a:rPr lang="zh-TW" altLang="en-US" dirty="0" smtClean="0">
              <a:latin typeface="標楷體" pitchFamily="65" charset="-120"/>
              <a:ea typeface="標楷體" pitchFamily="65" charset="-120"/>
            </a:rPr>
            <a:t>免試入學</a:t>
          </a:r>
          <a:endParaRPr lang="zh-TW" altLang="en-US" dirty="0">
            <a:latin typeface="標楷體" pitchFamily="65" charset="-120"/>
            <a:ea typeface="標楷體" pitchFamily="65" charset="-120"/>
          </a:endParaRPr>
        </a:p>
      </dgm:t>
    </dgm:pt>
    <dgm:pt modelId="{89D372F4-CF1E-4431-A166-06EE1045D31A}" type="parTrans" cxnId="{CC71DE3C-5B96-4605-B124-DBBF41D24FD2}">
      <dgm:prSet/>
      <dgm:spPr/>
      <dgm:t>
        <a:bodyPr/>
        <a:lstStyle/>
        <a:p>
          <a:endParaRPr lang="zh-TW" altLang="en-US"/>
        </a:p>
      </dgm:t>
    </dgm:pt>
    <dgm:pt modelId="{7E3CF719-9840-44BC-97C8-1CDD6129D3E5}" type="sibTrans" cxnId="{CC71DE3C-5B96-4605-B124-DBBF41D24FD2}">
      <dgm:prSet/>
      <dgm:spPr/>
      <dgm:t>
        <a:bodyPr/>
        <a:lstStyle/>
        <a:p>
          <a:endParaRPr lang="zh-TW" altLang="en-US"/>
        </a:p>
      </dgm:t>
    </dgm:pt>
    <dgm:pt modelId="{3AC1E35C-2122-45E6-8D21-7F911B19D586}">
      <dgm:prSet phldrT="[文字]"/>
      <dgm:spPr/>
      <dgm:t>
        <a:bodyPr/>
        <a:lstStyle/>
        <a:p>
          <a:r>
            <a:rPr lang="zh-TW" altLang="en-US" dirty="0" smtClean="0">
              <a:latin typeface="標楷體" pitchFamily="65" charset="-120"/>
              <a:ea typeface="標楷體" pitchFamily="65" charset="-120"/>
            </a:rPr>
            <a:t>基北區免試入學</a:t>
          </a:r>
          <a:endParaRPr lang="zh-TW" altLang="en-US" dirty="0">
            <a:latin typeface="標楷體" pitchFamily="65" charset="-120"/>
            <a:ea typeface="標楷體" pitchFamily="65" charset="-120"/>
          </a:endParaRPr>
        </a:p>
      </dgm:t>
    </dgm:pt>
    <dgm:pt modelId="{880F10AD-007F-45AD-8203-F7457BB0634D}" type="parTrans" cxnId="{9FE43D0E-73F4-440C-B56D-73BC963A9A44}">
      <dgm:prSet/>
      <dgm:spPr/>
      <dgm:t>
        <a:bodyPr/>
        <a:lstStyle/>
        <a:p>
          <a:endParaRPr lang="zh-TW" altLang="en-US"/>
        </a:p>
      </dgm:t>
    </dgm:pt>
    <dgm:pt modelId="{341B2EA8-03C3-4868-8285-3A8796CF43FD}" type="sibTrans" cxnId="{9FE43D0E-73F4-440C-B56D-73BC963A9A44}">
      <dgm:prSet/>
      <dgm:spPr/>
      <dgm:t>
        <a:bodyPr/>
        <a:lstStyle/>
        <a:p>
          <a:endParaRPr lang="zh-TW" altLang="en-US"/>
        </a:p>
      </dgm:t>
    </dgm:pt>
    <dgm:pt modelId="{419C2230-9357-41D7-A046-9C4A64786A2B}" type="pres">
      <dgm:prSet presAssocID="{33C36CE1-8218-45C0-A237-9ABAD8B0CF51}" presName="diagram" presStyleCnt="0">
        <dgm:presLayoutVars>
          <dgm:dir/>
          <dgm:resizeHandles/>
        </dgm:presLayoutVars>
      </dgm:prSet>
      <dgm:spPr/>
    </dgm:pt>
    <dgm:pt modelId="{A6AB0BB8-77EE-47E8-B918-26D684282967}" type="pres">
      <dgm:prSet presAssocID="{2B65FFE1-3006-46E7-A4EA-5AB87ECC1F41}" presName="firstNode" presStyleLbl="node1" presStyleIdx="0" presStyleCnt="3" custLinFactNeighborX="-69275" custLinFactNeighborY="30587">
        <dgm:presLayoutVars>
          <dgm:bulletEnabled val="1"/>
        </dgm:presLayoutVars>
      </dgm:prSet>
      <dgm:spPr/>
    </dgm:pt>
    <dgm:pt modelId="{86E9984D-2ED2-4F03-B714-AE20069A3D20}" type="pres">
      <dgm:prSet presAssocID="{E1E945B8-FD5F-4DCD-8C71-60B440822601}" presName="sibTrans" presStyleLbl="sibTrans2D1" presStyleIdx="0" presStyleCnt="2"/>
      <dgm:spPr/>
    </dgm:pt>
    <dgm:pt modelId="{1910159E-4A8A-4718-845C-ABE910B119BE}" type="pres">
      <dgm:prSet presAssocID="{EB896CF6-D344-4CB2-B4AA-A10F86BC5B7D}" presName="middleNode" presStyleCnt="0"/>
      <dgm:spPr/>
    </dgm:pt>
    <dgm:pt modelId="{D806AA4B-FB71-486E-916D-DECB87A90D76}" type="pres">
      <dgm:prSet presAssocID="{EB896CF6-D344-4CB2-B4AA-A10F86BC5B7D}" presName="padding" presStyleLbl="node1" presStyleIdx="0" presStyleCnt="3"/>
      <dgm:spPr/>
    </dgm:pt>
    <dgm:pt modelId="{60E35171-D283-4A8F-B63F-65B168A268AA}" type="pres">
      <dgm:prSet presAssocID="{EB896CF6-D344-4CB2-B4AA-A10F86BC5B7D}" presName="shape" presStyleLbl="node1" presStyleIdx="1" presStyleCnt="3" custScaleX="154803" custScaleY="144648" custLinFactX="18306" custLinFactY="-54069" custLinFactNeighborX="100000" custLinFactNeighborY="-100000">
        <dgm:presLayoutVars>
          <dgm:bulletEnabled val="1"/>
        </dgm:presLayoutVars>
      </dgm:prSet>
      <dgm:spPr/>
    </dgm:pt>
    <dgm:pt modelId="{737E72C8-F2AC-4051-8E69-A1957A60B204}" type="pres">
      <dgm:prSet presAssocID="{7E3CF719-9840-44BC-97C8-1CDD6129D3E5}" presName="sibTrans" presStyleLbl="sibTrans2D1" presStyleIdx="1" presStyleCnt="2"/>
      <dgm:spPr/>
    </dgm:pt>
    <dgm:pt modelId="{814B612A-54E4-48A0-8582-03C2059047AD}" type="pres">
      <dgm:prSet presAssocID="{3AC1E35C-2122-45E6-8D21-7F911B19D586}" presName="lastNode" presStyleLbl="node1" presStyleIdx="2" presStyleCnt="3" custLinFactY="-1004" custLinFactNeighborX="65398" custLinFactNeighborY="-100000">
        <dgm:presLayoutVars>
          <dgm:bulletEnabled val="1"/>
        </dgm:presLayoutVars>
      </dgm:prSet>
      <dgm:spPr/>
    </dgm:pt>
  </dgm:ptLst>
  <dgm:cxnLst>
    <dgm:cxn modelId="{AC413724-CD7C-491B-9BAE-91A3683D2A3F}" type="presOf" srcId="{3AC1E35C-2122-45E6-8D21-7F911B19D586}" destId="{814B612A-54E4-48A0-8582-03C2059047AD}" srcOrd="0" destOrd="0" presId="urn:microsoft.com/office/officeart/2005/8/layout/bProcess2"/>
    <dgm:cxn modelId="{FA977719-3E7B-40F8-8689-F108B70C679B}" type="presOf" srcId="{2B65FFE1-3006-46E7-A4EA-5AB87ECC1F41}" destId="{A6AB0BB8-77EE-47E8-B918-26D684282967}" srcOrd="0" destOrd="0" presId="urn:microsoft.com/office/officeart/2005/8/layout/bProcess2"/>
    <dgm:cxn modelId="{CC71DE3C-5B96-4605-B124-DBBF41D24FD2}" srcId="{33C36CE1-8218-45C0-A237-9ABAD8B0CF51}" destId="{EB896CF6-D344-4CB2-B4AA-A10F86BC5B7D}" srcOrd="1" destOrd="0" parTransId="{89D372F4-CF1E-4431-A166-06EE1045D31A}" sibTransId="{7E3CF719-9840-44BC-97C8-1CDD6129D3E5}"/>
    <dgm:cxn modelId="{A05232FB-2BAE-4627-AB69-68EB85B905CE}" type="presOf" srcId="{33C36CE1-8218-45C0-A237-9ABAD8B0CF51}" destId="{419C2230-9357-41D7-A046-9C4A64786A2B}" srcOrd="0" destOrd="0" presId="urn:microsoft.com/office/officeart/2005/8/layout/bProcess2"/>
    <dgm:cxn modelId="{9FE43D0E-73F4-440C-B56D-73BC963A9A44}" srcId="{33C36CE1-8218-45C0-A237-9ABAD8B0CF51}" destId="{3AC1E35C-2122-45E6-8D21-7F911B19D586}" srcOrd="2" destOrd="0" parTransId="{880F10AD-007F-45AD-8203-F7457BB0634D}" sibTransId="{341B2EA8-03C3-4868-8285-3A8796CF43FD}"/>
    <dgm:cxn modelId="{8B8BD003-E321-4544-A791-FA720BDEF202}" type="presOf" srcId="{EB896CF6-D344-4CB2-B4AA-A10F86BC5B7D}" destId="{60E35171-D283-4A8F-B63F-65B168A268AA}" srcOrd="0" destOrd="0" presId="urn:microsoft.com/office/officeart/2005/8/layout/bProcess2"/>
    <dgm:cxn modelId="{7F5139F5-774B-4017-BF84-946DF18BC60D}" type="presOf" srcId="{7E3CF719-9840-44BC-97C8-1CDD6129D3E5}" destId="{737E72C8-F2AC-4051-8E69-A1957A60B204}" srcOrd="0" destOrd="0" presId="urn:microsoft.com/office/officeart/2005/8/layout/bProcess2"/>
    <dgm:cxn modelId="{800393A8-34ED-4C5B-BC63-B0CC453CB0ED}" type="presOf" srcId="{E1E945B8-FD5F-4DCD-8C71-60B440822601}" destId="{86E9984D-2ED2-4F03-B714-AE20069A3D20}" srcOrd="0" destOrd="0" presId="urn:microsoft.com/office/officeart/2005/8/layout/bProcess2"/>
    <dgm:cxn modelId="{03919956-2FB0-419E-A6EA-BE143C180FCB}" srcId="{33C36CE1-8218-45C0-A237-9ABAD8B0CF51}" destId="{2B65FFE1-3006-46E7-A4EA-5AB87ECC1F41}" srcOrd="0" destOrd="0" parTransId="{6DE9C44D-B2C4-4B82-AF62-5855139935CB}" sibTransId="{E1E945B8-FD5F-4DCD-8C71-60B440822601}"/>
    <dgm:cxn modelId="{20B73554-DB4E-4716-ADD5-6E93918E1525}" type="presParOf" srcId="{419C2230-9357-41D7-A046-9C4A64786A2B}" destId="{A6AB0BB8-77EE-47E8-B918-26D684282967}" srcOrd="0" destOrd="0" presId="urn:microsoft.com/office/officeart/2005/8/layout/bProcess2"/>
    <dgm:cxn modelId="{4148FDCA-6C17-4E96-8265-DC615DB77059}" type="presParOf" srcId="{419C2230-9357-41D7-A046-9C4A64786A2B}" destId="{86E9984D-2ED2-4F03-B714-AE20069A3D20}" srcOrd="1" destOrd="0" presId="urn:microsoft.com/office/officeart/2005/8/layout/bProcess2"/>
    <dgm:cxn modelId="{3C81A4F7-66FD-471B-B8FB-19EE11BC6924}" type="presParOf" srcId="{419C2230-9357-41D7-A046-9C4A64786A2B}" destId="{1910159E-4A8A-4718-845C-ABE910B119BE}" srcOrd="2" destOrd="0" presId="urn:microsoft.com/office/officeart/2005/8/layout/bProcess2"/>
    <dgm:cxn modelId="{CE3036BC-4097-4481-86F8-E0863AD9FF9B}" type="presParOf" srcId="{1910159E-4A8A-4718-845C-ABE910B119BE}" destId="{D806AA4B-FB71-486E-916D-DECB87A90D76}" srcOrd="0" destOrd="0" presId="urn:microsoft.com/office/officeart/2005/8/layout/bProcess2"/>
    <dgm:cxn modelId="{366ED85A-CDAB-48DF-ABA8-E66EC1C611CE}" type="presParOf" srcId="{1910159E-4A8A-4718-845C-ABE910B119BE}" destId="{60E35171-D283-4A8F-B63F-65B168A268AA}" srcOrd="1" destOrd="0" presId="urn:microsoft.com/office/officeart/2005/8/layout/bProcess2"/>
    <dgm:cxn modelId="{BEF18F54-D9FA-425D-8C68-788E18AD3284}" type="presParOf" srcId="{419C2230-9357-41D7-A046-9C4A64786A2B}" destId="{737E72C8-F2AC-4051-8E69-A1957A60B204}" srcOrd="3" destOrd="0" presId="urn:microsoft.com/office/officeart/2005/8/layout/bProcess2"/>
    <dgm:cxn modelId="{4440A3D9-7193-4C85-8BB6-0CCFC17ED7F3}" type="presParOf" srcId="{419C2230-9357-41D7-A046-9C4A64786A2B}" destId="{814B612A-54E4-48A0-8582-03C2059047AD}" srcOrd="4" destOrd="0" presId="urn:microsoft.com/office/officeart/2005/8/layout/bProcess2"/>
  </dgm:cxnLst>
  <dgm:bg/>
  <dgm:whole/>
</dgm:dataModel>
</file>

<file path=ppt/diagrams/data9.xml><?xml version="1.0" encoding="utf-8"?>
<dgm:dataModel xmlns:dgm="http://schemas.openxmlformats.org/drawingml/2006/diagram" xmlns:a="http://schemas.openxmlformats.org/drawingml/2006/main">
  <dgm:ptLst>
    <dgm:pt modelId="{9D09C624-CE21-4C7F-BDB5-CAC7BA95294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TW" altLang="en-US"/>
        </a:p>
      </dgm:t>
    </dgm:pt>
    <dgm:pt modelId="{707A3570-DCE7-4BBF-A2DE-1DD565B984D4}">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直升入學</a:t>
          </a:r>
          <a:endParaRPr lang="zh-TW" altLang="en-US" b="1" dirty="0">
            <a:solidFill>
              <a:schemeClr val="bg1"/>
            </a:solidFill>
            <a:latin typeface="標楷體" panose="03000509000000000000" pitchFamily="65" charset="-120"/>
            <a:ea typeface="標楷體" panose="03000509000000000000" pitchFamily="65" charset="-120"/>
          </a:endParaRPr>
        </a:p>
      </dgm:t>
    </dgm:pt>
    <dgm:pt modelId="{72EACC2B-7548-48D6-B2CD-59F4656BB958}" type="parTrans" cxnId="{47AE02E7-C47F-4081-84C5-14DB393AE8BC}">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9CBA55D9-464E-4591-A9D8-B601B3126758}" type="sibTrans" cxnId="{47AE02E7-C47F-4081-84C5-14DB393AE8BC}">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649BE8AE-6037-4CBF-A12C-1C7C3A816227}">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安樂高中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D4E20EA5-9107-401B-8A1D-84067DE38500}" type="parTrans" cxnId="{AD7593B8-9FBD-4CB9-8A6D-49901B8CD521}">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7F3214A9-0B95-4B55-A1CE-41EAECB66532}" type="sibTrans" cxnId="{AD7593B8-9FBD-4CB9-8A6D-49901B8CD521}">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940F1D51-D8D0-4800-82C9-AE26DAEA1FFA}">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二信高中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572F2190-D125-46E3-A468-1561E31D8123}" type="parTrans" cxnId="{5E9D347C-F2D2-457E-8F04-0F7FF2C7A513}">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80191FD6-42D5-4F66-BF23-AFD2FBF09F9F}" type="sibTrans" cxnId="{5E9D347C-F2D2-457E-8F04-0F7FF2C7A513}">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27126B4F-95F4-41F5-B856-705F0D39532E}">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聖心高中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2AC9E006-88E4-49F5-9055-66D9DEC63176}" type="parTrans" cxnId="{301D0129-3E30-47CD-9ABE-8277869D8388}">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D968AD22-E01B-4A98-9F19-E987B4CAD310}" type="sibTrans" cxnId="{301D0129-3E30-47CD-9ABE-8277869D8388}">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8AC0A596-D3A1-456C-AE21-F17FBE016D07}">
      <dgm:prSet phldrT="[文字]"/>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中山</a:t>
          </a:r>
          <a:endParaRPr lang="en-US" altLang="zh-TW" b="1" dirty="0" smtClean="0">
            <a:solidFill>
              <a:schemeClr val="bg1"/>
            </a:solidFill>
            <a:latin typeface="標楷體" panose="03000509000000000000" pitchFamily="65" charset="-120"/>
            <a:ea typeface="標楷體" panose="03000509000000000000" pitchFamily="65" charset="-120"/>
          </a:endParaRPr>
        </a:p>
        <a:p>
          <a:r>
            <a:rPr lang="zh-TW" altLang="en-US" b="1" dirty="0" smtClean="0">
              <a:solidFill>
                <a:schemeClr val="bg1"/>
              </a:solidFill>
              <a:latin typeface="標楷體" panose="03000509000000000000" pitchFamily="65" charset="-120"/>
              <a:ea typeface="標楷體" panose="03000509000000000000" pitchFamily="65" charset="-120"/>
            </a:rPr>
            <a:t>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7A1BEACC-23FF-4A5A-93D8-7CF492808253}" type="parTrans" cxnId="{0C10A24E-CFA3-4EBD-A442-AF363BF3D677}">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E9E71121-9A49-4654-BD6E-21BAAA772BBA}" type="sibTrans" cxnId="{0C10A24E-CFA3-4EBD-A442-AF363BF3D677}">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2CC3773A-4D4C-462F-8C01-B7F74D718305}">
      <dgm:prSet/>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暖暖高中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149C3EC2-5F9C-48D0-A42C-6FBB402C0785}" type="parTrans" cxnId="{170B313D-AEF1-4314-8102-569F20B47215}">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0F36B3CA-FBDC-44D3-A5F0-02DAF415EAC4}" type="sibTrans" cxnId="{170B313D-AEF1-4314-8102-569F20B47215}">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D92B7764-7472-429A-8F4E-B83186625399}">
      <dgm:prSet/>
      <dgm:spPr/>
      <dgm:t>
        <a:bodyPr/>
        <a:lstStyle/>
        <a:p>
          <a:r>
            <a:rPr lang="zh-TW" altLang="en-US" b="1" dirty="0" smtClean="0">
              <a:solidFill>
                <a:schemeClr val="bg1"/>
              </a:solidFill>
              <a:latin typeface="標楷體" panose="03000509000000000000" pitchFamily="65" charset="-120"/>
              <a:ea typeface="標楷體" panose="03000509000000000000" pitchFamily="65" charset="-120"/>
            </a:rPr>
            <a:t>八斗高中</a:t>
          </a:r>
          <a:endParaRPr lang="zh-TW" altLang="en-US" b="1" dirty="0">
            <a:solidFill>
              <a:schemeClr val="bg1"/>
            </a:solidFill>
            <a:latin typeface="標楷體" panose="03000509000000000000" pitchFamily="65" charset="-120"/>
            <a:ea typeface="標楷體" panose="03000509000000000000" pitchFamily="65" charset="-120"/>
          </a:endParaRPr>
        </a:p>
      </dgm:t>
    </dgm:pt>
    <dgm:pt modelId="{B7A1B783-4BF7-4E7B-9351-76612514282F}" type="parTrans" cxnId="{0C3B1EB1-AE6C-453C-B113-F87905CDF39A}">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B1331C10-DA6E-403D-AB21-890FCE3BCC69}" type="sibTrans" cxnId="{0C3B1EB1-AE6C-453C-B113-F87905CDF39A}">
      <dgm:prSet/>
      <dgm:spPr/>
      <dgm:t>
        <a:bodyPr/>
        <a:lstStyle/>
        <a:p>
          <a:endParaRPr lang="zh-TW" altLang="en-US" b="1">
            <a:solidFill>
              <a:schemeClr val="bg1"/>
            </a:solidFill>
            <a:latin typeface="標楷體" panose="03000509000000000000" pitchFamily="65" charset="-120"/>
            <a:ea typeface="標楷體" panose="03000509000000000000" pitchFamily="65" charset="-120"/>
          </a:endParaRPr>
        </a:p>
      </dgm:t>
    </dgm:pt>
    <dgm:pt modelId="{6B4572B9-EE53-442A-866E-14EF1B886C86}" type="pres">
      <dgm:prSet presAssocID="{9D09C624-CE21-4C7F-BDB5-CAC7BA95294F}" presName="Name0" presStyleCnt="0">
        <dgm:presLayoutVars>
          <dgm:chMax val="1"/>
          <dgm:dir/>
          <dgm:animLvl val="ctr"/>
          <dgm:resizeHandles val="exact"/>
        </dgm:presLayoutVars>
      </dgm:prSet>
      <dgm:spPr/>
      <dgm:t>
        <a:bodyPr/>
        <a:lstStyle/>
        <a:p>
          <a:endParaRPr lang="zh-TW" altLang="en-US"/>
        </a:p>
      </dgm:t>
    </dgm:pt>
    <dgm:pt modelId="{E15CF329-702F-48FB-A430-6D5846A456E4}" type="pres">
      <dgm:prSet presAssocID="{707A3570-DCE7-4BBF-A2DE-1DD565B984D4}" presName="centerShape" presStyleLbl="node0" presStyleIdx="0" presStyleCnt="1"/>
      <dgm:spPr/>
      <dgm:t>
        <a:bodyPr/>
        <a:lstStyle/>
        <a:p>
          <a:endParaRPr lang="zh-TW" altLang="en-US"/>
        </a:p>
      </dgm:t>
    </dgm:pt>
    <dgm:pt modelId="{9A9CC1B3-C448-41BF-8CA2-CFCE9B87FB01}" type="pres">
      <dgm:prSet presAssocID="{649BE8AE-6037-4CBF-A12C-1C7C3A816227}" presName="node" presStyleLbl="node1" presStyleIdx="0" presStyleCnt="6">
        <dgm:presLayoutVars>
          <dgm:bulletEnabled val="1"/>
        </dgm:presLayoutVars>
      </dgm:prSet>
      <dgm:spPr/>
      <dgm:t>
        <a:bodyPr/>
        <a:lstStyle/>
        <a:p>
          <a:endParaRPr lang="zh-TW" altLang="en-US"/>
        </a:p>
      </dgm:t>
    </dgm:pt>
    <dgm:pt modelId="{E505DDDD-9240-45F9-81BF-FB46CF9CDA86}" type="pres">
      <dgm:prSet presAssocID="{649BE8AE-6037-4CBF-A12C-1C7C3A816227}" presName="dummy" presStyleCnt="0"/>
      <dgm:spPr/>
    </dgm:pt>
    <dgm:pt modelId="{22DB2BBD-EDF0-4B3E-8D0E-244DA2EFBD0B}" type="pres">
      <dgm:prSet presAssocID="{7F3214A9-0B95-4B55-A1CE-41EAECB66532}" presName="sibTrans" presStyleLbl="sibTrans2D1" presStyleIdx="0" presStyleCnt="6"/>
      <dgm:spPr/>
      <dgm:t>
        <a:bodyPr/>
        <a:lstStyle/>
        <a:p>
          <a:endParaRPr lang="zh-TW" altLang="en-US"/>
        </a:p>
      </dgm:t>
    </dgm:pt>
    <dgm:pt modelId="{4903AAB5-03B8-42AF-87DE-60A981B49D15}" type="pres">
      <dgm:prSet presAssocID="{2CC3773A-4D4C-462F-8C01-B7F74D718305}" presName="node" presStyleLbl="node1" presStyleIdx="1" presStyleCnt="6">
        <dgm:presLayoutVars>
          <dgm:bulletEnabled val="1"/>
        </dgm:presLayoutVars>
      </dgm:prSet>
      <dgm:spPr/>
      <dgm:t>
        <a:bodyPr/>
        <a:lstStyle/>
        <a:p>
          <a:endParaRPr lang="zh-TW" altLang="en-US"/>
        </a:p>
      </dgm:t>
    </dgm:pt>
    <dgm:pt modelId="{A12ED4A1-936D-4D51-9D23-2902902D824F}" type="pres">
      <dgm:prSet presAssocID="{2CC3773A-4D4C-462F-8C01-B7F74D718305}" presName="dummy" presStyleCnt="0"/>
      <dgm:spPr/>
    </dgm:pt>
    <dgm:pt modelId="{A820D4BE-5779-4EF9-8CDE-F0ACFCA73E2E}" type="pres">
      <dgm:prSet presAssocID="{0F36B3CA-FBDC-44D3-A5F0-02DAF415EAC4}" presName="sibTrans" presStyleLbl="sibTrans2D1" presStyleIdx="1" presStyleCnt="6"/>
      <dgm:spPr/>
      <dgm:t>
        <a:bodyPr/>
        <a:lstStyle/>
        <a:p>
          <a:endParaRPr lang="zh-TW" altLang="en-US"/>
        </a:p>
      </dgm:t>
    </dgm:pt>
    <dgm:pt modelId="{C0F5DD6A-224E-4749-95DA-7E842DE0DAD4}" type="pres">
      <dgm:prSet presAssocID="{D92B7764-7472-429A-8F4E-B83186625399}" presName="node" presStyleLbl="node1" presStyleIdx="2" presStyleCnt="6">
        <dgm:presLayoutVars>
          <dgm:bulletEnabled val="1"/>
        </dgm:presLayoutVars>
      </dgm:prSet>
      <dgm:spPr/>
      <dgm:t>
        <a:bodyPr/>
        <a:lstStyle/>
        <a:p>
          <a:endParaRPr lang="zh-TW" altLang="en-US"/>
        </a:p>
      </dgm:t>
    </dgm:pt>
    <dgm:pt modelId="{139401D5-F25D-4DF8-B11A-D91CD06BA884}" type="pres">
      <dgm:prSet presAssocID="{D92B7764-7472-429A-8F4E-B83186625399}" presName="dummy" presStyleCnt="0"/>
      <dgm:spPr/>
    </dgm:pt>
    <dgm:pt modelId="{EB595585-FFFE-4E92-A545-B6B38C921ECD}" type="pres">
      <dgm:prSet presAssocID="{B1331C10-DA6E-403D-AB21-890FCE3BCC69}" presName="sibTrans" presStyleLbl="sibTrans2D1" presStyleIdx="2" presStyleCnt="6"/>
      <dgm:spPr/>
      <dgm:t>
        <a:bodyPr/>
        <a:lstStyle/>
        <a:p>
          <a:endParaRPr lang="zh-TW" altLang="en-US"/>
        </a:p>
      </dgm:t>
    </dgm:pt>
    <dgm:pt modelId="{58461570-C270-439A-B38C-1256056B96DC}" type="pres">
      <dgm:prSet presAssocID="{940F1D51-D8D0-4800-82C9-AE26DAEA1FFA}" presName="node" presStyleLbl="node1" presStyleIdx="3" presStyleCnt="6">
        <dgm:presLayoutVars>
          <dgm:bulletEnabled val="1"/>
        </dgm:presLayoutVars>
      </dgm:prSet>
      <dgm:spPr/>
      <dgm:t>
        <a:bodyPr/>
        <a:lstStyle/>
        <a:p>
          <a:endParaRPr lang="zh-TW" altLang="en-US"/>
        </a:p>
      </dgm:t>
    </dgm:pt>
    <dgm:pt modelId="{1377BA08-0B07-4A62-A5F7-69325B513DCF}" type="pres">
      <dgm:prSet presAssocID="{940F1D51-D8D0-4800-82C9-AE26DAEA1FFA}" presName="dummy" presStyleCnt="0"/>
      <dgm:spPr/>
    </dgm:pt>
    <dgm:pt modelId="{19CBEEF0-4F94-4ABE-AC2D-ADD93BB26561}" type="pres">
      <dgm:prSet presAssocID="{80191FD6-42D5-4F66-BF23-AFD2FBF09F9F}" presName="sibTrans" presStyleLbl="sibTrans2D1" presStyleIdx="3" presStyleCnt="6"/>
      <dgm:spPr/>
      <dgm:t>
        <a:bodyPr/>
        <a:lstStyle/>
        <a:p>
          <a:endParaRPr lang="zh-TW" altLang="en-US"/>
        </a:p>
      </dgm:t>
    </dgm:pt>
    <dgm:pt modelId="{C983FB27-7C1E-4B08-8223-93C4B5C1E932}" type="pres">
      <dgm:prSet presAssocID="{27126B4F-95F4-41F5-B856-705F0D39532E}" presName="node" presStyleLbl="node1" presStyleIdx="4" presStyleCnt="6">
        <dgm:presLayoutVars>
          <dgm:bulletEnabled val="1"/>
        </dgm:presLayoutVars>
      </dgm:prSet>
      <dgm:spPr/>
      <dgm:t>
        <a:bodyPr/>
        <a:lstStyle/>
        <a:p>
          <a:endParaRPr lang="zh-TW" altLang="en-US"/>
        </a:p>
      </dgm:t>
    </dgm:pt>
    <dgm:pt modelId="{3D752E47-7CC6-4F45-A7A2-E6830174E571}" type="pres">
      <dgm:prSet presAssocID="{27126B4F-95F4-41F5-B856-705F0D39532E}" presName="dummy" presStyleCnt="0"/>
      <dgm:spPr/>
    </dgm:pt>
    <dgm:pt modelId="{1A1F7397-3954-45D1-8755-92B1E1CC176B}" type="pres">
      <dgm:prSet presAssocID="{D968AD22-E01B-4A98-9F19-E987B4CAD310}" presName="sibTrans" presStyleLbl="sibTrans2D1" presStyleIdx="4" presStyleCnt="6"/>
      <dgm:spPr/>
      <dgm:t>
        <a:bodyPr/>
        <a:lstStyle/>
        <a:p>
          <a:endParaRPr lang="zh-TW" altLang="en-US"/>
        </a:p>
      </dgm:t>
    </dgm:pt>
    <dgm:pt modelId="{A231D86F-049D-4099-A2FA-1F8CA071FAA6}" type="pres">
      <dgm:prSet presAssocID="{8AC0A596-D3A1-456C-AE21-F17FBE016D07}" presName="node" presStyleLbl="node1" presStyleIdx="5" presStyleCnt="6">
        <dgm:presLayoutVars>
          <dgm:bulletEnabled val="1"/>
        </dgm:presLayoutVars>
      </dgm:prSet>
      <dgm:spPr/>
      <dgm:t>
        <a:bodyPr/>
        <a:lstStyle/>
        <a:p>
          <a:endParaRPr lang="zh-TW" altLang="en-US"/>
        </a:p>
      </dgm:t>
    </dgm:pt>
    <dgm:pt modelId="{B21C3024-92AC-417B-9AEB-752312422CDB}" type="pres">
      <dgm:prSet presAssocID="{8AC0A596-D3A1-456C-AE21-F17FBE016D07}" presName="dummy" presStyleCnt="0"/>
      <dgm:spPr/>
    </dgm:pt>
    <dgm:pt modelId="{CFC6252B-AA85-48D7-9EFB-6C47EB12EBAE}" type="pres">
      <dgm:prSet presAssocID="{E9E71121-9A49-4654-BD6E-21BAAA772BBA}" presName="sibTrans" presStyleLbl="sibTrans2D1" presStyleIdx="5" presStyleCnt="6"/>
      <dgm:spPr/>
      <dgm:t>
        <a:bodyPr/>
        <a:lstStyle/>
        <a:p>
          <a:endParaRPr lang="zh-TW" altLang="en-US"/>
        </a:p>
      </dgm:t>
    </dgm:pt>
  </dgm:ptLst>
  <dgm:cxnLst>
    <dgm:cxn modelId="{4A7667F8-63B4-415E-ABAE-3CA36AB19C55}" type="presOf" srcId="{D968AD22-E01B-4A98-9F19-E987B4CAD310}" destId="{1A1F7397-3954-45D1-8755-92B1E1CC176B}" srcOrd="0" destOrd="0" presId="urn:microsoft.com/office/officeart/2005/8/layout/radial6"/>
    <dgm:cxn modelId="{80F34126-31FF-4EAD-A9CE-6E82881BB2A4}" type="presOf" srcId="{940F1D51-D8D0-4800-82C9-AE26DAEA1FFA}" destId="{58461570-C270-439A-B38C-1256056B96DC}" srcOrd="0" destOrd="0" presId="urn:microsoft.com/office/officeart/2005/8/layout/radial6"/>
    <dgm:cxn modelId="{59415109-FFC5-46FD-BAFC-453C9C184A98}" type="presOf" srcId="{649BE8AE-6037-4CBF-A12C-1C7C3A816227}" destId="{9A9CC1B3-C448-41BF-8CA2-CFCE9B87FB01}" srcOrd="0" destOrd="0" presId="urn:microsoft.com/office/officeart/2005/8/layout/radial6"/>
    <dgm:cxn modelId="{93A633F6-911F-4672-B204-03C9A8DFBC54}" type="presOf" srcId="{27126B4F-95F4-41F5-B856-705F0D39532E}" destId="{C983FB27-7C1E-4B08-8223-93C4B5C1E932}" srcOrd="0" destOrd="0" presId="urn:microsoft.com/office/officeart/2005/8/layout/radial6"/>
    <dgm:cxn modelId="{60EC670D-835E-4CBC-8AF3-32796F82BA5F}" type="presOf" srcId="{2CC3773A-4D4C-462F-8C01-B7F74D718305}" destId="{4903AAB5-03B8-42AF-87DE-60A981B49D15}" srcOrd="0" destOrd="0" presId="urn:microsoft.com/office/officeart/2005/8/layout/radial6"/>
    <dgm:cxn modelId="{301D0129-3E30-47CD-9ABE-8277869D8388}" srcId="{707A3570-DCE7-4BBF-A2DE-1DD565B984D4}" destId="{27126B4F-95F4-41F5-B856-705F0D39532E}" srcOrd="4" destOrd="0" parTransId="{2AC9E006-88E4-49F5-9055-66D9DEC63176}" sibTransId="{D968AD22-E01B-4A98-9F19-E987B4CAD310}"/>
    <dgm:cxn modelId="{7E33AA42-2403-4C42-9B0C-F4DEA75E96AF}" type="presOf" srcId="{7F3214A9-0B95-4B55-A1CE-41EAECB66532}" destId="{22DB2BBD-EDF0-4B3E-8D0E-244DA2EFBD0B}" srcOrd="0" destOrd="0" presId="urn:microsoft.com/office/officeart/2005/8/layout/radial6"/>
    <dgm:cxn modelId="{0C3B1EB1-AE6C-453C-B113-F87905CDF39A}" srcId="{707A3570-DCE7-4BBF-A2DE-1DD565B984D4}" destId="{D92B7764-7472-429A-8F4E-B83186625399}" srcOrd="2" destOrd="0" parTransId="{B7A1B783-4BF7-4E7B-9351-76612514282F}" sibTransId="{B1331C10-DA6E-403D-AB21-890FCE3BCC69}"/>
    <dgm:cxn modelId="{9364A1D2-E55E-4CAD-ABEB-2B53A8252E82}" type="presOf" srcId="{80191FD6-42D5-4F66-BF23-AFD2FBF09F9F}" destId="{19CBEEF0-4F94-4ABE-AC2D-ADD93BB26561}" srcOrd="0" destOrd="0" presId="urn:microsoft.com/office/officeart/2005/8/layout/radial6"/>
    <dgm:cxn modelId="{9EDA1AE2-1729-4F8F-AA19-4334E9649894}" type="presOf" srcId="{E9E71121-9A49-4654-BD6E-21BAAA772BBA}" destId="{CFC6252B-AA85-48D7-9EFB-6C47EB12EBAE}" srcOrd="0" destOrd="0" presId="urn:microsoft.com/office/officeart/2005/8/layout/radial6"/>
    <dgm:cxn modelId="{A479AE2C-B744-41A2-B0DF-F35490D2B042}" type="presOf" srcId="{0F36B3CA-FBDC-44D3-A5F0-02DAF415EAC4}" destId="{A820D4BE-5779-4EF9-8CDE-F0ACFCA73E2E}" srcOrd="0" destOrd="0" presId="urn:microsoft.com/office/officeart/2005/8/layout/radial6"/>
    <dgm:cxn modelId="{F0211969-E85E-4FA4-B824-4EEAD541FE1F}" type="presOf" srcId="{B1331C10-DA6E-403D-AB21-890FCE3BCC69}" destId="{EB595585-FFFE-4E92-A545-B6B38C921ECD}" srcOrd="0" destOrd="0" presId="urn:microsoft.com/office/officeart/2005/8/layout/radial6"/>
    <dgm:cxn modelId="{47AE02E7-C47F-4081-84C5-14DB393AE8BC}" srcId="{9D09C624-CE21-4C7F-BDB5-CAC7BA95294F}" destId="{707A3570-DCE7-4BBF-A2DE-1DD565B984D4}" srcOrd="0" destOrd="0" parTransId="{72EACC2B-7548-48D6-B2CD-59F4656BB958}" sibTransId="{9CBA55D9-464E-4591-A9D8-B601B3126758}"/>
    <dgm:cxn modelId="{9187EE19-FC61-49E8-B809-BAF08C2BC586}" type="presOf" srcId="{9D09C624-CE21-4C7F-BDB5-CAC7BA95294F}" destId="{6B4572B9-EE53-442A-866E-14EF1B886C86}" srcOrd="0" destOrd="0" presId="urn:microsoft.com/office/officeart/2005/8/layout/radial6"/>
    <dgm:cxn modelId="{06A9A0A8-A942-413C-82F7-B7409D9939C0}" type="presOf" srcId="{8AC0A596-D3A1-456C-AE21-F17FBE016D07}" destId="{A231D86F-049D-4099-A2FA-1F8CA071FAA6}" srcOrd="0" destOrd="0" presId="urn:microsoft.com/office/officeart/2005/8/layout/radial6"/>
    <dgm:cxn modelId="{D75DAFF3-4A91-4E78-BEF5-653705342D9E}" type="presOf" srcId="{707A3570-DCE7-4BBF-A2DE-1DD565B984D4}" destId="{E15CF329-702F-48FB-A430-6D5846A456E4}" srcOrd="0" destOrd="0" presId="urn:microsoft.com/office/officeart/2005/8/layout/radial6"/>
    <dgm:cxn modelId="{AD7593B8-9FBD-4CB9-8A6D-49901B8CD521}" srcId="{707A3570-DCE7-4BBF-A2DE-1DD565B984D4}" destId="{649BE8AE-6037-4CBF-A12C-1C7C3A816227}" srcOrd="0" destOrd="0" parTransId="{D4E20EA5-9107-401B-8A1D-84067DE38500}" sibTransId="{7F3214A9-0B95-4B55-A1CE-41EAECB66532}"/>
    <dgm:cxn modelId="{0C10A24E-CFA3-4EBD-A442-AF363BF3D677}" srcId="{707A3570-DCE7-4BBF-A2DE-1DD565B984D4}" destId="{8AC0A596-D3A1-456C-AE21-F17FBE016D07}" srcOrd="5" destOrd="0" parTransId="{7A1BEACC-23FF-4A5A-93D8-7CF492808253}" sibTransId="{E9E71121-9A49-4654-BD6E-21BAAA772BBA}"/>
    <dgm:cxn modelId="{170B313D-AEF1-4314-8102-569F20B47215}" srcId="{707A3570-DCE7-4BBF-A2DE-1DD565B984D4}" destId="{2CC3773A-4D4C-462F-8C01-B7F74D718305}" srcOrd="1" destOrd="0" parTransId="{149C3EC2-5F9C-48D0-A42C-6FBB402C0785}" sibTransId="{0F36B3CA-FBDC-44D3-A5F0-02DAF415EAC4}"/>
    <dgm:cxn modelId="{5E9D347C-F2D2-457E-8F04-0F7FF2C7A513}" srcId="{707A3570-DCE7-4BBF-A2DE-1DD565B984D4}" destId="{940F1D51-D8D0-4800-82C9-AE26DAEA1FFA}" srcOrd="3" destOrd="0" parTransId="{572F2190-D125-46E3-A468-1561E31D8123}" sibTransId="{80191FD6-42D5-4F66-BF23-AFD2FBF09F9F}"/>
    <dgm:cxn modelId="{EEBD909B-BC3F-4ECC-BE11-0434E496B936}" type="presOf" srcId="{D92B7764-7472-429A-8F4E-B83186625399}" destId="{C0F5DD6A-224E-4749-95DA-7E842DE0DAD4}" srcOrd="0" destOrd="0" presId="urn:microsoft.com/office/officeart/2005/8/layout/radial6"/>
    <dgm:cxn modelId="{0FBBA700-E0D9-4B51-913D-41C4A8D1C2CB}" type="presParOf" srcId="{6B4572B9-EE53-442A-866E-14EF1B886C86}" destId="{E15CF329-702F-48FB-A430-6D5846A456E4}" srcOrd="0" destOrd="0" presId="urn:microsoft.com/office/officeart/2005/8/layout/radial6"/>
    <dgm:cxn modelId="{EEAF4A76-4062-4016-B24C-BDEB4B565790}" type="presParOf" srcId="{6B4572B9-EE53-442A-866E-14EF1B886C86}" destId="{9A9CC1B3-C448-41BF-8CA2-CFCE9B87FB01}" srcOrd="1" destOrd="0" presId="urn:microsoft.com/office/officeart/2005/8/layout/radial6"/>
    <dgm:cxn modelId="{97CD2746-4011-4641-B3EB-2DFC0BF77F93}" type="presParOf" srcId="{6B4572B9-EE53-442A-866E-14EF1B886C86}" destId="{E505DDDD-9240-45F9-81BF-FB46CF9CDA86}" srcOrd="2" destOrd="0" presId="urn:microsoft.com/office/officeart/2005/8/layout/radial6"/>
    <dgm:cxn modelId="{7BB28741-DDA2-408D-8417-E095E29B042E}" type="presParOf" srcId="{6B4572B9-EE53-442A-866E-14EF1B886C86}" destId="{22DB2BBD-EDF0-4B3E-8D0E-244DA2EFBD0B}" srcOrd="3" destOrd="0" presId="urn:microsoft.com/office/officeart/2005/8/layout/radial6"/>
    <dgm:cxn modelId="{F9D5CE9B-917E-4A42-80BE-1184C74143D3}" type="presParOf" srcId="{6B4572B9-EE53-442A-866E-14EF1B886C86}" destId="{4903AAB5-03B8-42AF-87DE-60A981B49D15}" srcOrd="4" destOrd="0" presId="urn:microsoft.com/office/officeart/2005/8/layout/radial6"/>
    <dgm:cxn modelId="{C617DB0E-1929-4FE9-A315-34BBD07C5642}" type="presParOf" srcId="{6B4572B9-EE53-442A-866E-14EF1B886C86}" destId="{A12ED4A1-936D-4D51-9D23-2902902D824F}" srcOrd="5" destOrd="0" presId="urn:microsoft.com/office/officeart/2005/8/layout/radial6"/>
    <dgm:cxn modelId="{1B385DD5-CDBD-4B0C-B2CE-63E1CCFD17F1}" type="presParOf" srcId="{6B4572B9-EE53-442A-866E-14EF1B886C86}" destId="{A820D4BE-5779-4EF9-8CDE-F0ACFCA73E2E}" srcOrd="6" destOrd="0" presId="urn:microsoft.com/office/officeart/2005/8/layout/radial6"/>
    <dgm:cxn modelId="{476DF4CE-5406-4DFE-A310-83074A590201}" type="presParOf" srcId="{6B4572B9-EE53-442A-866E-14EF1B886C86}" destId="{C0F5DD6A-224E-4749-95DA-7E842DE0DAD4}" srcOrd="7" destOrd="0" presId="urn:microsoft.com/office/officeart/2005/8/layout/radial6"/>
    <dgm:cxn modelId="{17BB9D8B-7B03-4A27-B3ED-395D8BA649CA}" type="presParOf" srcId="{6B4572B9-EE53-442A-866E-14EF1B886C86}" destId="{139401D5-F25D-4DF8-B11A-D91CD06BA884}" srcOrd="8" destOrd="0" presId="urn:microsoft.com/office/officeart/2005/8/layout/radial6"/>
    <dgm:cxn modelId="{1D01CD03-367F-4BF2-93F6-E54DAE20BEDF}" type="presParOf" srcId="{6B4572B9-EE53-442A-866E-14EF1B886C86}" destId="{EB595585-FFFE-4E92-A545-B6B38C921ECD}" srcOrd="9" destOrd="0" presId="urn:microsoft.com/office/officeart/2005/8/layout/radial6"/>
    <dgm:cxn modelId="{740012AF-6AED-4BB5-B5A1-F1C27E2B7803}" type="presParOf" srcId="{6B4572B9-EE53-442A-866E-14EF1B886C86}" destId="{58461570-C270-439A-B38C-1256056B96DC}" srcOrd="10" destOrd="0" presId="urn:microsoft.com/office/officeart/2005/8/layout/radial6"/>
    <dgm:cxn modelId="{62DE738B-28E5-42DC-AE71-3007D88AFD02}" type="presParOf" srcId="{6B4572B9-EE53-442A-866E-14EF1B886C86}" destId="{1377BA08-0B07-4A62-A5F7-69325B513DCF}" srcOrd="11" destOrd="0" presId="urn:microsoft.com/office/officeart/2005/8/layout/radial6"/>
    <dgm:cxn modelId="{9F5762A6-0DB3-4F72-8B60-3B9EC8328BA2}" type="presParOf" srcId="{6B4572B9-EE53-442A-866E-14EF1B886C86}" destId="{19CBEEF0-4F94-4ABE-AC2D-ADD93BB26561}" srcOrd="12" destOrd="0" presId="urn:microsoft.com/office/officeart/2005/8/layout/radial6"/>
    <dgm:cxn modelId="{A907A1B4-F2E6-4A1B-B9CB-2E0E1AF08785}" type="presParOf" srcId="{6B4572B9-EE53-442A-866E-14EF1B886C86}" destId="{C983FB27-7C1E-4B08-8223-93C4B5C1E932}" srcOrd="13" destOrd="0" presId="urn:microsoft.com/office/officeart/2005/8/layout/radial6"/>
    <dgm:cxn modelId="{F613679C-F756-4E24-A40A-3B54EBF647A9}" type="presParOf" srcId="{6B4572B9-EE53-442A-866E-14EF1B886C86}" destId="{3D752E47-7CC6-4F45-A7A2-E6830174E571}" srcOrd="14" destOrd="0" presId="urn:microsoft.com/office/officeart/2005/8/layout/radial6"/>
    <dgm:cxn modelId="{AF78F77B-D0C4-44EB-86B3-748453672604}" type="presParOf" srcId="{6B4572B9-EE53-442A-866E-14EF1B886C86}" destId="{1A1F7397-3954-45D1-8755-92B1E1CC176B}" srcOrd="15" destOrd="0" presId="urn:microsoft.com/office/officeart/2005/8/layout/radial6"/>
    <dgm:cxn modelId="{62295EF5-FC0B-4347-A339-54E195E5629E}" type="presParOf" srcId="{6B4572B9-EE53-442A-866E-14EF1B886C86}" destId="{A231D86F-049D-4099-A2FA-1F8CA071FAA6}" srcOrd="16" destOrd="0" presId="urn:microsoft.com/office/officeart/2005/8/layout/radial6"/>
    <dgm:cxn modelId="{3A62A8C4-2262-4858-A09D-6DF1CE486206}" type="presParOf" srcId="{6B4572B9-EE53-442A-866E-14EF1B886C86}" destId="{B21C3024-92AC-417B-9AEB-752312422CDB}" srcOrd="17" destOrd="0" presId="urn:microsoft.com/office/officeart/2005/8/layout/radial6"/>
    <dgm:cxn modelId="{D132CDAA-1A02-401D-8D49-EB309C15F40D}" type="presParOf" srcId="{6B4572B9-EE53-442A-866E-14EF1B886C86}" destId="{CFC6252B-AA85-48D7-9EFB-6C47EB12EBAE}" srcOrd="18" destOrd="0" presId="urn:microsoft.com/office/officeart/2005/8/layout/radial6"/>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879A8-89F0-46AB-8814-DF3D989AC499}">
      <dsp:nvSpPr>
        <dsp:cNvPr id="0" name=""/>
        <dsp:cNvSpPr/>
      </dsp:nvSpPr>
      <dsp:spPr>
        <a:xfrm>
          <a:off x="0" y="264217"/>
          <a:ext cx="6641560" cy="14579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0" lang="zh-TW" altLang="en-US" sz="2400" b="0" i="0" u="none" strike="noStrike" kern="1200" cap="none" normalizeH="0" baseline="0" dirty="0" smtClean="0">
              <a:ln/>
              <a:effectLst/>
              <a:latin typeface="微軟正黑體" panose="020B0604030504040204" pitchFamily="34" charset="-120"/>
              <a:ea typeface="微軟正黑體" panose="020B0604030504040204" pitchFamily="34" charset="-120"/>
            </a:rPr>
            <a:t>難易適中</a:t>
          </a:r>
          <a:endParaRPr kumimoji="0" lang="en-US" altLang="zh-TW" sz="2400" b="0" i="0" u="none" strike="noStrike" kern="1200" cap="none" normalizeH="0" baseline="0" dirty="0" smtClean="0">
            <a:ln/>
            <a:effectLst/>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kumimoji="0" lang="zh-TW" altLang="en-US" sz="2400" b="0" i="0" u="none" strike="noStrike" kern="1200" cap="none" normalizeH="0" baseline="0" dirty="0" smtClean="0">
              <a:ln/>
              <a:effectLst/>
              <a:latin typeface="微軟正黑體" panose="020B0604030504040204" pitchFamily="34" charset="-120"/>
              <a:ea typeface="微軟正黑體" panose="020B0604030504040204" pitchFamily="34" charset="-120"/>
            </a:rPr>
            <a:t>每科平均通過率 </a:t>
          </a:r>
          <a:r>
            <a:rPr kumimoji="0" lang="en-US" altLang="zh-TW" sz="2400" b="0" i="0" u="none" strike="noStrike" kern="1200" cap="none" normalizeH="0" baseline="0" dirty="0" smtClean="0">
              <a:ln/>
              <a:effectLst/>
              <a:latin typeface="微軟正黑體" panose="020B0604030504040204" pitchFamily="34" charset="-120"/>
              <a:ea typeface="微軟正黑體" panose="020B0604030504040204" pitchFamily="34" charset="-120"/>
            </a:rPr>
            <a:t>50%~55%</a:t>
          </a:r>
          <a:endParaRPr lang="zh-TW" altLang="en-US" sz="2400" kern="1200" dirty="0">
            <a:latin typeface="微軟正黑體" panose="020B0604030504040204" pitchFamily="34" charset="-120"/>
            <a:ea typeface="微軟正黑體" panose="020B0604030504040204" pitchFamily="34" charset="-120"/>
          </a:endParaRPr>
        </a:p>
      </dsp:txBody>
      <dsp:txXfrm>
        <a:off x="42701" y="306918"/>
        <a:ext cx="6556158" cy="1372529"/>
      </dsp:txXfrm>
    </dsp:sp>
    <dsp:sp modelId="{0BC25A63-4B3C-4CE7-8314-5203F453B26C}">
      <dsp:nvSpPr>
        <dsp:cNvPr id="0" name=""/>
        <dsp:cNvSpPr/>
      </dsp:nvSpPr>
      <dsp:spPr>
        <a:xfrm>
          <a:off x="0" y="1791820"/>
          <a:ext cx="3950322" cy="152229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國文、數學、英語、社會、自然</a:t>
          </a:r>
          <a:endParaRPr lang="zh-TW" altLang="en-US" sz="2400" kern="1200" dirty="0">
            <a:latin typeface="微軟正黑體" panose="020B0604030504040204" pitchFamily="34" charset="-120"/>
            <a:ea typeface="微軟正黑體" panose="020B0604030504040204" pitchFamily="34" charset="-120"/>
          </a:endParaRPr>
        </a:p>
      </dsp:txBody>
      <dsp:txXfrm>
        <a:off x="44586" y="1836406"/>
        <a:ext cx="3861150" cy="1433122"/>
      </dsp:txXfrm>
    </dsp:sp>
    <dsp:sp modelId="{50EFD8C2-7F24-4C01-8CA1-FB8B4FA2721B}">
      <dsp:nvSpPr>
        <dsp:cNvPr id="0" name=""/>
        <dsp:cNvSpPr/>
      </dsp:nvSpPr>
      <dsp:spPr>
        <a:xfrm>
          <a:off x="0"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zh-TW" sz="1700" kern="1200" dirty="0" smtClean="0">
              <a:latin typeface="微軟正黑體" panose="020B0604030504040204" pitchFamily="34" charset="-120"/>
              <a:ea typeface="微軟正黑體" panose="020B0604030504040204" pitchFamily="34" charset="-120"/>
            </a:rPr>
            <a:t>A</a:t>
          </a:r>
          <a:br>
            <a:rPr lang="en-US" altLang="zh-TW" sz="1700" kern="1200" dirty="0" smtClean="0">
              <a:latin typeface="微軟正黑體" panose="020B0604030504040204" pitchFamily="34" charset="-120"/>
              <a:ea typeface="微軟正黑體" panose="020B0604030504040204" pitchFamily="34" charset="-120"/>
            </a:rPr>
          </a:br>
          <a:r>
            <a:rPr lang="zh-TW" altLang="en-US" sz="1700" kern="1200" dirty="0" smtClean="0">
              <a:latin typeface="微軟正黑體" panose="020B0604030504040204" pitchFamily="34" charset="-120"/>
              <a:ea typeface="微軟正黑體" panose="020B0604030504040204" pitchFamily="34" charset="-120"/>
            </a:rPr>
            <a:t>精熟</a:t>
          </a:r>
          <a:r>
            <a:rPr lang="en-US" altLang="zh-TW" sz="1700" kern="1200" dirty="0" smtClean="0">
              <a:latin typeface="微軟正黑體" panose="020B0604030504040204" pitchFamily="34" charset="-120"/>
              <a:ea typeface="微軟正黑體" panose="020B0604030504040204" pitchFamily="34" charset="-120"/>
            </a:rPr>
            <a:t>10%~20%</a:t>
          </a:r>
          <a:endParaRPr lang="zh-TW" altLang="en-US" sz="1700" kern="1200" dirty="0">
            <a:latin typeface="微軟正黑體" panose="020B0604030504040204" pitchFamily="34" charset="-120"/>
            <a:ea typeface="微軟正黑體" panose="020B0604030504040204" pitchFamily="34" charset="-120"/>
          </a:endParaRPr>
        </a:p>
      </dsp:txBody>
      <dsp:txXfrm>
        <a:off x="37844" y="3268077"/>
        <a:ext cx="1216410" cy="1446606"/>
      </dsp:txXfrm>
    </dsp:sp>
    <dsp:sp modelId="{E64A6A70-A102-4592-9EC2-10F7F7D3975E}">
      <dsp:nvSpPr>
        <dsp:cNvPr id="0" name=""/>
        <dsp:cNvSpPr/>
      </dsp:nvSpPr>
      <dsp:spPr>
        <a:xfrm>
          <a:off x="1079246"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B</a:t>
          </a:r>
          <a:b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br>
          <a:r>
            <a:rPr kumimoji="0" lang="zh-TW" altLang="en-US" sz="1700" b="0" i="0" u="none" strike="noStrike" kern="1200" cap="none" normalizeH="0" baseline="0" dirty="0" smtClean="0">
              <a:ln/>
              <a:effectLst/>
              <a:latin typeface="微軟正黑體" panose="020B0604030504040204" pitchFamily="34" charset="-120"/>
              <a:ea typeface="微軟正黑體" panose="020B0604030504040204" pitchFamily="34" charset="-120"/>
            </a:rPr>
            <a:t>基礎 </a:t>
          </a: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45%~60%</a:t>
          </a:r>
          <a:endParaRPr lang="zh-TW" altLang="en-US" sz="1700" kern="1200" dirty="0">
            <a:latin typeface="微軟正黑體" panose="020B0604030504040204" pitchFamily="34" charset="-120"/>
            <a:ea typeface="微軟正黑體" panose="020B0604030504040204" pitchFamily="34" charset="-120"/>
          </a:endParaRPr>
        </a:p>
      </dsp:txBody>
      <dsp:txXfrm>
        <a:off x="1117090" y="3268077"/>
        <a:ext cx="1216410" cy="1446606"/>
      </dsp:txXfrm>
    </dsp:sp>
    <dsp:sp modelId="{D95CF39E-9D26-4C3D-BD2B-192F07DA3764}">
      <dsp:nvSpPr>
        <dsp:cNvPr id="0" name=""/>
        <dsp:cNvSpPr/>
      </dsp:nvSpPr>
      <dsp:spPr>
        <a:xfrm>
          <a:off x="2425613" y="3230233"/>
          <a:ext cx="1292098" cy="152229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C</a:t>
          </a:r>
          <a:b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br>
          <a:r>
            <a:rPr kumimoji="0" lang="zh-TW" altLang="en-US" sz="1700" b="0" i="0" u="none" strike="noStrike" kern="1200" cap="none" normalizeH="0" baseline="0" dirty="0" smtClean="0">
              <a:ln/>
              <a:effectLst/>
              <a:latin typeface="微軟正黑體" panose="020B0604030504040204" pitchFamily="34" charset="-120"/>
              <a:ea typeface="微軟正黑體" panose="020B0604030504040204" pitchFamily="34" charset="-120"/>
            </a:rPr>
            <a:t>待加強</a:t>
          </a:r>
          <a:r>
            <a:rPr kumimoji="0" lang="en-US" altLang="zh-TW" sz="1700" b="0" i="0" u="none" strike="noStrike" kern="1200" cap="none" normalizeH="0" baseline="0" dirty="0" smtClean="0">
              <a:ln/>
              <a:effectLst/>
              <a:latin typeface="微軟正黑體" panose="020B0604030504040204" pitchFamily="34" charset="-120"/>
              <a:ea typeface="微軟正黑體" panose="020B0604030504040204" pitchFamily="34" charset="-120"/>
            </a:rPr>
            <a:t>20%~35%</a:t>
          </a:r>
          <a:endParaRPr lang="zh-TW" altLang="en-US" sz="1700" kern="1200" dirty="0">
            <a:latin typeface="微軟正黑體" panose="020B0604030504040204" pitchFamily="34" charset="-120"/>
            <a:ea typeface="微軟正黑體" panose="020B0604030504040204" pitchFamily="34" charset="-120"/>
          </a:endParaRPr>
        </a:p>
      </dsp:txBody>
      <dsp:txXfrm>
        <a:off x="2463457" y="3268077"/>
        <a:ext cx="1216410" cy="1446606"/>
      </dsp:txXfrm>
    </dsp:sp>
    <dsp:sp modelId="{28F003FD-135A-41C3-B5F4-91B9FFE3F575}">
      <dsp:nvSpPr>
        <dsp:cNvPr id="0" name=""/>
        <dsp:cNvSpPr/>
      </dsp:nvSpPr>
      <dsp:spPr>
        <a:xfrm>
          <a:off x="3826248" y="1794256"/>
          <a:ext cx="1292098" cy="1522294"/>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寫作測驗</a:t>
          </a:r>
          <a:endParaRPr lang="zh-TW" altLang="en-US" sz="2400" kern="1200" dirty="0">
            <a:latin typeface="微軟正黑體" panose="020B0604030504040204" pitchFamily="34" charset="-120"/>
            <a:ea typeface="微軟正黑體" panose="020B0604030504040204" pitchFamily="34" charset="-120"/>
          </a:endParaRPr>
        </a:p>
      </dsp:txBody>
      <dsp:txXfrm>
        <a:off x="3864092" y="1832100"/>
        <a:ext cx="1216410" cy="1446606"/>
      </dsp:txXfrm>
    </dsp:sp>
    <dsp:sp modelId="{7E188A53-206B-4322-895F-788FDF988A60}">
      <dsp:nvSpPr>
        <dsp:cNvPr id="0" name=""/>
        <dsp:cNvSpPr/>
      </dsp:nvSpPr>
      <dsp:spPr>
        <a:xfrm>
          <a:off x="3826248" y="3230233"/>
          <a:ext cx="1292098" cy="1522294"/>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altLang="zh-TW" sz="1700" kern="1200" dirty="0" smtClean="0">
              <a:latin typeface="微軟正黑體" panose="020B0604030504040204" pitchFamily="34" charset="-120"/>
              <a:ea typeface="微軟正黑體" panose="020B0604030504040204" pitchFamily="34" charset="-120"/>
            </a:rPr>
            <a:t>1-6</a:t>
          </a:r>
          <a:r>
            <a:rPr lang="zh-TW" altLang="en-US" sz="1700" kern="1200" dirty="0" smtClean="0">
              <a:latin typeface="微軟正黑體" panose="020B0604030504040204" pitchFamily="34" charset="-120"/>
              <a:ea typeface="微軟正黑體" panose="020B0604030504040204" pitchFamily="34" charset="-120"/>
            </a:rPr>
            <a:t>級分</a:t>
          </a:r>
          <a:endParaRPr lang="zh-TW" altLang="en-US" sz="1700" kern="1200" dirty="0">
            <a:latin typeface="微軟正黑體" panose="020B0604030504040204" pitchFamily="34" charset="-120"/>
            <a:ea typeface="微軟正黑體" panose="020B0604030504040204" pitchFamily="34" charset="-120"/>
          </a:endParaRPr>
        </a:p>
      </dsp:txBody>
      <dsp:txXfrm>
        <a:off x="3864092" y="3268077"/>
        <a:ext cx="1216410" cy="1446606"/>
      </dsp:txXfrm>
    </dsp:sp>
    <dsp:sp modelId="{9E54933C-F873-47A5-BA11-8B496C34F470}">
      <dsp:nvSpPr>
        <dsp:cNvPr id="0" name=""/>
        <dsp:cNvSpPr/>
      </dsp:nvSpPr>
      <dsp:spPr>
        <a:xfrm>
          <a:off x="5500174" y="1582935"/>
          <a:ext cx="1292098" cy="152229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微軟正黑體" panose="020B0604030504040204" pitchFamily="34" charset="-120"/>
              <a:ea typeface="微軟正黑體" panose="020B0604030504040204" pitchFamily="34" charset="-120"/>
            </a:rPr>
            <a:t>英語聽力</a:t>
          </a:r>
          <a:endParaRPr lang="zh-TW" altLang="en-US" sz="2400" kern="1200" dirty="0">
            <a:latin typeface="微軟正黑體" panose="020B0604030504040204" pitchFamily="34" charset="-120"/>
            <a:ea typeface="微軟正黑體" panose="020B0604030504040204" pitchFamily="34" charset="-120"/>
          </a:endParaRPr>
        </a:p>
      </dsp:txBody>
      <dsp:txXfrm>
        <a:off x="5538018" y="1620779"/>
        <a:ext cx="1216410" cy="1446606"/>
      </dsp:txXfrm>
    </dsp:sp>
    <dsp:sp modelId="{B8640255-276C-41BA-8282-6D931FC6596B}">
      <dsp:nvSpPr>
        <dsp:cNvPr id="0" name=""/>
        <dsp:cNvSpPr/>
      </dsp:nvSpPr>
      <dsp:spPr>
        <a:xfrm>
          <a:off x="5500174" y="3227176"/>
          <a:ext cx="1292098" cy="1522294"/>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TW" altLang="en-US" sz="1700" kern="1200" dirty="0" smtClean="0">
              <a:latin typeface="微軟正黑體" panose="020B0604030504040204" pitchFamily="34" charset="-120"/>
              <a:ea typeface="微軟正黑體" panose="020B0604030504040204" pitchFamily="34" charset="-120"/>
            </a:rPr>
            <a:t>基礎</a:t>
          </a:r>
          <a:r>
            <a:rPr lang="en-US" altLang="zh-TW" sz="1700" kern="1200" dirty="0" smtClean="0">
              <a:latin typeface="微軟正黑體" panose="020B0604030504040204" pitchFamily="34" charset="-120"/>
              <a:ea typeface="微軟正黑體" panose="020B0604030504040204" pitchFamily="34" charset="-120"/>
            </a:rPr>
            <a:t>(</a:t>
          </a:r>
          <a:r>
            <a:rPr lang="zh-TW" altLang="en-US" sz="1700" kern="1200" dirty="0" smtClean="0">
              <a:latin typeface="微軟正黑體" panose="020B0604030504040204" pitchFamily="34" charset="-120"/>
              <a:ea typeface="微軟正黑體" panose="020B0604030504040204" pitchFamily="34" charset="-120"/>
            </a:rPr>
            <a:t>含以上</a:t>
          </a:r>
          <a:r>
            <a:rPr lang="en-US" altLang="zh-TW" sz="1700" kern="1200" dirty="0" smtClean="0">
              <a:latin typeface="微軟正黑體" panose="020B0604030504040204" pitchFamily="34" charset="-120"/>
              <a:ea typeface="微軟正黑體" panose="020B0604030504040204" pitchFamily="34" charset="-120"/>
            </a:rPr>
            <a:t>)/</a:t>
          </a:r>
          <a:br>
            <a:rPr lang="en-US" altLang="zh-TW" sz="1700" kern="1200" dirty="0" smtClean="0">
              <a:latin typeface="微軟正黑體" panose="020B0604030504040204" pitchFamily="34" charset="-120"/>
              <a:ea typeface="微軟正黑體" panose="020B0604030504040204" pitchFamily="34" charset="-120"/>
            </a:rPr>
          </a:br>
          <a:r>
            <a:rPr lang="zh-TW" altLang="en-US" sz="1700" kern="1200" dirty="0" smtClean="0">
              <a:latin typeface="微軟正黑體" panose="020B0604030504040204" pitchFamily="34" charset="-120"/>
              <a:ea typeface="微軟正黑體" panose="020B0604030504040204" pitchFamily="34" charset="-120"/>
            </a:rPr>
            <a:t>待加強</a:t>
          </a:r>
          <a:endParaRPr lang="zh-TW" altLang="en-US" sz="1700" kern="1200" dirty="0">
            <a:latin typeface="微軟正黑體" panose="020B0604030504040204" pitchFamily="34" charset="-120"/>
            <a:ea typeface="微軟正黑體" panose="020B0604030504040204" pitchFamily="34" charset="-120"/>
          </a:endParaRPr>
        </a:p>
      </dsp:txBody>
      <dsp:txXfrm>
        <a:off x="5538018" y="3265020"/>
        <a:ext cx="1216410" cy="1446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5EEB7-E388-4E57-A751-93DE9098F612}">
      <dsp:nvSpPr>
        <dsp:cNvPr id="0" name=""/>
        <dsp:cNvSpPr/>
      </dsp:nvSpPr>
      <dsp:spPr>
        <a:xfrm>
          <a:off x="2670" y="592030"/>
          <a:ext cx="2275416" cy="106336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比序開始</a:t>
          </a:r>
          <a:endParaRPr lang="zh-TW" altLang="en-US" sz="2000" b="1" kern="1200" dirty="0"/>
        </a:p>
      </dsp:txBody>
      <dsp:txXfrm>
        <a:off x="33815" y="623175"/>
        <a:ext cx="2213126" cy="1001076"/>
      </dsp:txXfrm>
    </dsp:sp>
    <dsp:sp modelId="{47DB1D89-A6EE-4266-97B4-53E5FF052C21}">
      <dsp:nvSpPr>
        <dsp:cNvPr id="0" name=""/>
        <dsp:cNvSpPr/>
      </dsp:nvSpPr>
      <dsp:spPr>
        <a:xfrm>
          <a:off x="2392982" y="961815"/>
          <a:ext cx="276793" cy="3237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2392982" y="1026574"/>
        <a:ext cx="193755" cy="194278"/>
      </dsp:txXfrm>
    </dsp:sp>
    <dsp:sp modelId="{725127C5-0547-4195-AC86-6B19B134F452}">
      <dsp:nvSpPr>
        <dsp:cNvPr id="0" name=""/>
        <dsp:cNvSpPr/>
      </dsp:nvSpPr>
      <dsp:spPr>
        <a:xfrm>
          <a:off x="2800339" y="592030"/>
          <a:ext cx="2275416" cy="1063366"/>
        </a:xfrm>
        <a:prstGeom prst="roundRect">
          <a:avLst>
            <a:gd name="adj" fmla="val 10000"/>
          </a:avLst>
        </a:prstGeom>
        <a:solidFill>
          <a:schemeClr val="accent3">
            <a:hueOff val="-2804407"/>
            <a:satOff val="-1442"/>
            <a:lumOff val="-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總積分</a:t>
          </a:r>
          <a:r>
            <a:rPr kumimoji="0" lang="en-US" altLang="zh-TW" sz="2000" b="1" kern="1200" dirty="0" smtClean="0">
              <a:latin typeface="微軟正黑體" panose="020B0604030504040204" pitchFamily="34" charset="-120"/>
              <a:ea typeface="微軟正黑體" panose="020B0604030504040204" pitchFamily="34" charset="-120"/>
            </a:rPr>
            <a:t>(108)</a:t>
          </a:r>
          <a:endParaRPr lang="zh-TW" altLang="en-US" sz="2000" b="1" kern="1200" dirty="0"/>
        </a:p>
      </dsp:txBody>
      <dsp:txXfrm>
        <a:off x="2831484" y="623175"/>
        <a:ext cx="2213126" cy="1001076"/>
      </dsp:txXfrm>
    </dsp:sp>
    <dsp:sp modelId="{6A76CDFB-01C3-4377-9F0A-00F9A99D462F}">
      <dsp:nvSpPr>
        <dsp:cNvPr id="0" name=""/>
        <dsp:cNvSpPr/>
      </dsp:nvSpPr>
      <dsp:spPr>
        <a:xfrm>
          <a:off x="5190651" y="961815"/>
          <a:ext cx="276793" cy="323796"/>
        </a:xfrm>
        <a:prstGeom prst="rightArrow">
          <a:avLst>
            <a:gd name="adj1" fmla="val 60000"/>
            <a:gd name="adj2" fmla="val 50000"/>
          </a:avLst>
        </a:prstGeom>
        <a:solidFill>
          <a:schemeClr val="accent3">
            <a:hueOff val="-3365288"/>
            <a:satOff val="-1730"/>
            <a:lumOff val="-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a:off x="5190651" y="1026574"/>
        <a:ext cx="193755" cy="194278"/>
      </dsp:txXfrm>
    </dsp:sp>
    <dsp:sp modelId="{FF775114-8578-4EC4-930C-A182CCAF8B97}">
      <dsp:nvSpPr>
        <dsp:cNvPr id="0" name=""/>
        <dsp:cNvSpPr/>
      </dsp:nvSpPr>
      <dsp:spPr>
        <a:xfrm>
          <a:off x="5598008" y="592030"/>
          <a:ext cx="2275416" cy="1063366"/>
        </a:xfrm>
        <a:prstGeom prst="roundRect">
          <a:avLst>
            <a:gd name="adj" fmla="val 10000"/>
          </a:avLst>
        </a:prstGeom>
        <a:solidFill>
          <a:schemeClr val="accent3">
            <a:hueOff val="-5608813"/>
            <a:satOff val="-2884"/>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多元學習表現</a:t>
          </a:r>
          <a:endParaRPr lang="en-US" altLang="zh-TW" sz="2400" b="1" kern="1200" dirty="0" smtClean="0">
            <a:latin typeface="微軟正黑體" panose="020B0604030504040204" pitchFamily="34" charset="-120"/>
            <a:ea typeface="微軟正黑體" panose="020B0604030504040204" pitchFamily="34" charset="-120"/>
          </a:endParaRPr>
        </a:p>
        <a:p>
          <a:pPr lvl="0" algn="ctr" defTabSz="106680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積分</a:t>
          </a:r>
          <a:r>
            <a:rPr kumimoji="0" lang="en-US" altLang="zh-TW" sz="2400" b="1" kern="1200" dirty="0" smtClean="0">
              <a:latin typeface="微軟正黑體" panose="020B0604030504040204" pitchFamily="34" charset="-120"/>
              <a:ea typeface="微軟正黑體" panose="020B0604030504040204" pitchFamily="34" charset="-120"/>
            </a:rPr>
            <a:t>( 36 )</a:t>
          </a:r>
          <a:endParaRPr lang="zh-TW" altLang="en-US" sz="2400" b="1" kern="1200" dirty="0">
            <a:latin typeface="微軟正黑體" panose="020B0604030504040204" pitchFamily="34" charset="-120"/>
            <a:ea typeface="微軟正黑體" panose="020B0604030504040204" pitchFamily="34" charset="-120"/>
          </a:endParaRPr>
        </a:p>
      </dsp:txBody>
      <dsp:txXfrm>
        <a:off x="5629153" y="623175"/>
        <a:ext cx="2213126" cy="1001076"/>
      </dsp:txXfrm>
    </dsp:sp>
    <dsp:sp modelId="{2E45A189-6EC3-411A-B274-9DF196E491A4}">
      <dsp:nvSpPr>
        <dsp:cNvPr id="0" name=""/>
        <dsp:cNvSpPr/>
      </dsp:nvSpPr>
      <dsp:spPr>
        <a:xfrm rot="5400000">
          <a:off x="6597319" y="1746791"/>
          <a:ext cx="276793" cy="323796"/>
        </a:xfrm>
        <a:prstGeom prst="rightArrow">
          <a:avLst>
            <a:gd name="adj1" fmla="val 60000"/>
            <a:gd name="adj2" fmla="val 50000"/>
          </a:avLst>
        </a:prstGeom>
        <a:solidFill>
          <a:schemeClr val="accent3">
            <a:hueOff val="-6730576"/>
            <a:satOff val="-3461"/>
            <a:lumOff val="-1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6638577" y="1770292"/>
        <a:ext cx="194278" cy="193755"/>
      </dsp:txXfrm>
    </dsp:sp>
    <dsp:sp modelId="{53540EF3-BE22-4ACA-83AA-0E0739A63BCC}">
      <dsp:nvSpPr>
        <dsp:cNvPr id="0" name=""/>
        <dsp:cNvSpPr/>
      </dsp:nvSpPr>
      <dsp:spPr>
        <a:xfrm>
          <a:off x="5598008" y="2177650"/>
          <a:ext cx="2275416" cy="1063366"/>
        </a:xfrm>
        <a:prstGeom prst="roundRect">
          <a:avLst>
            <a:gd name="adj" fmla="val 10000"/>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會考總積分</a:t>
          </a:r>
          <a:r>
            <a:rPr kumimoji="0" lang="en-US" altLang="zh-TW" sz="2000" b="1" kern="1200" dirty="0" smtClean="0">
              <a:latin typeface="微軟正黑體" panose="020B0604030504040204" pitchFamily="34" charset="-120"/>
              <a:ea typeface="微軟正黑體" panose="020B0604030504040204" pitchFamily="34" charset="-120"/>
            </a:rPr>
            <a:t>( 36 )</a:t>
          </a:r>
          <a:endParaRPr lang="zh-TW" altLang="en-US" sz="2000" b="1" kern="1200" dirty="0"/>
        </a:p>
      </dsp:txBody>
      <dsp:txXfrm>
        <a:off x="5629153" y="2208795"/>
        <a:ext cx="2213126" cy="1001076"/>
      </dsp:txXfrm>
    </dsp:sp>
    <dsp:sp modelId="{82BFD267-6BBB-447F-A2D1-8A6F6A22D19A}">
      <dsp:nvSpPr>
        <dsp:cNvPr id="0" name=""/>
        <dsp:cNvSpPr/>
      </dsp:nvSpPr>
      <dsp:spPr>
        <a:xfrm rot="10800000">
          <a:off x="5206318" y="2547435"/>
          <a:ext cx="276793" cy="323796"/>
        </a:xfrm>
        <a:prstGeom prst="rightArrow">
          <a:avLst>
            <a:gd name="adj1" fmla="val 60000"/>
            <a:gd name="adj2" fmla="val 50000"/>
          </a:avLst>
        </a:prstGeom>
        <a:solidFill>
          <a:schemeClr val="accent3">
            <a:hueOff val="-10095863"/>
            <a:satOff val="-5191"/>
            <a:lumOff val="-2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00000">
        <a:off x="5289356" y="2612194"/>
        <a:ext cx="193755" cy="194278"/>
      </dsp:txXfrm>
    </dsp:sp>
    <dsp:sp modelId="{78BE291A-78D4-4D60-B80C-C2395E755964}">
      <dsp:nvSpPr>
        <dsp:cNvPr id="0" name=""/>
        <dsp:cNvSpPr/>
      </dsp:nvSpPr>
      <dsp:spPr>
        <a:xfrm>
          <a:off x="2800339" y="2177650"/>
          <a:ext cx="2275416" cy="1063366"/>
        </a:xfrm>
        <a:prstGeom prst="roundRect">
          <a:avLst>
            <a:gd name="adj" fmla="val 10000"/>
          </a:avLst>
        </a:prstGeom>
        <a:solidFill>
          <a:schemeClr val="accent3">
            <a:hueOff val="-11217626"/>
            <a:satOff val="-5768"/>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志願序積分 </a:t>
          </a:r>
          <a:r>
            <a:rPr kumimoji="0" lang="en-US" altLang="zh-TW" sz="2000" b="1" kern="1200" dirty="0" smtClean="0">
              <a:latin typeface="微軟正黑體" panose="020B0604030504040204" pitchFamily="34" charset="-120"/>
              <a:ea typeface="微軟正黑體" panose="020B0604030504040204" pitchFamily="34" charset="-120"/>
            </a:rPr>
            <a:t>( 36 )</a:t>
          </a:r>
          <a:endParaRPr lang="zh-TW" altLang="en-US" sz="2000" b="1" kern="1200" dirty="0"/>
        </a:p>
      </dsp:txBody>
      <dsp:txXfrm>
        <a:off x="2831484" y="2208795"/>
        <a:ext cx="2213126" cy="1001076"/>
      </dsp:txXfrm>
    </dsp:sp>
    <dsp:sp modelId="{098443E2-5F2E-4FFF-808B-449DD436676F}">
      <dsp:nvSpPr>
        <dsp:cNvPr id="0" name=""/>
        <dsp:cNvSpPr/>
      </dsp:nvSpPr>
      <dsp:spPr>
        <a:xfrm rot="10800000">
          <a:off x="2408649" y="2547435"/>
          <a:ext cx="276793" cy="323796"/>
        </a:xfrm>
        <a:prstGeom prst="rightArrow">
          <a:avLst>
            <a:gd name="adj1" fmla="val 60000"/>
            <a:gd name="adj2" fmla="val 50000"/>
          </a:avLst>
        </a:prstGeom>
        <a:solidFill>
          <a:schemeClr val="accent3">
            <a:hueOff val="-13461151"/>
            <a:satOff val="-6922"/>
            <a:lumOff val="-2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10800000">
        <a:off x="2491687" y="2612194"/>
        <a:ext cx="193755" cy="194278"/>
      </dsp:txXfrm>
    </dsp:sp>
    <dsp:sp modelId="{1856336A-C2D4-4800-BFB5-5F31273D167E}">
      <dsp:nvSpPr>
        <dsp:cNvPr id="0" name=""/>
        <dsp:cNvSpPr/>
      </dsp:nvSpPr>
      <dsp:spPr>
        <a:xfrm>
          <a:off x="2670" y="2177650"/>
          <a:ext cx="2275416" cy="1063366"/>
        </a:xfrm>
        <a:prstGeom prst="roundRect">
          <a:avLst>
            <a:gd name="adj" fmla="val 10000"/>
          </a:avLst>
        </a:prstGeom>
        <a:solidFill>
          <a:schemeClr val="accent3">
            <a:hueOff val="-14022032"/>
            <a:satOff val="-7210"/>
            <a:lumOff val="-3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各科會考標示</a:t>
          </a:r>
          <a:endParaRPr lang="zh-TW" altLang="en-US" sz="2000" b="1" kern="1200" dirty="0"/>
        </a:p>
      </dsp:txBody>
      <dsp:txXfrm>
        <a:off x="33815" y="2208795"/>
        <a:ext cx="2213126" cy="1001076"/>
      </dsp:txXfrm>
    </dsp:sp>
    <dsp:sp modelId="{6B44879B-DBF8-41CA-8054-4C7DDDE60505}">
      <dsp:nvSpPr>
        <dsp:cNvPr id="0" name=""/>
        <dsp:cNvSpPr/>
      </dsp:nvSpPr>
      <dsp:spPr>
        <a:xfrm rot="5400000">
          <a:off x="1001981" y="3332411"/>
          <a:ext cx="276793" cy="323796"/>
        </a:xfrm>
        <a:prstGeom prst="rightArrow">
          <a:avLst>
            <a:gd name="adj1" fmla="val 60000"/>
            <a:gd name="adj2" fmla="val 50000"/>
          </a:avLst>
        </a:prstGeom>
        <a:solidFill>
          <a:schemeClr val="accent3">
            <a:hueOff val="-16826439"/>
            <a:satOff val="-8652"/>
            <a:lumOff val="-37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5400000">
        <a:off x="1043239" y="3355912"/>
        <a:ext cx="194278" cy="193755"/>
      </dsp:txXfrm>
    </dsp:sp>
    <dsp:sp modelId="{D0B48C92-F75E-4D70-BFB5-650E633FCE83}">
      <dsp:nvSpPr>
        <dsp:cNvPr id="0" name=""/>
        <dsp:cNvSpPr/>
      </dsp:nvSpPr>
      <dsp:spPr>
        <a:xfrm>
          <a:off x="2670" y="3763269"/>
          <a:ext cx="2275416" cy="1063366"/>
        </a:xfrm>
        <a:prstGeom prst="roundRect">
          <a:avLst>
            <a:gd name="adj" fmla="val 10000"/>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0" lang="zh-TW" altLang="en-US" sz="2000" b="1" kern="1200" dirty="0" smtClean="0">
              <a:latin typeface="微軟正黑體" panose="020B0604030504040204" pitchFamily="34" charset="-120"/>
              <a:ea typeface="微軟正黑體" panose="020B0604030504040204" pitchFamily="34" charset="-120"/>
            </a:rPr>
            <a:t>增額人數</a:t>
          </a:r>
          <a:r>
            <a:rPr kumimoji="0" lang="en-US" altLang="zh-TW" sz="2000" b="1" kern="1200" dirty="0" smtClean="0">
              <a:latin typeface="微軟正黑體" panose="020B0604030504040204" pitchFamily="34" charset="-120"/>
              <a:ea typeface="微軟正黑體" panose="020B0604030504040204" pitchFamily="34" charset="-120"/>
            </a:rPr>
            <a:t>5%</a:t>
          </a:r>
          <a:r>
            <a:rPr kumimoji="0" lang="zh-TW" altLang="en-US" sz="2000" b="1" kern="1200" dirty="0" smtClean="0">
              <a:latin typeface="微軟正黑體" panose="020B0604030504040204" pitchFamily="34" charset="-120"/>
              <a:ea typeface="微軟正黑體" panose="020B0604030504040204" pitchFamily="34" charset="-120"/>
            </a:rPr>
            <a:t>內直接增額錄取</a:t>
          </a:r>
          <a:endParaRPr lang="zh-TW" altLang="en-US" sz="2000" b="1" kern="1200" dirty="0"/>
        </a:p>
      </dsp:txBody>
      <dsp:txXfrm>
        <a:off x="33815" y="3794414"/>
        <a:ext cx="2213126" cy="1001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069CC-559B-49A7-B51E-C30CF5F3B1B9}">
      <dsp:nvSpPr>
        <dsp:cNvPr id="0" name=""/>
        <dsp:cNvSpPr/>
      </dsp:nvSpPr>
      <dsp:spPr>
        <a:xfrm>
          <a:off x="-5350014" y="-825548"/>
          <a:ext cx="6419400" cy="6419400"/>
        </a:xfrm>
        <a:prstGeom prst="blockArc">
          <a:avLst>
            <a:gd name="adj1" fmla="val 18900000"/>
            <a:gd name="adj2" fmla="val 2700000"/>
            <a:gd name="adj3" fmla="val 336"/>
          </a:avLst>
        </a:pr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04E1D914-ED0E-44B6-B225-B13D053BF118}">
      <dsp:nvSpPr>
        <dsp:cNvPr id="0" name=""/>
        <dsp:cNvSpPr/>
      </dsp:nvSpPr>
      <dsp:spPr>
        <a:xfrm>
          <a:off x="876533" y="681199"/>
          <a:ext cx="5602697" cy="136220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1253" tIns="86360" rIns="86360" bIns="86360" numCol="1" spcCol="1270" anchor="ctr" anchorCtr="0">
          <a:noAutofit/>
        </a:bodyPr>
        <a:lstStyle/>
        <a:p>
          <a:pPr lvl="0" algn="l" defTabSz="1511300" rtl="0">
            <a:lnSpc>
              <a:spcPct val="90000"/>
            </a:lnSpc>
            <a:spcBef>
              <a:spcPct val="0"/>
            </a:spcBef>
            <a:spcAft>
              <a:spcPct val="35000"/>
            </a:spcAft>
          </a:pPr>
          <a:r>
            <a:rPr lang="zh-TW" altLang="en-US" sz="3400" kern="1200" dirty="0" smtClean="0"/>
            <a:t>科學班甄選入學</a:t>
          </a:r>
          <a:endParaRPr lang="zh-TW" altLang="en-US" sz="3400" kern="1200" dirty="0"/>
        </a:p>
      </dsp:txBody>
      <dsp:txXfrm>
        <a:off x="876533" y="681199"/>
        <a:ext cx="5602697" cy="1362209"/>
      </dsp:txXfrm>
    </dsp:sp>
    <dsp:sp modelId="{273740EE-6047-4EC2-A38E-6A74882D9454}">
      <dsp:nvSpPr>
        <dsp:cNvPr id="0" name=""/>
        <dsp:cNvSpPr/>
      </dsp:nvSpPr>
      <dsp:spPr>
        <a:xfrm>
          <a:off x="25152" y="510923"/>
          <a:ext cx="1702761" cy="17027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57150" extrusionH="12700" prstMaterial="flat">
          <a:bevelT w="50800" h="50800"/>
        </a:sp3d>
      </dsp:spPr>
      <dsp:style>
        <a:lnRef idx="1">
          <a:scrgbClr r="0" g="0" b="0"/>
        </a:lnRef>
        <a:fillRef idx="1">
          <a:scrgbClr r="0" g="0" b="0"/>
        </a:fillRef>
        <a:effectRef idx="2">
          <a:scrgbClr r="0" g="0" b="0"/>
        </a:effectRef>
        <a:fontRef idx="minor"/>
      </dsp:style>
    </dsp:sp>
    <dsp:sp modelId="{2F179205-A51A-49D7-B429-543EA65DC911}">
      <dsp:nvSpPr>
        <dsp:cNvPr id="0" name=""/>
        <dsp:cNvSpPr/>
      </dsp:nvSpPr>
      <dsp:spPr>
        <a:xfrm>
          <a:off x="876533" y="2724895"/>
          <a:ext cx="5602697" cy="1362209"/>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81253" tIns="86360" rIns="86360" bIns="86360" numCol="1" spcCol="1270" anchor="ctr" anchorCtr="0">
          <a:noAutofit/>
        </a:bodyPr>
        <a:lstStyle/>
        <a:p>
          <a:pPr lvl="0" algn="l" defTabSz="1511300" rtl="0">
            <a:lnSpc>
              <a:spcPct val="90000"/>
            </a:lnSpc>
            <a:spcBef>
              <a:spcPct val="0"/>
            </a:spcBef>
            <a:spcAft>
              <a:spcPct val="35000"/>
            </a:spcAft>
          </a:pPr>
          <a:r>
            <a:rPr lang="zh-TW" altLang="en-US" sz="3400" kern="1200" dirty="0" smtClean="0"/>
            <a:t>特色招生考試分發入學</a:t>
          </a:r>
        </a:p>
      </dsp:txBody>
      <dsp:txXfrm>
        <a:off x="876533" y="2724895"/>
        <a:ext cx="5602697" cy="1362209"/>
      </dsp:txXfrm>
    </dsp:sp>
    <dsp:sp modelId="{056F2FF9-C17F-4848-A3A2-4D8616722C0F}">
      <dsp:nvSpPr>
        <dsp:cNvPr id="0" name=""/>
        <dsp:cNvSpPr/>
      </dsp:nvSpPr>
      <dsp:spPr>
        <a:xfrm>
          <a:off x="25152" y="2554618"/>
          <a:ext cx="1702761" cy="170276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z="57150" extrusionH="12700" prstMaterial="flat">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5EC22-B0A8-48A6-A728-AD73076FD36E}">
      <dsp:nvSpPr>
        <dsp:cNvPr id="0" name=""/>
        <dsp:cNvSpPr/>
      </dsp:nvSpPr>
      <dsp:spPr>
        <a:xfrm rot="5400000">
          <a:off x="1131574" y="882438"/>
          <a:ext cx="763712" cy="869459"/>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28771E-32A5-4D5B-81D8-835FAA942408}">
      <dsp:nvSpPr>
        <dsp:cNvPr id="0" name=""/>
        <dsp:cNvSpPr/>
      </dsp:nvSpPr>
      <dsp:spPr>
        <a:xfrm>
          <a:off x="730425" y="30952"/>
          <a:ext cx="1873746" cy="8999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rgbClr val="002060"/>
              </a:solidFill>
              <a:latin typeface="微軟正黑體" panose="020B0604030504040204" pitchFamily="34" charset="-120"/>
              <a:ea typeface="微軟正黑體" panose="020B0604030504040204" pitchFamily="34" charset="-120"/>
            </a:rPr>
            <a:t>報名與資格審查</a:t>
          </a:r>
          <a:endParaRPr lang="zh-TW" altLang="en-US" sz="2400" kern="1200" dirty="0">
            <a:solidFill>
              <a:srgbClr val="002060"/>
            </a:solidFill>
            <a:latin typeface="微軟正黑體" panose="020B0604030504040204" pitchFamily="34" charset="-120"/>
            <a:ea typeface="微軟正黑體" panose="020B0604030504040204" pitchFamily="34" charset="-120"/>
          </a:endParaRPr>
        </a:p>
      </dsp:txBody>
      <dsp:txXfrm>
        <a:off x="774363" y="74890"/>
        <a:ext cx="1785870" cy="812031"/>
      </dsp:txXfrm>
    </dsp:sp>
    <dsp:sp modelId="{6350BB5C-0C09-44C4-B367-2632CBD1F1D1}">
      <dsp:nvSpPr>
        <dsp:cNvPr id="0" name=""/>
        <dsp:cNvSpPr/>
      </dsp:nvSpPr>
      <dsp:spPr>
        <a:xfrm>
          <a:off x="2281366" y="116779"/>
          <a:ext cx="992559" cy="727345"/>
        </a:xfrm>
        <a:prstGeom prst="rect">
          <a:avLst/>
        </a:prstGeom>
        <a:noFill/>
        <a:ln>
          <a:noFill/>
        </a:ln>
        <a:effectLst/>
      </dsp:spPr>
      <dsp:style>
        <a:lnRef idx="0">
          <a:scrgbClr r="0" g="0" b="0"/>
        </a:lnRef>
        <a:fillRef idx="0">
          <a:scrgbClr r="0" g="0" b="0"/>
        </a:fillRef>
        <a:effectRef idx="0">
          <a:scrgbClr r="0" g="0" b="0"/>
        </a:effectRef>
        <a:fontRef idx="minor"/>
      </dsp:style>
    </dsp:sp>
    <dsp:sp modelId="{8010CE84-DCE2-4712-8993-579954DC4E33}">
      <dsp:nvSpPr>
        <dsp:cNvPr id="0" name=""/>
        <dsp:cNvSpPr/>
      </dsp:nvSpPr>
      <dsp:spPr>
        <a:xfrm rot="5400000">
          <a:off x="2665265" y="1890552"/>
          <a:ext cx="763712" cy="869459"/>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11DBCA-2F86-469C-9C26-B919C267F128}">
      <dsp:nvSpPr>
        <dsp:cNvPr id="0" name=""/>
        <dsp:cNvSpPr/>
      </dsp:nvSpPr>
      <dsp:spPr>
        <a:xfrm>
          <a:off x="1951305" y="1041845"/>
          <a:ext cx="2749320" cy="8999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rgbClr val="002060"/>
              </a:solidFill>
              <a:latin typeface="微軟正黑體" panose="020B0604030504040204" pitchFamily="34" charset="-120"/>
              <a:ea typeface="微軟正黑體" panose="020B0604030504040204" pitchFamily="34" charset="-120"/>
            </a:rPr>
            <a:t>公告資格審查結果</a:t>
          </a:r>
          <a:r>
            <a:rPr lang="en-US" altLang="zh-TW" sz="2400" kern="1200" dirty="0" smtClean="0">
              <a:solidFill>
                <a:srgbClr val="002060"/>
              </a:solidFill>
              <a:latin typeface="微軟正黑體" panose="020B0604030504040204" pitchFamily="34" charset="-120"/>
              <a:ea typeface="微軟正黑體" panose="020B0604030504040204" pitchFamily="34" charset="-120"/>
            </a:rPr>
            <a:t>(</a:t>
          </a:r>
          <a:r>
            <a:rPr lang="zh-TW" altLang="en-US" sz="1600" kern="1200" dirty="0" smtClean="0">
              <a:solidFill>
                <a:srgbClr val="002060"/>
              </a:solidFill>
              <a:latin typeface="微軟正黑體" panose="020B0604030504040204" pitchFamily="34" charset="-120"/>
              <a:ea typeface="微軟正黑體" panose="020B0604030504040204" pitchFamily="34" charset="-120"/>
            </a:rPr>
            <a:t>含直接入班名單公告</a:t>
          </a:r>
          <a:r>
            <a:rPr lang="en-US" altLang="zh-TW" sz="1600" kern="1200" dirty="0" smtClean="0">
              <a:solidFill>
                <a:srgbClr val="002060"/>
              </a:solidFill>
              <a:latin typeface="微軟正黑體" panose="020B0604030504040204" pitchFamily="34" charset="-120"/>
              <a:ea typeface="微軟正黑體" panose="020B0604030504040204" pitchFamily="34" charset="-120"/>
            </a:rPr>
            <a:t>)</a:t>
          </a:r>
          <a:endParaRPr lang="zh-TW" altLang="en-US" sz="1600" kern="1200" dirty="0">
            <a:solidFill>
              <a:srgbClr val="002060"/>
            </a:solidFill>
            <a:latin typeface="微軟正黑體" panose="020B0604030504040204" pitchFamily="34" charset="-120"/>
            <a:ea typeface="微軟正黑體" panose="020B0604030504040204" pitchFamily="34" charset="-120"/>
          </a:endParaRPr>
        </a:p>
      </dsp:txBody>
      <dsp:txXfrm>
        <a:off x="1995243" y="1085783"/>
        <a:ext cx="2661444" cy="812031"/>
      </dsp:txXfrm>
    </dsp:sp>
    <dsp:sp modelId="{DCDE6048-0E1D-43F3-ABA4-F8C55C67196A}">
      <dsp:nvSpPr>
        <dsp:cNvPr id="0" name=""/>
        <dsp:cNvSpPr/>
      </dsp:nvSpPr>
      <dsp:spPr>
        <a:xfrm>
          <a:off x="3968787" y="1127672"/>
          <a:ext cx="935053" cy="727345"/>
        </a:xfrm>
        <a:prstGeom prst="rect">
          <a:avLst/>
        </a:prstGeom>
        <a:noFill/>
        <a:ln>
          <a:noFill/>
        </a:ln>
        <a:effectLst/>
      </dsp:spPr>
      <dsp:style>
        <a:lnRef idx="0">
          <a:scrgbClr r="0" g="0" b="0"/>
        </a:lnRef>
        <a:fillRef idx="0">
          <a:scrgbClr r="0" g="0" b="0"/>
        </a:fillRef>
        <a:effectRef idx="0">
          <a:scrgbClr r="0" g="0" b="0"/>
        </a:effectRef>
        <a:fontRef idx="minor"/>
      </dsp:style>
    </dsp:sp>
    <dsp:sp modelId="{79447E95-BF82-4D15-8710-915CFD3AACD0}">
      <dsp:nvSpPr>
        <dsp:cNvPr id="0" name=""/>
        <dsp:cNvSpPr/>
      </dsp:nvSpPr>
      <dsp:spPr>
        <a:xfrm rot="5400000">
          <a:off x="3508945" y="2898658"/>
          <a:ext cx="763712" cy="869459"/>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936DFF-B0E5-43AD-B348-C589776F9AC4}">
      <dsp:nvSpPr>
        <dsp:cNvPr id="0" name=""/>
        <dsp:cNvSpPr/>
      </dsp:nvSpPr>
      <dsp:spPr>
        <a:xfrm>
          <a:off x="3172186" y="2052739"/>
          <a:ext cx="2160239" cy="8999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rgbClr val="002060"/>
              </a:solidFill>
              <a:latin typeface="微軟正黑體" panose="020B0604030504040204" pitchFamily="34" charset="-120"/>
              <a:ea typeface="微軟正黑體" panose="020B0604030504040204" pitchFamily="34" charset="-120"/>
            </a:rPr>
            <a:t>科學能力檢定</a:t>
          </a:r>
          <a:endParaRPr lang="zh-TW" altLang="en-US" sz="2400" kern="1200" dirty="0">
            <a:solidFill>
              <a:srgbClr val="002060"/>
            </a:solidFill>
            <a:latin typeface="微軟正黑體" panose="020B0604030504040204" pitchFamily="34" charset="-120"/>
            <a:ea typeface="微軟正黑體" panose="020B0604030504040204" pitchFamily="34" charset="-120"/>
          </a:endParaRPr>
        </a:p>
      </dsp:txBody>
      <dsp:txXfrm>
        <a:off x="3216124" y="2096677"/>
        <a:ext cx="2072363" cy="812031"/>
      </dsp:txXfrm>
    </dsp:sp>
    <dsp:sp modelId="{F4FA56A4-B067-4D2F-A92B-4ECE8859BDF3}">
      <dsp:nvSpPr>
        <dsp:cNvPr id="0" name=""/>
        <dsp:cNvSpPr/>
      </dsp:nvSpPr>
      <dsp:spPr>
        <a:xfrm>
          <a:off x="4895127" y="2138566"/>
          <a:ext cx="935053" cy="727345"/>
        </a:xfrm>
        <a:prstGeom prst="rect">
          <a:avLst/>
        </a:prstGeom>
        <a:noFill/>
        <a:ln>
          <a:noFill/>
        </a:ln>
        <a:effectLst/>
      </dsp:spPr>
      <dsp:style>
        <a:lnRef idx="0">
          <a:scrgbClr r="0" g="0" b="0"/>
        </a:lnRef>
        <a:fillRef idx="0">
          <a:scrgbClr r="0" g="0" b="0"/>
        </a:fillRef>
        <a:effectRef idx="0">
          <a:scrgbClr r="0" g="0" b="0"/>
        </a:effectRef>
        <a:fontRef idx="minor"/>
      </dsp:style>
    </dsp:sp>
    <dsp:sp modelId="{1FEA291D-9C26-47DE-ABA6-DB595A865508}">
      <dsp:nvSpPr>
        <dsp:cNvPr id="0" name=""/>
        <dsp:cNvSpPr/>
      </dsp:nvSpPr>
      <dsp:spPr>
        <a:xfrm rot="5400000">
          <a:off x="4744841" y="3906771"/>
          <a:ext cx="763712" cy="869459"/>
        </a:xfrm>
        <a:prstGeom prst="bentUpArrow">
          <a:avLst>
            <a:gd name="adj1" fmla="val 32840"/>
            <a:gd name="adj2" fmla="val 25000"/>
            <a:gd name="adj3" fmla="val 3578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BD9AA7-A32E-4C1F-8ECA-FA02ACBA2D3B}">
      <dsp:nvSpPr>
        <dsp:cNvPr id="0" name=""/>
        <dsp:cNvSpPr/>
      </dsp:nvSpPr>
      <dsp:spPr>
        <a:xfrm>
          <a:off x="4393066" y="3063633"/>
          <a:ext cx="2149735" cy="8999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rgbClr val="002060"/>
              </a:solidFill>
              <a:latin typeface="微軟正黑體" panose="020B0604030504040204" pitchFamily="34" charset="-120"/>
              <a:ea typeface="微軟正黑體" panose="020B0604030504040204" pitchFamily="34" charset="-120"/>
            </a:rPr>
            <a:t>實驗實作</a:t>
          </a:r>
          <a:endParaRPr lang="zh-TW" altLang="en-US" sz="2400" kern="1200" dirty="0">
            <a:solidFill>
              <a:srgbClr val="002060"/>
            </a:solidFill>
            <a:latin typeface="微軟正黑體" panose="020B0604030504040204" pitchFamily="34" charset="-120"/>
            <a:ea typeface="微軟正黑體" panose="020B0604030504040204" pitchFamily="34" charset="-120"/>
          </a:endParaRPr>
        </a:p>
      </dsp:txBody>
      <dsp:txXfrm>
        <a:off x="4437004" y="3107571"/>
        <a:ext cx="2061859" cy="812031"/>
      </dsp:txXfrm>
    </dsp:sp>
    <dsp:sp modelId="{FD99B0A8-DA71-4C26-8D17-824D3CCCAF42}">
      <dsp:nvSpPr>
        <dsp:cNvPr id="0" name=""/>
        <dsp:cNvSpPr/>
      </dsp:nvSpPr>
      <dsp:spPr>
        <a:xfrm>
          <a:off x="6110755" y="3149459"/>
          <a:ext cx="935053" cy="727345"/>
        </a:xfrm>
        <a:prstGeom prst="rect">
          <a:avLst/>
        </a:prstGeom>
        <a:noFill/>
        <a:ln>
          <a:noFill/>
        </a:ln>
        <a:effectLst/>
      </dsp:spPr>
      <dsp:style>
        <a:lnRef idx="0">
          <a:scrgbClr r="0" g="0" b="0"/>
        </a:lnRef>
        <a:fillRef idx="0">
          <a:scrgbClr r="0" g="0" b="0"/>
        </a:fillRef>
        <a:effectRef idx="0">
          <a:scrgbClr r="0" g="0" b="0"/>
        </a:effectRef>
        <a:fontRef idx="minor"/>
      </dsp:style>
    </dsp:sp>
    <dsp:sp modelId="{CEC88AF8-C87D-49DF-A41C-3FA31D21287F}">
      <dsp:nvSpPr>
        <dsp:cNvPr id="0" name=""/>
        <dsp:cNvSpPr/>
      </dsp:nvSpPr>
      <dsp:spPr>
        <a:xfrm>
          <a:off x="5613947" y="4074526"/>
          <a:ext cx="1885227" cy="89990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solidFill>
                <a:srgbClr val="002060"/>
              </a:solidFill>
              <a:latin typeface="微軟正黑體" panose="020B0604030504040204" pitchFamily="34" charset="-120"/>
              <a:ea typeface="微軟正黑體" panose="020B0604030504040204" pitchFamily="34" charset="-120"/>
            </a:rPr>
            <a:t>公告成績與放榜</a:t>
          </a:r>
          <a:endParaRPr lang="zh-TW" altLang="en-US" sz="2400" kern="1200" dirty="0">
            <a:solidFill>
              <a:srgbClr val="002060"/>
            </a:solidFill>
            <a:latin typeface="微軟正黑體" panose="020B0604030504040204" pitchFamily="34" charset="-120"/>
            <a:ea typeface="微軟正黑體" panose="020B0604030504040204" pitchFamily="34" charset="-120"/>
          </a:endParaRPr>
        </a:p>
      </dsp:txBody>
      <dsp:txXfrm>
        <a:off x="5657885" y="4118464"/>
        <a:ext cx="1797351" cy="8120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471AD-577A-4537-82F7-27616798857D}">
      <dsp:nvSpPr>
        <dsp:cNvPr id="0" name=""/>
        <dsp:cNvSpPr/>
      </dsp:nvSpPr>
      <dsp:spPr>
        <a:xfrm>
          <a:off x="-5675307" y="-869242"/>
          <a:ext cx="6760822" cy="6760822"/>
        </a:xfrm>
        <a:prstGeom prst="blockArc">
          <a:avLst>
            <a:gd name="adj1" fmla="val 18900000"/>
            <a:gd name="adj2" fmla="val 2700000"/>
            <a:gd name="adj3" fmla="val 319"/>
          </a:avLst>
        </a:pr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FAB8A2C-1C79-4A39-B941-5054B4F247A8}">
      <dsp:nvSpPr>
        <dsp:cNvPr id="0" name=""/>
        <dsp:cNvSpPr/>
      </dsp:nvSpPr>
      <dsp:spPr>
        <a:xfrm>
          <a:off x="352317" y="228315"/>
          <a:ext cx="5434303" cy="456430"/>
        </a:xfrm>
        <a:prstGeom prst="rect">
          <a:avLst/>
        </a:prstGeom>
        <a:gradFill rotWithShape="0">
          <a:gsLst>
            <a:gs pos="0">
              <a:schemeClr val="accent1">
                <a:alpha val="90000"/>
                <a:hueOff val="0"/>
                <a:satOff val="0"/>
                <a:lumOff val="0"/>
                <a:alphaOff val="0"/>
                <a:tint val="92000"/>
                <a:satMod val="170000"/>
              </a:schemeClr>
            </a:gs>
            <a:gs pos="15000">
              <a:schemeClr val="accent1">
                <a:alpha val="90000"/>
                <a:hueOff val="0"/>
                <a:satOff val="0"/>
                <a:lumOff val="0"/>
                <a:alphaOff val="0"/>
                <a:tint val="92000"/>
                <a:shade val="99000"/>
                <a:satMod val="170000"/>
              </a:schemeClr>
            </a:gs>
            <a:gs pos="62000">
              <a:schemeClr val="accent1">
                <a:alpha val="90000"/>
                <a:hueOff val="0"/>
                <a:satOff val="0"/>
                <a:lumOff val="0"/>
                <a:alphaOff val="0"/>
                <a:tint val="96000"/>
                <a:shade val="80000"/>
                <a:satMod val="170000"/>
              </a:schemeClr>
            </a:gs>
            <a:gs pos="97000">
              <a:schemeClr val="accent1">
                <a:alpha val="90000"/>
                <a:hueOff val="0"/>
                <a:satOff val="0"/>
                <a:lumOff val="0"/>
                <a:alphaOff val="0"/>
                <a:tint val="98000"/>
                <a:shade val="63000"/>
                <a:satMod val="170000"/>
              </a:schemeClr>
            </a:gs>
            <a:gs pos="100000">
              <a:schemeClr val="accent1">
                <a:alpha val="9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技優甄審入學</a:t>
          </a:r>
          <a:endParaRPr lang="zh-TW" altLang="en-US" sz="2800" b="1" kern="1200" dirty="0"/>
        </a:p>
      </dsp:txBody>
      <dsp:txXfrm>
        <a:off x="352317" y="228315"/>
        <a:ext cx="5434303" cy="456430"/>
      </dsp:txXfrm>
    </dsp:sp>
    <dsp:sp modelId="{0A76F8E6-BDA5-45D4-8D1A-6585CEC1DB51}">
      <dsp:nvSpPr>
        <dsp:cNvPr id="0" name=""/>
        <dsp:cNvSpPr/>
      </dsp:nvSpPr>
      <dsp:spPr>
        <a:xfrm>
          <a:off x="67048" y="171261"/>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EA3DF2-EB54-4741-97D9-6074AB7B4121}">
      <dsp:nvSpPr>
        <dsp:cNvPr id="0" name=""/>
        <dsp:cNvSpPr/>
      </dsp:nvSpPr>
      <dsp:spPr>
        <a:xfrm>
          <a:off x="765655" y="913362"/>
          <a:ext cx="5020965" cy="456430"/>
        </a:xfrm>
        <a:prstGeom prst="rect">
          <a:avLst/>
        </a:prstGeom>
        <a:gradFill rotWithShape="0">
          <a:gsLst>
            <a:gs pos="0">
              <a:schemeClr val="accent1">
                <a:alpha val="90000"/>
                <a:hueOff val="0"/>
                <a:satOff val="0"/>
                <a:lumOff val="0"/>
                <a:alphaOff val="-6667"/>
                <a:tint val="92000"/>
                <a:satMod val="170000"/>
              </a:schemeClr>
            </a:gs>
            <a:gs pos="15000">
              <a:schemeClr val="accent1">
                <a:alpha val="90000"/>
                <a:hueOff val="0"/>
                <a:satOff val="0"/>
                <a:lumOff val="0"/>
                <a:alphaOff val="-6667"/>
                <a:tint val="92000"/>
                <a:shade val="99000"/>
                <a:satMod val="170000"/>
              </a:schemeClr>
            </a:gs>
            <a:gs pos="62000">
              <a:schemeClr val="accent1">
                <a:alpha val="90000"/>
                <a:hueOff val="0"/>
                <a:satOff val="0"/>
                <a:lumOff val="0"/>
                <a:alphaOff val="-6667"/>
                <a:tint val="96000"/>
                <a:shade val="80000"/>
                <a:satMod val="170000"/>
              </a:schemeClr>
            </a:gs>
            <a:gs pos="97000">
              <a:schemeClr val="accent1">
                <a:alpha val="90000"/>
                <a:hueOff val="0"/>
                <a:satOff val="0"/>
                <a:lumOff val="0"/>
                <a:alphaOff val="-6667"/>
                <a:tint val="98000"/>
                <a:shade val="63000"/>
                <a:satMod val="170000"/>
              </a:schemeClr>
            </a:gs>
            <a:gs pos="100000">
              <a:schemeClr val="accent1">
                <a:alpha val="90000"/>
                <a:hueOff val="0"/>
                <a:satOff val="0"/>
                <a:lumOff val="0"/>
                <a:alphaOff val="-6667"/>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6667"/>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smtClean="0"/>
            <a:t>特色招生專業群科甄選入學</a:t>
          </a:r>
          <a:endParaRPr lang="en-US" altLang="zh-TW" sz="2800" b="1" kern="1200" dirty="0" smtClean="0"/>
        </a:p>
      </dsp:txBody>
      <dsp:txXfrm>
        <a:off x="765655" y="913362"/>
        <a:ext cx="5020965" cy="456430"/>
      </dsp:txXfrm>
    </dsp:sp>
    <dsp:sp modelId="{15F5BD1F-FF45-4A23-8B64-68D7830B31D6}">
      <dsp:nvSpPr>
        <dsp:cNvPr id="0" name=""/>
        <dsp:cNvSpPr/>
      </dsp:nvSpPr>
      <dsp:spPr>
        <a:xfrm>
          <a:off x="480386" y="856308"/>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6667"/>
            </a:schemeClr>
          </a:solidFill>
          <a:prstDash val="solid"/>
        </a:ln>
        <a:effectLst/>
      </dsp:spPr>
      <dsp:style>
        <a:lnRef idx="1">
          <a:scrgbClr r="0" g="0" b="0"/>
        </a:lnRef>
        <a:fillRef idx="1">
          <a:scrgbClr r="0" g="0" b="0"/>
        </a:fillRef>
        <a:effectRef idx="0">
          <a:scrgbClr r="0" g="0" b="0"/>
        </a:effectRef>
        <a:fontRef idx="minor"/>
      </dsp:style>
    </dsp:sp>
    <dsp:sp modelId="{B6B7EC55-C0E0-4EA6-BD62-6D377D06D877}">
      <dsp:nvSpPr>
        <dsp:cNvPr id="0" name=""/>
        <dsp:cNvSpPr/>
      </dsp:nvSpPr>
      <dsp:spPr>
        <a:xfrm>
          <a:off x="992162" y="1597907"/>
          <a:ext cx="4794457" cy="456430"/>
        </a:xfrm>
        <a:prstGeom prst="rect">
          <a:avLst/>
        </a:prstGeom>
        <a:gradFill rotWithShape="0">
          <a:gsLst>
            <a:gs pos="0">
              <a:schemeClr val="accent1">
                <a:alpha val="90000"/>
                <a:hueOff val="0"/>
                <a:satOff val="0"/>
                <a:lumOff val="0"/>
                <a:alphaOff val="-13333"/>
                <a:tint val="92000"/>
                <a:satMod val="170000"/>
              </a:schemeClr>
            </a:gs>
            <a:gs pos="15000">
              <a:schemeClr val="accent1">
                <a:alpha val="90000"/>
                <a:hueOff val="0"/>
                <a:satOff val="0"/>
                <a:lumOff val="0"/>
                <a:alphaOff val="-13333"/>
                <a:tint val="92000"/>
                <a:shade val="99000"/>
                <a:satMod val="170000"/>
              </a:schemeClr>
            </a:gs>
            <a:gs pos="62000">
              <a:schemeClr val="accent1">
                <a:alpha val="90000"/>
                <a:hueOff val="0"/>
                <a:satOff val="0"/>
                <a:lumOff val="0"/>
                <a:alphaOff val="-13333"/>
                <a:tint val="96000"/>
                <a:shade val="80000"/>
                <a:satMod val="170000"/>
              </a:schemeClr>
            </a:gs>
            <a:gs pos="97000">
              <a:schemeClr val="accent1">
                <a:alpha val="90000"/>
                <a:hueOff val="0"/>
                <a:satOff val="0"/>
                <a:lumOff val="0"/>
                <a:alphaOff val="-13333"/>
                <a:tint val="98000"/>
                <a:shade val="63000"/>
                <a:satMod val="170000"/>
              </a:schemeClr>
            </a:gs>
            <a:gs pos="100000">
              <a:schemeClr val="accent1">
                <a:alpha val="90000"/>
                <a:hueOff val="0"/>
                <a:satOff val="0"/>
                <a:lumOff val="0"/>
                <a:alphaOff val="-1333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13333"/>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產業特殊需求類科</a:t>
          </a:r>
          <a:endParaRPr lang="en-US" altLang="zh-TW" sz="2800" b="1" kern="1200" dirty="0" smtClean="0"/>
        </a:p>
      </dsp:txBody>
      <dsp:txXfrm>
        <a:off x="992162" y="1597907"/>
        <a:ext cx="4794457" cy="456430"/>
      </dsp:txXfrm>
    </dsp:sp>
    <dsp:sp modelId="{7E1D13DD-A273-4497-B198-2AF26421BA05}">
      <dsp:nvSpPr>
        <dsp:cNvPr id="0" name=""/>
        <dsp:cNvSpPr/>
      </dsp:nvSpPr>
      <dsp:spPr>
        <a:xfrm>
          <a:off x="706894" y="1540853"/>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sp>
    <dsp:sp modelId="{FF377A62-E0AF-4D53-9C0B-106E87908ACF}">
      <dsp:nvSpPr>
        <dsp:cNvPr id="0" name=""/>
        <dsp:cNvSpPr/>
      </dsp:nvSpPr>
      <dsp:spPr>
        <a:xfrm>
          <a:off x="1064484" y="2282953"/>
          <a:ext cx="4722136" cy="456430"/>
        </a:xfrm>
        <a:prstGeom prst="rect">
          <a:avLst/>
        </a:prstGeom>
        <a:gradFill rotWithShape="0">
          <a:gsLst>
            <a:gs pos="0">
              <a:schemeClr val="accent1">
                <a:alpha val="90000"/>
                <a:hueOff val="0"/>
                <a:satOff val="0"/>
                <a:lumOff val="0"/>
                <a:alphaOff val="-20000"/>
                <a:tint val="92000"/>
                <a:satMod val="170000"/>
              </a:schemeClr>
            </a:gs>
            <a:gs pos="15000">
              <a:schemeClr val="accent1">
                <a:alpha val="90000"/>
                <a:hueOff val="0"/>
                <a:satOff val="0"/>
                <a:lumOff val="0"/>
                <a:alphaOff val="-20000"/>
                <a:tint val="92000"/>
                <a:shade val="99000"/>
                <a:satMod val="170000"/>
              </a:schemeClr>
            </a:gs>
            <a:gs pos="62000">
              <a:schemeClr val="accent1">
                <a:alpha val="90000"/>
                <a:hueOff val="0"/>
                <a:satOff val="0"/>
                <a:lumOff val="0"/>
                <a:alphaOff val="-20000"/>
                <a:tint val="96000"/>
                <a:shade val="80000"/>
                <a:satMod val="170000"/>
              </a:schemeClr>
            </a:gs>
            <a:gs pos="97000">
              <a:schemeClr val="accent1">
                <a:alpha val="90000"/>
                <a:hueOff val="0"/>
                <a:satOff val="0"/>
                <a:lumOff val="0"/>
                <a:alphaOff val="-20000"/>
                <a:tint val="98000"/>
                <a:shade val="63000"/>
                <a:satMod val="170000"/>
              </a:schemeClr>
            </a:gs>
            <a:gs pos="100000">
              <a:schemeClr val="accent1">
                <a:alpha val="90000"/>
                <a:hueOff val="0"/>
                <a:satOff val="0"/>
                <a:lumOff val="0"/>
                <a:alphaOff val="-2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2000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實用技能學程</a:t>
          </a:r>
          <a:endParaRPr lang="en-US" altLang="zh-TW" sz="2800" b="1" kern="1200" dirty="0" smtClean="0"/>
        </a:p>
      </dsp:txBody>
      <dsp:txXfrm>
        <a:off x="1064484" y="2282953"/>
        <a:ext cx="4722136" cy="456430"/>
      </dsp:txXfrm>
    </dsp:sp>
    <dsp:sp modelId="{3D6B2D63-AC6D-41C7-8818-CDDD3337EDE2}">
      <dsp:nvSpPr>
        <dsp:cNvPr id="0" name=""/>
        <dsp:cNvSpPr/>
      </dsp:nvSpPr>
      <dsp:spPr>
        <a:xfrm>
          <a:off x="779215" y="2225900"/>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8CED407B-C9E8-485F-8A2E-E35EC6A1F514}">
      <dsp:nvSpPr>
        <dsp:cNvPr id="0" name=""/>
        <dsp:cNvSpPr/>
      </dsp:nvSpPr>
      <dsp:spPr>
        <a:xfrm>
          <a:off x="992162" y="2968000"/>
          <a:ext cx="4794457" cy="456430"/>
        </a:xfrm>
        <a:prstGeom prst="rect">
          <a:avLst/>
        </a:prstGeom>
        <a:gradFill rotWithShape="0">
          <a:gsLst>
            <a:gs pos="0">
              <a:schemeClr val="accent1">
                <a:alpha val="90000"/>
                <a:hueOff val="0"/>
                <a:satOff val="0"/>
                <a:lumOff val="0"/>
                <a:alphaOff val="-26667"/>
                <a:tint val="92000"/>
                <a:satMod val="170000"/>
              </a:schemeClr>
            </a:gs>
            <a:gs pos="15000">
              <a:schemeClr val="accent1">
                <a:alpha val="90000"/>
                <a:hueOff val="0"/>
                <a:satOff val="0"/>
                <a:lumOff val="0"/>
                <a:alphaOff val="-26667"/>
                <a:tint val="92000"/>
                <a:shade val="99000"/>
                <a:satMod val="170000"/>
              </a:schemeClr>
            </a:gs>
            <a:gs pos="62000">
              <a:schemeClr val="accent1">
                <a:alpha val="90000"/>
                <a:hueOff val="0"/>
                <a:satOff val="0"/>
                <a:lumOff val="0"/>
                <a:alphaOff val="-26667"/>
                <a:tint val="96000"/>
                <a:shade val="80000"/>
                <a:satMod val="170000"/>
              </a:schemeClr>
            </a:gs>
            <a:gs pos="97000">
              <a:schemeClr val="accent1">
                <a:alpha val="90000"/>
                <a:hueOff val="0"/>
                <a:satOff val="0"/>
                <a:lumOff val="0"/>
                <a:alphaOff val="-26667"/>
                <a:tint val="98000"/>
                <a:shade val="63000"/>
                <a:satMod val="170000"/>
              </a:schemeClr>
            </a:gs>
            <a:gs pos="100000">
              <a:schemeClr val="accent1">
                <a:alpha val="90000"/>
                <a:hueOff val="0"/>
                <a:satOff val="0"/>
                <a:lumOff val="0"/>
                <a:alphaOff val="-26667"/>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26667"/>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產學攜手合作計畫</a:t>
          </a:r>
          <a:endParaRPr lang="en-US" altLang="zh-TW" sz="2800" b="1" kern="1200" dirty="0" smtClean="0"/>
        </a:p>
      </dsp:txBody>
      <dsp:txXfrm>
        <a:off x="992162" y="2968000"/>
        <a:ext cx="4794457" cy="456430"/>
      </dsp:txXfrm>
    </dsp:sp>
    <dsp:sp modelId="{EAAC1D7B-17CA-464E-A155-F6BA169B4672}">
      <dsp:nvSpPr>
        <dsp:cNvPr id="0" name=""/>
        <dsp:cNvSpPr/>
      </dsp:nvSpPr>
      <dsp:spPr>
        <a:xfrm>
          <a:off x="706894" y="2910947"/>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sp>
    <dsp:sp modelId="{AAF08D58-4694-4576-A769-5025EA533EFE}">
      <dsp:nvSpPr>
        <dsp:cNvPr id="0" name=""/>
        <dsp:cNvSpPr/>
      </dsp:nvSpPr>
      <dsp:spPr>
        <a:xfrm>
          <a:off x="765655" y="3652545"/>
          <a:ext cx="5020965" cy="456430"/>
        </a:xfrm>
        <a:prstGeom prst="rect">
          <a:avLst/>
        </a:prstGeom>
        <a:gradFill rotWithShape="0">
          <a:gsLst>
            <a:gs pos="0">
              <a:schemeClr val="accent1">
                <a:alpha val="90000"/>
                <a:hueOff val="0"/>
                <a:satOff val="0"/>
                <a:lumOff val="0"/>
                <a:alphaOff val="-33333"/>
                <a:tint val="92000"/>
                <a:satMod val="170000"/>
              </a:schemeClr>
            </a:gs>
            <a:gs pos="15000">
              <a:schemeClr val="accent1">
                <a:alpha val="90000"/>
                <a:hueOff val="0"/>
                <a:satOff val="0"/>
                <a:lumOff val="0"/>
                <a:alphaOff val="-33333"/>
                <a:tint val="92000"/>
                <a:shade val="99000"/>
                <a:satMod val="170000"/>
              </a:schemeClr>
            </a:gs>
            <a:gs pos="62000">
              <a:schemeClr val="accent1">
                <a:alpha val="90000"/>
                <a:hueOff val="0"/>
                <a:satOff val="0"/>
                <a:lumOff val="0"/>
                <a:alphaOff val="-33333"/>
                <a:tint val="96000"/>
                <a:shade val="80000"/>
                <a:satMod val="170000"/>
              </a:schemeClr>
            </a:gs>
            <a:gs pos="97000">
              <a:schemeClr val="accent1">
                <a:alpha val="90000"/>
                <a:hueOff val="0"/>
                <a:satOff val="0"/>
                <a:lumOff val="0"/>
                <a:alphaOff val="-33333"/>
                <a:tint val="98000"/>
                <a:shade val="63000"/>
                <a:satMod val="170000"/>
              </a:schemeClr>
            </a:gs>
            <a:gs pos="100000">
              <a:schemeClr val="accent1">
                <a:alpha val="90000"/>
                <a:hueOff val="0"/>
                <a:satOff val="0"/>
                <a:lumOff val="0"/>
                <a:alphaOff val="-33333"/>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33333"/>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建教合作班</a:t>
          </a:r>
          <a:endParaRPr lang="en-US" altLang="zh-TW" sz="2800" b="1" kern="1200" dirty="0" smtClean="0"/>
        </a:p>
      </dsp:txBody>
      <dsp:txXfrm>
        <a:off x="765655" y="3652545"/>
        <a:ext cx="5020965" cy="456430"/>
      </dsp:txXfrm>
    </dsp:sp>
    <dsp:sp modelId="{5914C4F6-BCB7-4D89-9F3C-6207064EC537}">
      <dsp:nvSpPr>
        <dsp:cNvPr id="0" name=""/>
        <dsp:cNvSpPr/>
      </dsp:nvSpPr>
      <dsp:spPr>
        <a:xfrm>
          <a:off x="480386" y="3595491"/>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33333"/>
            </a:schemeClr>
          </a:solidFill>
          <a:prstDash val="solid"/>
        </a:ln>
        <a:effectLst/>
      </dsp:spPr>
      <dsp:style>
        <a:lnRef idx="1">
          <a:scrgbClr r="0" g="0" b="0"/>
        </a:lnRef>
        <a:fillRef idx="1">
          <a:scrgbClr r="0" g="0" b="0"/>
        </a:fillRef>
        <a:effectRef idx="0">
          <a:scrgbClr r="0" g="0" b="0"/>
        </a:effectRef>
        <a:fontRef idx="minor"/>
      </dsp:style>
    </dsp:sp>
    <dsp:sp modelId="{BD4F27B2-D647-4733-A30D-47FD416DFBDC}">
      <dsp:nvSpPr>
        <dsp:cNvPr id="0" name=""/>
        <dsp:cNvSpPr/>
      </dsp:nvSpPr>
      <dsp:spPr>
        <a:xfrm>
          <a:off x="352317" y="4337592"/>
          <a:ext cx="5434303" cy="456430"/>
        </a:xfrm>
        <a:prstGeom prst="rect">
          <a:avLst/>
        </a:prstGeom>
        <a:gradFill rotWithShape="0">
          <a:gsLst>
            <a:gs pos="0">
              <a:schemeClr val="accent1">
                <a:alpha val="90000"/>
                <a:hueOff val="0"/>
                <a:satOff val="0"/>
                <a:lumOff val="0"/>
                <a:alphaOff val="-40000"/>
                <a:tint val="92000"/>
                <a:satMod val="170000"/>
              </a:schemeClr>
            </a:gs>
            <a:gs pos="15000">
              <a:schemeClr val="accent1">
                <a:alpha val="90000"/>
                <a:hueOff val="0"/>
                <a:satOff val="0"/>
                <a:lumOff val="0"/>
                <a:alphaOff val="-40000"/>
                <a:tint val="92000"/>
                <a:shade val="99000"/>
                <a:satMod val="170000"/>
              </a:schemeClr>
            </a:gs>
            <a:gs pos="62000">
              <a:schemeClr val="accent1">
                <a:alpha val="90000"/>
                <a:hueOff val="0"/>
                <a:satOff val="0"/>
                <a:lumOff val="0"/>
                <a:alphaOff val="-40000"/>
                <a:tint val="96000"/>
                <a:shade val="80000"/>
                <a:satMod val="170000"/>
              </a:schemeClr>
            </a:gs>
            <a:gs pos="97000">
              <a:schemeClr val="accent1">
                <a:alpha val="90000"/>
                <a:hueOff val="0"/>
                <a:satOff val="0"/>
                <a:lumOff val="0"/>
                <a:alphaOff val="-40000"/>
                <a:tint val="98000"/>
                <a:shade val="63000"/>
                <a:satMod val="170000"/>
              </a:schemeClr>
            </a:gs>
            <a:gs pos="100000">
              <a:schemeClr val="accent1">
                <a:alpha val="90000"/>
                <a:hueOff val="0"/>
                <a:satOff val="0"/>
                <a:lumOff val="0"/>
                <a:alphaOff val="-4000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alpha val="90000"/>
              <a:hueOff val="0"/>
              <a:satOff val="0"/>
              <a:lumOff val="0"/>
              <a:alphaOff val="-4000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6229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smtClean="0"/>
            <a:t>五專免試入學</a:t>
          </a:r>
          <a:endParaRPr lang="zh-TW" altLang="en-US" sz="2800" b="1" kern="1200" dirty="0"/>
        </a:p>
      </dsp:txBody>
      <dsp:txXfrm>
        <a:off x="352317" y="4337592"/>
        <a:ext cx="5434303" cy="456430"/>
      </dsp:txXfrm>
    </dsp:sp>
    <dsp:sp modelId="{884DE709-3FB8-4524-857E-67B784325A3B}">
      <dsp:nvSpPr>
        <dsp:cNvPr id="0" name=""/>
        <dsp:cNvSpPr/>
      </dsp:nvSpPr>
      <dsp:spPr>
        <a:xfrm>
          <a:off x="67048" y="4280538"/>
          <a:ext cx="570537" cy="570537"/>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1" minVer="12.0">
  <dgm:title val=""/>
  <dgm:desc val=""/>
  <dgm:catLst>
    <dgm:cat type="list" pri="4000"/>
  </dgm:catLst>
  <dgm:sampData>
    <dgm:dataModel>
      <dgm:ptLst>
        <dgm:pt modelId="0" type="doc">
          <dgm:prSet phldr="1"/>
        </dgm:pt>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100"/>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2"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constrLst/>
        <dgm:ruleLst/>
        <dgm:layoutNode name="parentLeftMargin">
          <dgm:alg type="sp"/>
          <dgm:shape xmlns:r="http://schemas.openxmlformats.org/officeDocument/2006/relationships" type="rect" r:blip="" hideGeom="1">
            <dgm:adjLst/>
          </dgm:shape>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presOf/>
        <dgm:constrLst/>
        <dgm:ruleLst/>
      </dgm:layoutNode>
      <dgm:layoutNode name="childText" styleLbl="align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presOf/>
          <dgm:shape xmlns:r="http://schemas.openxmlformats.org/officeDocument/2006/relationships" r:blip="">
            <dgm:adjLst/>
          </dgm:shape>
          <dgm:constr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1">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1"/>
            <a:ext cx="2945659" cy="496332"/>
          </a:xfrm>
          <a:prstGeom prst="rect">
            <a:avLst/>
          </a:prstGeom>
        </p:spPr>
        <p:txBody>
          <a:bodyPr vert="horz" lIns="91596" tIns="45799" rIns="91596" bIns="45799" rtlCol="0"/>
          <a:lstStyle>
            <a:lvl1pPr algn="l">
              <a:defRPr sz="1200"/>
            </a:lvl1pPr>
          </a:lstStyle>
          <a:p>
            <a:endParaRPr lang="zh-TW" altLang="en-US"/>
          </a:p>
        </p:txBody>
      </p:sp>
      <p:sp>
        <p:nvSpPr>
          <p:cNvPr id="3" name="日期版面配置區 2"/>
          <p:cNvSpPr>
            <a:spLocks noGrp="1"/>
          </p:cNvSpPr>
          <p:nvPr>
            <p:ph type="dt" sz="quarter" idx="1"/>
          </p:nvPr>
        </p:nvSpPr>
        <p:spPr>
          <a:xfrm>
            <a:off x="3850443" y="1"/>
            <a:ext cx="2945659" cy="496332"/>
          </a:xfrm>
          <a:prstGeom prst="rect">
            <a:avLst/>
          </a:prstGeom>
        </p:spPr>
        <p:txBody>
          <a:bodyPr vert="horz" lIns="91596" tIns="45799" rIns="91596" bIns="45799" rtlCol="0"/>
          <a:lstStyle>
            <a:lvl1pPr algn="r">
              <a:defRPr sz="1200"/>
            </a:lvl1pPr>
          </a:lstStyle>
          <a:p>
            <a:fld id="{549B47BE-838A-4C89-AA62-5519E3B638B5}" type="datetimeFigureOut">
              <a:rPr lang="zh-TW" altLang="en-US" smtClean="0"/>
              <a:pPr/>
              <a:t>2016/1/4</a:t>
            </a:fld>
            <a:endParaRPr lang="zh-TW" altLang="en-US"/>
          </a:p>
        </p:txBody>
      </p:sp>
      <p:sp>
        <p:nvSpPr>
          <p:cNvPr id="4" name="頁尾版面配置區 3"/>
          <p:cNvSpPr>
            <a:spLocks noGrp="1"/>
          </p:cNvSpPr>
          <p:nvPr>
            <p:ph type="ftr" sz="quarter" idx="2"/>
          </p:nvPr>
        </p:nvSpPr>
        <p:spPr>
          <a:xfrm>
            <a:off x="3" y="9428587"/>
            <a:ext cx="2945659" cy="496332"/>
          </a:xfrm>
          <a:prstGeom prst="rect">
            <a:avLst/>
          </a:prstGeom>
        </p:spPr>
        <p:txBody>
          <a:bodyPr vert="horz" lIns="91596" tIns="45799" rIns="91596" bIns="4579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7"/>
            <a:ext cx="2945659" cy="496332"/>
          </a:xfrm>
          <a:prstGeom prst="rect">
            <a:avLst/>
          </a:prstGeom>
        </p:spPr>
        <p:txBody>
          <a:bodyPr vert="horz" lIns="91596" tIns="45799" rIns="91596" bIns="45799" rtlCol="0" anchor="b"/>
          <a:lstStyle>
            <a:lvl1pPr algn="r">
              <a:defRPr sz="1200"/>
            </a:lvl1pPr>
          </a:lstStyle>
          <a:p>
            <a:fld id="{F30AFEDB-F653-45E4-B4A7-39F0D091AA71}" type="slidenum">
              <a:rPr lang="zh-TW" altLang="en-US" smtClean="0"/>
              <a:pPr/>
              <a:t>‹#›</a:t>
            </a:fld>
            <a:endParaRPr lang="zh-TW" altLang="en-US"/>
          </a:p>
        </p:txBody>
      </p:sp>
    </p:spTree>
    <p:extLst>
      <p:ext uri="{BB962C8B-B14F-4D97-AF65-F5344CB8AC3E}">
        <p14:creationId xmlns="" xmlns:p14="http://schemas.microsoft.com/office/powerpoint/2010/main" val="1516986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553" cy="496332"/>
          </a:xfrm>
          <a:prstGeom prst="rect">
            <a:avLst/>
          </a:prstGeom>
        </p:spPr>
        <p:txBody>
          <a:bodyPr vert="horz" lIns="91596" tIns="45799" rIns="91596" bIns="45799" rtlCol="0"/>
          <a:lstStyle>
            <a:lvl1pPr algn="l">
              <a:defRPr sz="1200"/>
            </a:lvl1pPr>
          </a:lstStyle>
          <a:p>
            <a:endParaRPr lang="zh-TW" altLang="en-US"/>
          </a:p>
        </p:txBody>
      </p:sp>
      <p:sp>
        <p:nvSpPr>
          <p:cNvPr id="3" name="日期版面配置區 2"/>
          <p:cNvSpPr>
            <a:spLocks noGrp="1"/>
          </p:cNvSpPr>
          <p:nvPr>
            <p:ph type="dt" idx="1"/>
          </p:nvPr>
        </p:nvSpPr>
        <p:spPr>
          <a:xfrm>
            <a:off x="3850533" y="1"/>
            <a:ext cx="2945553" cy="496332"/>
          </a:xfrm>
          <a:prstGeom prst="rect">
            <a:avLst/>
          </a:prstGeom>
        </p:spPr>
        <p:txBody>
          <a:bodyPr vert="horz" lIns="91596" tIns="45799" rIns="91596" bIns="45799" rtlCol="0"/>
          <a:lstStyle>
            <a:lvl1pPr algn="r">
              <a:defRPr sz="1200"/>
            </a:lvl1pPr>
          </a:lstStyle>
          <a:p>
            <a:fld id="{63557E61-DFFC-45F4-9F08-CD0EA7C95860}" type="datetimeFigureOut">
              <a:rPr lang="zh-TW" altLang="en-US" smtClean="0"/>
              <a:pPr/>
              <a:t>2016/1/4</a:t>
            </a:fld>
            <a:endParaRPr lang="zh-TW" altLang="en-US"/>
          </a:p>
        </p:txBody>
      </p:sp>
      <p:sp>
        <p:nvSpPr>
          <p:cNvPr id="4" name="投影片圖像版面配置區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596" tIns="45799" rIns="91596" bIns="45799" rtlCol="0" anchor="ctr"/>
          <a:lstStyle/>
          <a:p>
            <a:endParaRPr lang="zh-TW" altLang="en-US"/>
          </a:p>
        </p:txBody>
      </p:sp>
      <p:sp>
        <p:nvSpPr>
          <p:cNvPr id="5" name="備忘稿版面配置區 4"/>
          <p:cNvSpPr>
            <a:spLocks noGrp="1"/>
          </p:cNvSpPr>
          <p:nvPr>
            <p:ph type="body" sz="quarter" idx="3"/>
          </p:nvPr>
        </p:nvSpPr>
        <p:spPr>
          <a:xfrm>
            <a:off x="679134" y="4715154"/>
            <a:ext cx="5439412" cy="4466987"/>
          </a:xfrm>
          <a:prstGeom prst="rect">
            <a:avLst/>
          </a:prstGeom>
        </p:spPr>
        <p:txBody>
          <a:bodyPr vert="horz" lIns="91596" tIns="45799" rIns="91596" bIns="45799"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28720"/>
            <a:ext cx="2945553" cy="496332"/>
          </a:xfrm>
          <a:prstGeom prst="rect">
            <a:avLst/>
          </a:prstGeom>
        </p:spPr>
        <p:txBody>
          <a:bodyPr vert="horz" lIns="91596" tIns="45799" rIns="91596" bIns="4579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533" y="9428720"/>
            <a:ext cx="2945553" cy="496332"/>
          </a:xfrm>
          <a:prstGeom prst="rect">
            <a:avLst/>
          </a:prstGeom>
        </p:spPr>
        <p:txBody>
          <a:bodyPr vert="horz" lIns="91596" tIns="45799" rIns="91596" bIns="45799" rtlCol="0" anchor="b"/>
          <a:lstStyle>
            <a:lvl1pPr algn="r">
              <a:defRPr sz="1200"/>
            </a:lvl1pPr>
          </a:lstStyle>
          <a:p>
            <a:fld id="{033DD6B4-95EC-4949-A9F9-C0695ADB8EC0}" type="slidenum">
              <a:rPr lang="zh-TW" altLang="en-US" smtClean="0"/>
              <a:pPr/>
              <a:t>‹#›</a:t>
            </a:fld>
            <a:endParaRPr lang="zh-TW" altLang="en-US"/>
          </a:p>
        </p:txBody>
      </p:sp>
    </p:spTree>
    <p:extLst>
      <p:ext uri="{BB962C8B-B14F-4D97-AF65-F5344CB8AC3E}">
        <p14:creationId xmlns="" xmlns:p14="http://schemas.microsoft.com/office/powerpoint/2010/main" val="39978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bwMode="auto">
          <a:xfrm>
            <a:off x="919163" y="744538"/>
            <a:ext cx="4959350" cy="3721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529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5530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21987426-7BE1-4B65-B657-9AE08F6F4F7A}" type="slidenum">
              <a:rPr kumimoji="0" lang="zh-TW" altLang="en-US" smtClean="0">
                <a:latin typeface="Calibri" pitchFamily="34" charset="0"/>
              </a:rPr>
              <a:pPr eaLnBrk="1" hangingPunct="1"/>
              <a:t>1</a:t>
            </a:fld>
            <a:endParaRPr kumimoji="0" lang="en-US" altLang="zh-TW"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15</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39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219444" indent="-219444">
              <a:spcBef>
                <a:spcPct val="0"/>
              </a:spcBef>
            </a:pPr>
            <a:r>
              <a:rPr kumimoji="0" lang="en-US" altLang="zh-TW" b="1" dirty="0" smtClean="0">
                <a:solidFill>
                  <a:srgbClr val="000000"/>
                </a:solidFill>
              </a:rPr>
              <a:t>1.</a:t>
            </a:r>
            <a:r>
              <a:rPr kumimoji="0" lang="zh-TW" altLang="en-US" b="1" dirty="0" smtClean="0">
                <a:solidFill>
                  <a:srgbClr val="000000"/>
                </a:solidFill>
              </a:rPr>
              <a:t>入</a:t>
            </a:r>
            <a:r>
              <a:rPr lang="zh-TW" altLang="en-US" b="1" dirty="0" smtClean="0">
                <a:solidFill>
                  <a:srgbClr val="000000"/>
                </a:solidFill>
              </a:rPr>
              <a:t>學方式辦理順序</a:t>
            </a:r>
            <a:r>
              <a:rPr lang="en-US" altLang="zh-TW" b="1" dirty="0" smtClean="0">
                <a:solidFill>
                  <a:srgbClr val="000000"/>
                </a:solidFill>
              </a:rPr>
              <a:t>:</a:t>
            </a:r>
            <a:r>
              <a:rPr lang="zh-TW" altLang="en-US" b="1" dirty="0" smtClean="0"/>
              <a:t>免試入學作業分兩階段辦理，採全區聯合方式辦理</a:t>
            </a:r>
            <a:endParaRPr lang="zh-TW" altLang="en-US" dirty="0" smtClean="0">
              <a:solidFill>
                <a:srgbClr val="000000"/>
              </a:solidFill>
            </a:endParaRPr>
          </a:p>
          <a:p>
            <a:pPr marL="219444" indent="-219444">
              <a:spcBef>
                <a:spcPct val="0"/>
              </a:spcBef>
            </a:pPr>
            <a:r>
              <a:rPr kumimoji="0" lang="en-US" altLang="zh-TW" b="1" u="sng" dirty="0" smtClean="0"/>
              <a:t>2.</a:t>
            </a:r>
            <a:r>
              <a:rPr kumimoji="0" lang="zh-TW" altLang="en-US" b="1" u="sng" dirty="0" smtClean="0"/>
              <a:t>非本區各公私立國民中學畢業生</a:t>
            </a:r>
            <a:r>
              <a:rPr kumimoji="0" lang="zh-TW" altLang="en-US" dirty="0" smtClean="0"/>
              <a:t>，但具以下四種特殊情形且未參加他區免試入學之學生，經本區高中高職免試入學委員會審核通過者得參加本區免試入學：</a:t>
            </a:r>
          </a:p>
          <a:p>
            <a:pPr marL="219444" indent="-219444">
              <a:spcBef>
                <a:spcPct val="0"/>
              </a:spcBef>
            </a:pPr>
            <a:r>
              <a:rPr kumimoji="0" lang="en-US" altLang="zh-TW" dirty="0" smtClean="0"/>
              <a:t>(</a:t>
            </a:r>
            <a:r>
              <a:rPr kumimoji="0" lang="zh-TW" altLang="en-US" dirty="0" smtClean="0"/>
              <a:t>一</a:t>
            </a:r>
            <a:r>
              <a:rPr kumimoji="0" lang="en-US" altLang="zh-TW" dirty="0" smtClean="0"/>
              <a:t>)</a:t>
            </a:r>
            <a:r>
              <a:rPr kumimoji="0" lang="zh-TW" altLang="en-US" dirty="0" smtClean="0"/>
              <a:t>學生就讀或畢業國中學籍所在免試就學區，未設置</a:t>
            </a:r>
          </a:p>
          <a:p>
            <a:pPr marL="219444" indent="-219444">
              <a:spcBef>
                <a:spcPct val="0"/>
              </a:spcBef>
            </a:pPr>
            <a:r>
              <a:rPr kumimoji="0" lang="zh-TW" altLang="en-US" dirty="0" smtClean="0"/>
              <a:t>    學生適性選擇之高中職課程群別或產業特殊需求類</a:t>
            </a:r>
          </a:p>
          <a:p>
            <a:pPr marL="219444" indent="-219444">
              <a:spcBef>
                <a:spcPct val="0"/>
              </a:spcBef>
            </a:pPr>
            <a:r>
              <a:rPr kumimoji="0" lang="zh-TW" altLang="en-US" dirty="0" smtClean="0"/>
              <a:t>    科者。</a:t>
            </a:r>
          </a:p>
          <a:p>
            <a:pPr marL="219444" indent="-219444">
              <a:spcBef>
                <a:spcPct val="0"/>
              </a:spcBef>
            </a:pPr>
            <a:r>
              <a:rPr kumimoji="0" lang="en-US" altLang="zh-TW" dirty="0" smtClean="0"/>
              <a:t>(</a:t>
            </a:r>
            <a:r>
              <a:rPr kumimoji="0" lang="zh-TW" altLang="en-US" dirty="0" smtClean="0"/>
              <a:t>二</a:t>
            </a:r>
            <a:r>
              <a:rPr kumimoji="0" lang="en-US" altLang="zh-TW" dirty="0" smtClean="0"/>
              <a:t>)</a:t>
            </a:r>
            <a:r>
              <a:rPr kumimoji="0" lang="zh-TW" altLang="en-US" dirty="0" smtClean="0"/>
              <a:t>學生因搬家遷徙至本區居住者（檢附具體證明文件</a:t>
            </a:r>
            <a:r>
              <a:rPr kumimoji="0" lang="en-US" altLang="zh-TW" dirty="0" smtClean="0"/>
              <a:t>)</a:t>
            </a:r>
            <a:endParaRPr kumimoji="0" lang="zh-TW" altLang="en-US" dirty="0" smtClean="0"/>
          </a:p>
          <a:p>
            <a:pPr marL="219444" indent="-219444">
              <a:spcBef>
                <a:spcPct val="0"/>
              </a:spcBef>
            </a:pPr>
            <a:r>
              <a:rPr kumimoji="0" lang="en-US" altLang="zh-TW" dirty="0" smtClean="0"/>
              <a:t>(</a:t>
            </a:r>
            <a:r>
              <a:rPr kumimoji="0" lang="zh-TW" altLang="en-US" dirty="0" smtClean="0"/>
              <a:t>三</a:t>
            </a:r>
            <a:r>
              <a:rPr kumimoji="0" lang="en-US" altLang="zh-TW" dirty="0" smtClean="0"/>
              <a:t>)</a:t>
            </a:r>
            <a:r>
              <a:rPr kumimoji="0" lang="zh-TW" altLang="en-US" dirty="0" smtClean="0"/>
              <a:t>學生在國中階段跨區就學，但未遷移戶籍，擬申請</a:t>
            </a:r>
          </a:p>
          <a:p>
            <a:pPr marL="219444" indent="-219444">
              <a:spcBef>
                <a:spcPct val="0"/>
              </a:spcBef>
            </a:pPr>
            <a:r>
              <a:rPr kumimoji="0" lang="zh-TW" altLang="en-US" dirty="0" smtClean="0"/>
              <a:t>    返回在本區戶籍所在地就讀高中職者（檢附具體證</a:t>
            </a:r>
          </a:p>
          <a:p>
            <a:pPr marL="219444" indent="-219444">
              <a:spcBef>
                <a:spcPct val="0"/>
              </a:spcBef>
            </a:pPr>
            <a:r>
              <a:rPr kumimoji="0" lang="zh-TW" altLang="en-US" dirty="0" smtClean="0"/>
              <a:t>    明文件）。</a:t>
            </a:r>
          </a:p>
          <a:p>
            <a:pPr marL="219444" indent="-219444">
              <a:spcBef>
                <a:spcPct val="0"/>
              </a:spcBef>
            </a:pPr>
            <a:r>
              <a:rPr kumimoji="0" lang="en-US" altLang="zh-TW" dirty="0" smtClean="0"/>
              <a:t>(</a:t>
            </a:r>
            <a:r>
              <a:rPr kumimoji="0" lang="zh-TW" altLang="en-US" dirty="0" smtClean="0"/>
              <a:t>四</a:t>
            </a:r>
            <a:r>
              <a:rPr kumimoji="0" lang="en-US" altLang="zh-TW" dirty="0" smtClean="0"/>
              <a:t>)</a:t>
            </a:r>
            <a:r>
              <a:rPr kumimoji="0" lang="zh-TW" altLang="en-US" dirty="0" smtClean="0"/>
              <a:t>其他特殊因素</a:t>
            </a:r>
            <a:r>
              <a:rPr kumimoji="0" lang="en-US" altLang="zh-TW" dirty="0" smtClean="0"/>
              <a:t>(</a:t>
            </a:r>
            <a:r>
              <a:rPr kumimoji="0" lang="zh-TW" altLang="en-US" dirty="0" smtClean="0"/>
              <a:t>由本區高中高職免試入學委員會審查</a:t>
            </a:r>
            <a:r>
              <a:rPr kumimoji="0" lang="en-US" altLang="zh-TW" dirty="0" smtClean="0"/>
              <a:t>)</a:t>
            </a:r>
            <a:endParaRPr kumimoji="0" lang="zh-TW" altLang="en-US" dirty="0" smtClean="0"/>
          </a:p>
          <a:p>
            <a:pPr marL="219444" indent="-219444">
              <a:spcBef>
                <a:spcPct val="0"/>
              </a:spcBef>
            </a:pPr>
            <a:endParaRPr kumimoji="0" lang="zh-TW" altLang="en-US" b="1" dirty="0" smtClean="0">
              <a:solidFill>
                <a:srgbClr val="FF0000"/>
              </a:solidFill>
            </a:endParaRPr>
          </a:p>
          <a:p>
            <a:pPr marL="219444" indent="-219444">
              <a:spcBef>
                <a:spcPct val="0"/>
              </a:spcBef>
            </a:pPr>
            <a:endParaRPr kumimoji="0" lang="zh-TW" altLang="en-US" dirty="0" smtClean="0">
              <a:latin typeface="Arial" panose="020B0604020202020204" pitchFamily="34" charset="0"/>
            </a:endParaRPr>
          </a:p>
        </p:txBody>
      </p:sp>
    </p:spTree>
    <p:extLst>
      <p:ext uri="{BB962C8B-B14F-4D97-AF65-F5344CB8AC3E}">
        <p14:creationId xmlns="" xmlns:p14="http://schemas.microsoft.com/office/powerpoint/2010/main" val="2361915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86020" name="投影片編號版面配置區 3"/>
          <p:cNvSpPr txBox="1">
            <a:spLocks noGrp="1"/>
          </p:cNvSpPr>
          <p:nvPr/>
        </p:nvSpPr>
        <p:spPr bwMode="auto">
          <a:xfrm>
            <a:off x="3851281" y="9428248"/>
            <a:ext cx="2944813" cy="496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76" tIns="45738" rIns="91476" bIns="45738" anchor="b"/>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F4015D5C-C1E1-432C-9FC8-E4F00DFA4702}" type="slidenum">
              <a:rPr kumimoji="0" lang="zh-TW" altLang="en-US" sz="1200">
                <a:latin typeface="Calibri" panose="020F0502020204030204" pitchFamily="34" charset="0"/>
              </a:rPr>
              <a:pPr algn="r" eaLnBrk="1" hangingPunct="1"/>
              <a:t>17</a:t>
            </a:fld>
            <a:endParaRPr kumimoji="0" lang="en-US" altLang="zh-TW" sz="1200" dirty="0">
              <a:latin typeface="Calibri" panose="020F0502020204030204" pitchFamily="34" charset="0"/>
            </a:endParaRPr>
          </a:p>
        </p:txBody>
      </p:sp>
    </p:spTree>
    <p:extLst>
      <p:ext uri="{BB962C8B-B14F-4D97-AF65-F5344CB8AC3E}">
        <p14:creationId xmlns="" xmlns:p14="http://schemas.microsoft.com/office/powerpoint/2010/main" val="408590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18</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19</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20</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1748" name="投影片編號版面配置區 3"/>
          <p:cNvSpPr txBox="1">
            <a:spLocks noGrp="1"/>
          </p:cNvSpPr>
          <p:nvPr/>
        </p:nvSpPr>
        <p:spPr bwMode="auto">
          <a:xfrm>
            <a:off x="3814763" y="10234652"/>
            <a:ext cx="2921000" cy="53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F5B9585-B2FB-4827-BDAE-74A2985538C1}" type="slidenum">
              <a:rPr lang="zh-TW" altLang="en-US" sz="1300">
                <a:solidFill>
                  <a:srgbClr val="000000"/>
                </a:solidFill>
                <a:latin typeface="Calibri" pitchFamily="34" charset="0"/>
              </a:rPr>
              <a:pPr algn="r" eaLnBrk="1" hangingPunct="1"/>
              <a:t>22</a:t>
            </a:fld>
            <a:endParaRPr lang="zh-TW" altLang="en-US" sz="1300">
              <a:solidFill>
                <a:srgbClr val="000000"/>
              </a:solidFill>
              <a:latin typeface="Calibri" pitchFamily="34" charset="0"/>
            </a:endParaRPr>
          </a:p>
        </p:txBody>
      </p:sp>
      <p:sp>
        <p:nvSpPr>
          <p:cNvPr id="31749"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1750"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7E9E6F39-14D5-41F8-9FCC-9368B46517D8}" type="slidenum">
              <a:rPr lang="en-US" altLang="zh-TW" smtClean="0">
                <a:solidFill>
                  <a:srgbClr val="000000"/>
                </a:solidFill>
              </a:rPr>
              <a:pPr/>
              <a:t>22</a:t>
            </a:fld>
            <a:endParaRPr lang="zh-TW" altLang="en-US" smtClean="0">
              <a:solidFill>
                <a:srgbClr val="000000"/>
              </a:solidFill>
            </a:endParaRPr>
          </a:p>
        </p:txBody>
      </p:sp>
    </p:spTree>
    <p:extLst>
      <p:ext uri="{BB962C8B-B14F-4D97-AF65-F5344CB8AC3E}">
        <p14:creationId xmlns="" xmlns:p14="http://schemas.microsoft.com/office/powerpoint/2010/main" val="2467767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3796" name="投影片編號版面配置區 3"/>
          <p:cNvSpPr txBox="1">
            <a:spLocks noGrp="1"/>
          </p:cNvSpPr>
          <p:nvPr/>
        </p:nvSpPr>
        <p:spPr bwMode="auto">
          <a:xfrm>
            <a:off x="3814763" y="10234652"/>
            <a:ext cx="2921000" cy="53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FCC4BD7-D991-4D7E-9621-606ECBDED203}" type="slidenum">
              <a:rPr lang="zh-TW" altLang="en-US" sz="1300">
                <a:solidFill>
                  <a:srgbClr val="000000"/>
                </a:solidFill>
                <a:latin typeface="Calibri" pitchFamily="34" charset="0"/>
              </a:rPr>
              <a:pPr algn="r" eaLnBrk="1" hangingPunct="1"/>
              <a:t>23</a:t>
            </a:fld>
            <a:endParaRPr lang="zh-TW" altLang="en-US" sz="1300">
              <a:solidFill>
                <a:srgbClr val="000000"/>
              </a:solidFill>
              <a:latin typeface="Calibri" pitchFamily="34" charset="0"/>
            </a:endParaRPr>
          </a:p>
        </p:txBody>
      </p:sp>
      <p:sp>
        <p:nvSpPr>
          <p:cNvPr id="33797"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3798"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486F1070-B772-4765-A10B-379272957E88}" type="slidenum">
              <a:rPr lang="en-US" altLang="zh-TW" smtClean="0">
                <a:solidFill>
                  <a:srgbClr val="000000"/>
                </a:solidFill>
              </a:rPr>
              <a:pPr/>
              <a:t>23</a:t>
            </a:fld>
            <a:endParaRPr lang="zh-TW" altLang="en-US" smtClean="0">
              <a:solidFill>
                <a:srgbClr val="000000"/>
              </a:solidFill>
            </a:endParaRPr>
          </a:p>
        </p:txBody>
      </p:sp>
    </p:spTree>
    <p:extLst>
      <p:ext uri="{BB962C8B-B14F-4D97-AF65-F5344CB8AC3E}">
        <p14:creationId xmlns="" xmlns:p14="http://schemas.microsoft.com/office/powerpoint/2010/main" val="1513710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3796" name="投影片編號版面配置區 3"/>
          <p:cNvSpPr txBox="1">
            <a:spLocks noGrp="1"/>
          </p:cNvSpPr>
          <p:nvPr/>
        </p:nvSpPr>
        <p:spPr bwMode="auto">
          <a:xfrm>
            <a:off x="3814763" y="10234652"/>
            <a:ext cx="2921000" cy="53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FCC4BD7-D991-4D7E-9621-606ECBDED203}" type="slidenum">
              <a:rPr lang="zh-TW" altLang="en-US" sz="1300">
                <a:solidFill>
                  <a:srgbClr val="000000"/>
                </a:solidFill>
                <a:latin typeface="Calibri" pitchFamily="34" charset="0"/>
              </a:rPr>
              <a:pPr algn="r" eaLnBrk="1" hangingPunct="1"/>
              <a:t>25</a:t>
            </a:fld>
            <a:endParaRPr lang="zh-TW" altLang="en-US" sz="1300">
              <a:solidFill>
                <a:srgbClr val="000000"/>
              </a:solidFill>
              <a:latin typeface="Calibri" pitchFamily="34" charset="0"/>
            </a:endParaRPr>
          </a:p>
        </p:txBody>
      </p:sp>
      <p:sp>
        <p:nvSpPr>
          <p:cNvPr id="33797"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3798"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486F1070-B772-4765-A10B-379272957E88}" type="slidenum">
              <a:rPr lang="en-US" altLang="zh-TW" smtClean="0">
                <a:solidFill>
                  <a:srgbClr val="000000"/>
                </a:solidFill>
              </a:rPr>
              <a:pPr/>
              <a:t>25</a:t>
            </a:fld>
            <a:endParaRPr lang="zh-TW" altLang="en-US" smtClean="0">
              <a:solidFill>
                <a:srgbClr val="000000"/>
              </a:solidFill>
            </a:endParaRPr>
          </a:p>
        </p:txBody>
      </p:sp>
    </p:spTree>
    <p:extLst>
      <p:ext uri="{BB962C8B-B14F-4D97-AF65-F5344CB8AC3E}">
        <p14:creationId xmlns="" xmlns:p14="http://schemas.microsoft.com/office/powerpoint/2010/main" val="2332732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xfrm>
            <a:off x="676275" y="809625"/>
            <a:ext cx="5386388"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803"/>
            <a:r>
              <a:rPr lang="zh-TW" altLang="en-US" smtClean="0"/>
              <a:t> </a:t>
            </a:r>
          </a:p>
        </p:txBody>
      </p:sp>
      <p:sp>
        <p:nvSpPr>
          <p:cNvPr id="34820" name="投影片編號版面配置區 3"/>
          <p:cNvSpPr txBox="1">
            <a:spLocks noGrp="1"/>
          </p:cNvSpPr>
          <p:nvPr/>
        </p:nvSpPr>
        <p:spPr bwMode="auto">
          <a:xfrm>
            <a:off x="3814763" y="10234652"/>
            <a:ext cx="2921000" cy="539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63" tIns="49131" rIns="98263" bIns="49131"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F671D184-A039-42CF-8E9F-1D5D16C59A33}" type="slidenum">
              <a:rPr lang="zh-TW" altLang="en-US" sz="1300">
                <a:solidFill>
                  <a:srgbClr val="000000"/>
                </a:solidFill>
                <a:latin typeface="Calibri" pitchFamily="34" charset="0"/>
              </a:rPr>
              <a:pPr algn="r" eaLnBrk="1" hangingPunct="1"/>
              <a:t>26</a:t>
            </a:fld>
            <a:endParaRPr lang="zh-TW" altLang="en-US" sz="1300">
              <a:solidFill>
                <a:srgbClr val="000000"/>
              </a:solidFill>
              <a:latin typeface="Calibri" pitchFamily="34" charset="0"/>
            </a:endParaRPr>
          </a:p>
        </p:txBody>
      </p:sp>
      <p:sp>
        <p:nvSpPr>
          <p:cNvPr id="34821"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34822"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726" indent="-285663">
              <a:defRPr kumimoji="1">
                <a:solidFill>
                  <a:schemeClr val="tx1"/>
                </a:solidFill>
                <a:latin typeface="Arial" pitchFamily="34" charset="0"/>
                <a:ea typeface="新細明體" pitchFamily="18" charset="-120"/>
              </a:defRPr>
            </a:lvl2pPr>
            <a:lvl3pPr marL="1142654" indent="-228531">
              <a:defRPr kumimoji="1">
                <a:solidFill>
                  <a:schemeClr val="tx1"/>
                </a:solidFill>
                <a:latin typeface="Arial" pitchFamily="34" charset="0"/>
                <a:ea typeface="新細明體" pitchFamily="18" charset="-120"/>
              </a:defRPr>
            </a:lvl3pPr>
            <a:lvl4pPr marL="1599714" indent="-228531">
              <a:defRPr kumimoji="1">
                <a:solidFill>
                  <a:schemeClr val="tx1"/>
                </a:solidFill>
                <a:latin typeface="Arial" pitchFamily="34" charset="0"/>
                <a:ea typeface="新細明體" pitchFamily="18" charset="-120"/>
              </a:defRPr>
            </a:lvl4pPr>
            <a:lvl5pPr marL="2056775" indent="-228531">
              <a:defRPr kumimoji="1">
                <a:solidFill>
                  <a:schemeClr val="tx1"/>
                </a:solidFill>
                <a:latin typeface="Arial" pitchFamily="34" charset="0"/>
                <a:ea typeface="新細明體" pitchFamily="18" charset="-120"/>
              </a:defRPr>
            </a:lvl5pPr>
            <a:lvl6pPr marL="2513837" indent="-228531"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0898" indent="-228531"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7960" indent="-228531"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5020" indent="-228531"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2765E1BD-DB33-41F2-BF86-89038F2B8B14}" type="slidenum">
              <a:rPr lang="en-US" altLang="zh-TW" smtClean="0">
                <a:solidFill>
                  <a:srgbClr val="000000"/>
                </a:solidFill>
              </a:rPr>
              <a:pPr/>
              <a:t>26</a:t>
            </a:fld>
            <a:endParaRPr lang="zh-TW" altLang="en-US" smtClean="0">
              <a:solidFill>
                <a:srgbClr val="000000"/>
              </a:solidFill>
            </a:endParaRPr>
          </a:p>
        </p:txBody>
      </p:sp>
    </p:spTree>
    <p:extLst>
      <p:ext uri="{BB962C8B-B14F-4D97-AF65-F5344CB8AC3E}">
        <p14:creationId xmlns="" xmlns:p14="http://schemas.microsoft.com/office/powerpoint/2010/main" val="340634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29</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32</a:t>
            </a:fld>
            <a:endParaRPr lang="zh-TW" altLang="en-US"/>
          </a:p>
        </p:txBody>
      </p:sp>
    </p:spTree>
    <p:extLst>
      <p:ext uri="{BB962C8B-B14F-4D97-AF65-F5344CB8AC3E}">
        <p14:creationId xmlns="" xmlns:p14="http://schemas.microsoft.com/office/powerpoint/2010/main" val="3266853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60</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63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TextEdit="1"/>
          </p:cNvSpPr>
          <p:nvPr>
            <p:ph type="sldImg"/>
          </p:nvPr>
        </p:nvSpPr>
        <p:spPr bwMode="auto">
          <a:xfrm>
            <a:off x="917575" y="744538"/>
            <a:ext cx="4964113" cy="37226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094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438"/>
            <a:r>
              <a:rPr lang="zh-TW" altLang="en-US" smtClean="0"/>
              <a:t> </a:t>
            </a:r>
          </a:p>
        </p:txBody>
      </p:sp>
      <p:sp>
        <p:nvSpPr>
          <p:cNvPr id="210948" name="投影片編號版面配置區 3"/>
          <p:cNvSpPr txBox="1">
            <a:spLocks noGrp="1"/>
          </p:cNvSpPr>
          <p:nvPr/>
        </p:nvSpPr>
        <p:spPr bwMode="auto">
          <a:xfrm>
            <a:off x="3847863" y="9428242"/>
            <a:ext cx="2948194" cy="496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726" tIns="45363" rIns="90726" bIns="45363"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a:fld id="{4AD8C70A-8D65-414C-9964-6C6FE791361F}" type="slidenum">
              <a:rPr lang="zh-TW" altLang="en-US" sz="1200">
                <a:solidFill>
                  <a:srgbClr val="000000"/>
                </a:solidFill>
                <a:latin typeface="Calibri" pitchFamily="34" charset="0"/>
              </a:rPr>
              <a:pPr algn="r"/>
              <a:t>70</a:t>
            </a:fld>
            <a:endParaRPr lang="zh-TW" altLang="en-US" sz="120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xfrm>
            <a:off x="673100" y="806450"/>
            <a:ext cx="5384800" cy="40386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2438"/>
            <a:endParaRPr lang="zh-TW" altLang="en-US" smtClean="0"/>
          </a:p>
        </p:txBody>
      </p:sp>
      <p:sp>
        <p:nvSpPr>
          <p:cNvPr id="211972" name="投影片編號版面配置區 3"/>
          <p:cNvSpPr txBox="1">
            <a:spLocks noGrp="1"/>
          </p:cNvSpPr>
          <p:nvPr/>
        </p:nvSpPr>
        <p:spPr bwMode="auto">
          <a:xfrm>
            <a:off x="3812264" y="10223453"/>
            <a:ext cx="2915832" cy="539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626" tIns="45313" rIns="90626" bIns="45313"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1AA875A-21C1-488C-9A6F-A2E2D97D46B9}" type="slidenum">
              <a:rPr lang="zh-TW" altLang="en-US" sz="1200">
                <a:solidFill>
                  <a:srgbClr val="000000"/>
                </a:solidFill>
                <a:latin typeface="Calibri" pitchFamily="34" charset="0"/>
              </a:rPr>
              <a:pPr algn="r" eaLnBrk="1" hangingPunct="1"/>
              <a:t>71</a:t>
            </a:fld>
            <a:endParaRPr lang="zh-TW" altLang="en-US" sz="120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1299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F224EA3-E58B-4048-A5C7-D1F9CB562490}" type="slidenum">
              <a:rPr lang="zh-TW" altLang="en-US" smtClean="0"/>
              <a:pPr/>
              <a:t>72</a:t>
            </a:fld>
            <a:endParaRPr lang="zh-TW"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523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523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066B2280-6516-4342-98D5-028DD128B250}" type="slidenum">
              <a:rPr lang="zh-TW" altLang="en-US" smtClean="0">
                <a:solidFill>
                  <a:srgbClr val="000000"/>
                </a:solidFill>
              </a:rPr>
              <a:pPr/>
              <a:t>74</a:t>
            </a:fld>
            <a:endParaRPr lang="zh-TW" alt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8E74CE24-DC73-4655-ACA5-FB0225B7EC88}" type="slidenum">
              <a:rPr lang="zh-TW" altLang="en-US" smtClean="0">
                <a:solidFill>
                  <a:srgbClr val="000000"/>
                </a:solidFill>
              </a:rPr>
              <a:pPr/>
              <a:t>75</a:t>
            </a:fld>
            <a:endParaRPr lang="zh-TW" alt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smtClean="0"/>
              <a:t>已修正新的時程</a:t>
            </a:r>
          </a:p>
        </p:txBody>
      </p:sp>
      <p:sp>
        <p:nvSpPr>
          <p:cNvPr id="9728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3C5BD2E9-5CD6-4BC8-BE84-EB86B97DF9A6}" type="slidenum">
              <a:rPr lang="zh-TW" altLang="en-US" smtClean="0">
                <a:solidFill>
                  <a:srgbClr val="000000"/>
                </a:solidFill>
              </a:rPr>
              <a:pPr/>
              <a:t>86</a:t>
            </a:fld>
            <a:endParaRPr lang="zh-TW"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035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0356"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Calibri" pitchFamily="34" charset="0"/>
                <a:ea typeface="新細明體" pitchFamily="18" charset="-120"/>
              </a:defRPr>
            </a:lvl1pPr>
            <a:lvl2pPr marL="742950" indent="-285750" defTabSz="911225">
              <a:spcBef>
                <a:spcPct val="30000"/>
              </a:spcBef>
              <a:defRPr sz="1200">
                <a:solidFill>
                  <a:schemeClr val="tx1"/>
                </a:solidFill>
                <a:latin typeface="Calibri" pitchFamily="34" charset="0"/>
                <a:ea typeface="新細明體" pitchFamily="18" charset="-120"/>
              </a:defRPr>
            </a:lvl2pPr>
            <a:lvl3pPr marL="1143000" indent="-228600" defTabSz="911225">
              <a:spcBef>
                <a:spcPct val="30000"/>
              </a:spcBef>
              <a:defRPr sz="1200">
                <a:solidFill>
                  <a:schemeClr val="tx1"/>
                </a:solidFill>
                <a:latin typeface="Calibri" pitchFamily="34" charset="0"/>
                <a:ea typeface="新細明體" pitchFamily="18" charset="-120"/>
              </a:defRPr>
            </a:lvl3pPr>
            <a:lvl4pPr marL="1600200" indent="-228600" defTabSz="911225">
              <a:spcBef>
                <a:spcPct val="30000"/>
              </a:spcBef>
              <a:defRPr sz="1200">
                <a:solidFill>
                  <a:schemeClr val="tx1"/>
                </a:solidFill>
                <a:latin typeface="Calibri" pitchFamily="34" charset="0"/>
                <a:ea typeface="新細明體" pitchFamily="18" charset="-120"/>
              </a:defRPr>
            </a:lvl4pPr>
            <a:lvl5pPr marL="2057400" indent="-228600" defTabSz="911225">
              <a:spcBef>
                <a:spcPct val="30000"/>
              </a:spcBef>
              <a:defRPr sz="1200">
                <a:solidFill>
                  <a:schemeClr val="tx1"/>
                </a:solidFill>
                <a:latin typeface="Calibri" pitchFamily="34" charset="0"/>
                <a:ea typeface="新細明體" pitchFamily="18" charset="-120"/>
              </a:defRPr>
            </a:lvl5pPr>
            <a:lvl6pPr marL="25146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6pPr>
            <a:lvl7pPr marL="29718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7pPr>
            <a:lvl8pPr marL="34290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8pPr>
            <a:lvl9pPr marL="3886200" indent="-228600" defTabSz="911225" eaLnBrk="0" fontAlgn="base" hangingPunct="0">
              <a:spcBef>
                <a:spcPct val="30000"/>
              </a:spcBef>
              <a:spcAft>
                <a:spcPct val="0"/>
              </a:spcAft>
              <a:defRPr sz="1200">
                <a:solidFill>
                  <a:schemeClr val="tx1"/>
                </a:solidFill>
                <a:latin typeface="Calibri" pitchFamily="34" charset="0"/>
                <a:ea typeface="新細明體" pitchFamily="18" charset="-120"/>
              </a:defRPr>
            </a:lvl9pPr>
          </a:lstStyle>
          <a:p>
            <a:pPr>
              <a:spcBef>
                <a:spcPct val="0"/>
              </a:spcBef>
            </a:pPr>
            <a:fld id="{DAD66527-3578-496D-A870-8FB052C47547}" type="slidenum">
              <a:rPr lang="en-US" altLang="zh-TW" smtClean="0">
                <a:latin typeface="Times New Roman" pitchFamily="18" charset="0"/>
              </a:rPr>
              <a:pPr>
                <a:spcBef>
                  <a:spcPct val="0"/>
                </a:spcBef>
              </a:pPr>
              <a:t>88</a:t>
            </a:fld>
            <a:endParaRPr lang="en-US" altLang="zh-TW"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xfrm>
            <a:off x="674688" y="809625"/>
            <a:ext cx="5389562" cy="40417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88950"/>
            <a:r>
              <a:rPr lang="zh-TW" altLang="en-US" smtClean="0"/>
              <a:t> </a:t>
            </a:r>
          </a:p>
        </p:txBody>
      </p:sp>
      <p:sp>
        <p:nvSpPr>
          <p:cNvPr id="101380" name="投影片編號版面配置區 3"/>
          <p:cNvSpPr txBox="1">
            <a:spLocks noGrp="1"/>
          </p:cNvSpPr>
          <p:nvPr/>
        </p:nvSpPr>
        <p:spPr bwMode="auto">
          <a:xfrm>
            <a:off x="3814763" y="10234564"/>
            <a:ext cx="2921000" cy="539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293" tIns="49146" rIns="98293" bIns="49146" anchor="b"/>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7AF2353-74A7-4593-9D8A-A37EAFDF3BFB}" type="slidenum">
              <a:rPr lang="zh-TW" altLang="en-US" sz="1300">
                <a:solidFill>
                  <a:srgbClr val="000000"/>
                </a:solidFill>
                <a:latin typeface="Calibri" pitchFamily="34" charset="0"/>
              </a:rPr>
              <a:pPr algn="r" eaLnBrk="1" hangingPunct="1"/>
              <a:t>92</a:t>
            </a:fld>
            <a:endParaRPr lang="zh-TW" altLang="en-US" sz="1300">
              <a:solidFill>
                <a:srgbClr val="000000"/>
              </a:solidFill>
              <a:latin typeface="Calibri" pitchFamily="34" charset="0"/>
            </a:endParaRPr>
          </a:p>
        </p:txBody>
      </p:sp>
      <p:sp>
        <p:nvSpPr>
          <p:cNvPr id="101381" name="日期版面配置區 1"/>
          <p:cNvSpPr>
            <a:spLocks noGrp="1"/>
          </p:cNvSpPr>
          <p:nvPr>
            <p:ph type="dt" sz="quarter"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endParaRPr lang="zh-TW" altLang="en-US" smtClean="0">
              <a:solidFill>
                <a:srgbClr val="000000"/>
              </a:solidFill>
            </a:endParaRPr>
          </a:p>
        </p:txBody>
      </p:sp>
      <p:sp>
        <p:nvSpPr>
          <p:cNvPr id="101382" name="投影片編號版面配置區 2"/>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fld id="{D2A17957-9A11-40DD-A2E4-9ABE2486DE70}" type="slidenum">
              <a:rPr lang="en-US" altLang="zh-TW" smtClean="0">
                <a:solidFill>
                  <a:srgbClr val="000000"/>
                </a:solidFill>
              </a:rPr>
              <a:pPr/>
              <a:t>92</a:t>
            </a:fld>
            <a:endParaRPr lang="zh-TW" alt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100</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101</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102</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103</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104</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105</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106</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107</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5</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108</a:t>
            </a:fld>
            <a:endParaRPr lang="zh-TW"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110</a:t>
            </a:fld>
            <a:endParaRPr lang="zh-TW"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111</a:t>
            </a:fld>
            <a:endParaRPr 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112</a:t>
            </a:fld>
            <a:endParaRPr 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113</a:t>
            </a:fld>
            <a:endParaRPr 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114</a:t>
            </a:fld>
            <a:endParaRPr 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115</a:t>
            </a:fld>
            <a:endParaRPr 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116</a:t>
            </a:fld>
            <a:endParaRPr lang="zh-TW"/>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117</a:t>
            </a:fld>
            <a:endParaRPr lang="zh-TW"/>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118</a:t>
            </a:fld>
            <a:endParaRPr 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7</a:t>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123</a:t>
            </a:fld>
            <a:endParaRPr lang="zh-TW"/>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p>
        </p:txBody>
      </p:sp>
      <p:sp>
        <p:nvSpPr>
          <p:cNvPr id="4" name="Slide Number Placeholder 3"/>
          <p:cNvSpPr>
            <a:spLocks noGrp="1"/>
          </p:cNvSpPr>
          <p:nvPr>
            <p:ph type="sldNum" sz="quarter" idx="10"/>
          </p:nvPr>
        </p:nvSpPr>
        <p:spPr/>
        <p:txBody>
          <a:bodyPr/>
          <a:lstStyle/>
          <a:p>
            <a:fld id="{87D77045-401A-4D5E-BFE3-54C21A8A6634}" type="slidenum">
              <a:rPr lang="en-US" altLang="zh-TW" smtClean="0"/>
              <a:pPr/>
              <a:t>124</a:t>
            </a:fld>
            <a:endParaRPr lang="zh-TW"/>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xfrm>
            <a:off x="676275" y="809625"/>
            <a:ext cx="5386388" cy="4041775"/>
          </a:xfrm>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a:t>
            </a:r>
          </a:p>
        </p:txBody>
      </p:sp>
      <p:sp>
        <p:nvSpPr>
          <p:cNvPr id="71684" name="投影片編號版面配置區 3"/>
          <p:cNvSpPr txBox="1">
            <a:spLocks noGrp="1"/>
          </p:cNvSpPr>
          <p:nvPr/>
        </p:nvSpPr>
        <p:spPr bwMode="auto">
          <a:xfrm>
            <a:off x="3814763" y="10234564"/>
            <a:ext cx="2921000" cy="539663"/>
          </a:xfrm>
          <a:prstGeom prst="rect">
            <a:avLst/>
          </a:prstGeom>
          <a:noFill/>
          <a:ln w="9525">
            <a:noFill/>
            <a:miter lim="800000"/>
            <a:headEnd/>
            <a:tailEnd/>
          </a:ln>
        </p:spPr>
        <p:txBody>
          <a:bodyPr lIns="98293" tIns="49146" rIns="98293" bIns="49146" anchor="b"/>
          <a:lstStyle/>
          <a:p>
            <a:pPr algn="r" eaLnBrk="1" hangingPunct="1"/>
            <a:fld id="{BAEB7840-3820-4367-9635-99E3C23DC146}" type="slidenum">
              <a:rPr lang="zh-TW" altLang="en-US" sz="1300">
                <a:solidFill>
                  <a:srgbClr val="000000"/>
                </a:solidFill>
                <a:latin typeface="Calibri" pitchFamily="34" charset="0"/>
              </a:rPr>
              <a:pPr algn="r" eaLnBrk="1" hangingPunct="1"/>
              <a:t>125</a:t>
            </a:fld>
            <a:endParaRPr lang="zh-TW" altLang="en-US" sz="1300">
              <a:solidFill>
                <a:srgbClr val="000000"/>
              </a:solidFill>
              <a:latin typeface="Calibri" pitchFamily="34" charset="0"/>
            </a:endParaRPr>
          </a:p>
        </p:txBody>
      </p:sp>
      <p:sp>
        <p:nvSpPr>
          <p:cNvPr id="71685"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71686" name="投影片編號版面配置區 2"/>
          <p:cNvSpPr>
            <a:spLocks noGrp="1"/>
          </p:cNvSpPr>
          <p:nvPr>
            <p:ph type="sldNum" sz="quarter" idx="5"/>
          </p:nvPr>
        </p:nvSpPr>
        <p:spPr bwMode="auto">
          <a:noFill/>
          <a:ln>
            <a:miter lim="800000"/>
            <a:headEnd/>
            <a:tailEnd/>
          </a:ln>
        </p:spPr>
        <p:txBody>
          <a:bodyPr/>
          <a:lstStyle/>
          <a:p>
            <a:fld id="{A4AD22E9-5A5D-4C81-9281-FA65263F1D41}" type="slidenum">
              <a:rPr lang="en-US" altLang="zh-TW" smtClean="0">
                <a:solidFill>
                  <a:srgbClr val="000000"/>
                </a:solidFill>
              </a:rPr>
              <a:pPr/>
              <a:t>125</a:t>
            </a:fld>
            <a:endParaRPr lang="zh-TW" altLang="en-US" smtClean="0">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xfrm>
            <a:off x="676275" y="809625"/>
            <a:ext cx="5386388" cy="4041775"/>
          </a:xfrm>
          <a:noFill/>
          <a:ln>
            <a:solidFill>
              <a:srgbClr val="000000"/>
            </a:solidFill>
            <a:miter lim="800000"/>
            <a:headEnd/>
            <a:tailEnd/>
          </a:ln>
        </p:spPr>
      </p:sp>
      <p:sp>
        <p:nvSpPr>
          <p:cNvPr id="71683"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a:t>
            </a:r>
          </a:p>
        </p:txBody>
      </p:sp>
      <p:sp>
        <p:nvSpPr>
          <p:cNvPr id="71684" name="投影片編號版面配置區 3"/>
          <p:cNvSpPr txBox="1">
            <a:spLocks noGrp="1"/>
          </p:cNvSpPr>
          <p:nvPr/>
        </p:nvSpPr>
        <p:spPr bwMode="auto">
          <a:xfrm>
            <a:off x="3814763" y="10234564"/>
            <a:ext cx="2921000" cy="539663"/>
          </a:xfrm>
          <a:prstGeom prst="rect">
            <a:avLst/>
          </a:prstGeom>
          <a:noFill/>
          <a:ln w="9525">
            <a:noFill/>
            <a:miter lim="800000"/>
            <a:headEnd/>
            <a:tailEnd/>
          </a:ln>
        </p:spPr>
        <p:txBody>
          <a:bodyPr lIns="98293" tIns="49146" rIns="98293" bIns="49146" anchor="b"/>
          <a:lstStyle/>
          <a:p>
            <a:pPr algn="r" eaLnBrk="1" hangingPunct="1"/>
            <a:fld id="{BAEB7840-3820-4367-9635-99E3C23DC146}" type="slidenum">
              <a:rPr lang="zh-TW" altLang="en-US" sz="1300">
                <a:solidFill>
                  <a:srgbClr val="000000"/>
                </a:solidFill>
                <a:latin typeface="Calibri" pitchFamily="34" charset="0"/>
              </a:rPr>
              <a:pPr algn="r" eaLnBrk="1" hangingPunct="1"/>
              <a:t>126</a:t>
            </a:fld>
            <a:endParaRPr lang="zh-TW" altLang="en-US" sz="1300">
              <a:solidFill>
                <a:srgbClr val="000000"/>
              </a:solidFill>
              <a:latin typeface="Calibri" pitchFamily="34" charset="0"/>
            </a:endParaRPr>
          </a:p>
        </p:txBody>
      </p:sp>
      <p:sp>
        <p:nvSpPr>
          <p:cNvPr id="71685"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71686" name="投影片編號版面配置區 2"/>
          <p:cNvSpPr>
            <a:spLocks noGrp="1"/>
          </p:cNvSpPr>
          <p:nvPr>
            <p:ph type="sldNum" sz="quarter" idx="5"/>
          </p:nvPr>
        </p:nvSpPr>
        <p:spPr bwMode="auto">
          <a:noFill/>
          <a:ln>
            <a:miter lim="800000"/>
            <a:headEnd/>
            <a:tailEnd/>
          </a:ln>
        </p:spPr>
        <p:txBody>
          <a:bodyPr/>
          <a:lstStyle/>
          <a:p>
            <a:fld id="{A4AD22E9-5A5D-4C81-9281-FA65263F1D41}" type="slidenum">
              <a:rPr lang="en-US" altLang="zh-TW" smtClean="0">
                <a:solidFill>
                  <a:srgbClr val="000000"/>
                </a:solidFill>
              </a:rPr>
              <a:pPr/>
              <a:t>126</a:t>
            </a:fld>
            <a:endParaRPr lang="zh-TW" altLang="en-US" smtClean="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676275" y="809625"/>
            <a:ext cx="5386388" cy="4041775"/>
          </a:xfrm>
          <a:noFill/>
          <a:ln>
            <a:solidFill>
              <a:srgbClr val="000000"/>
            </a:solidFill>
            <a:miter lim="800000"/>
            <a:headEnd/>
            <a:tailEnd/>
          </a:ln>
        </p:spPr>
      </p:sp>
      <p:sp>
        <p:nvSpPr>
          <p:cNvPr id="87043"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a:t>
            </a:r>
          </a:p>
        </p:txBody>
      </p:sp>
      <p:sp>
        <p:nvSpPr>
          <p:cNvPr id="87044" name="投影片編號版面配置區 3"/>
          <p:cNvSpPr txBox="1">
            <a:spLocks noGrp="1"/>
          </p:cNvSpPr>
          <p:nvPr/>
        </p:nvSpPr>
        <p:spPr bwMode="auto">
          <a:xfrm>
            <a:off x="3814763" y="10234564"/>
            <a:ext cx="2921000" cy="539663"/>
          </a:xfrm>
          <a:prstGeom prst="rect">
            <a:avLst/>
          </a:prstGeom>
          <a:noFill/>
          <a:ln w="9525">
            <a:noFill/>
            <a:miter lim="800000"/>
            <a:headEnd/>
            <a:tailEnd/>
          </a:ln>
        </p:spPr>
        <p:txBody>
          <a:bodyPr lIns="98293" tIns="49146" rIns="98293" bIns="49146" anchor="b"/>
          <a:lstStyle/>
          <a:p>
            <a:pPr algn="r" eaLnBrk="1" hangingPunct="1"/>
            <a:fld id="{73C661A0-8E3B-45F2-9E2E-D7C023DB4DD2}" type="slidenum">
              <a:rPr lang="zh-TW" altLang="en-US" sz="1300">
                <a:solidFill>
                  <a:srgbClr val="000000"/>
                </a:solidFill>
                <a:latin typeface="Calibri" pitchFamily="34" charset="0"/>
              </a:rPr>
              <a:pPr algn="r" eaLnBrk="1" hangingPunct="1"/>
              <a:t>127</a:t>
            </a:fld>
            <a:endParaRPr lang="zh-TW" altLang="en-US" sz="1300">
              <a:solidFill>
                <a:srgbClr val="000000"/>
              </a:solidFill>
              <a:latin typeface="Calibri" pitchFamily="34" charset="0"/>
            </a:endParaRPr>
          </a:p>
        </p:txBody>
      </p:sp>
      <p:sp>
        <p:nvSpPr>
          <p:cNvPr id="87045"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87046" name="投影片編號版面配置區 2"/>
          <p:cNvSpPr>
            <a:spLocks noGrp="1"/>
          </p:cNvSpPr>
          <p:nvPr>
            <p:ph type="sldNum" sz="quarter" idx="5"/>
          </p:nvPr>
        </p:nvSpPr>
        <p:spPr bwMode="auto">
          <a:noFill/>
          <a:ln>
            <a:miter lim="800000"/>
            <a:headEnd/>
            <a:tailEnd/>
          </a:ln>
        </p:spPr>
        <p:txBody>
          <a:bodyPr/>
          <a:lstStyle/>
          <a:p>
            <a:fld id="{23ED3877-FA73-4EC9-8FBE-7A5494DA7B64}" type="slidenum">
              <a:rPr lang="en-US" altLang="zh-TW" smtClean="0">
                <a:solidFill>
                  <a:srgbClr val="000000"/>
                </a:solidFill>
              </a:rPr>
              <a:pPr/>
              <a:t>127</a:t>
            </a:fld>
            <a:endParaRPr lang="zh-TW" altLang="en-US" smtClean="0">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676275" y="809625"/>
            <a:ext cx="5386388" cy="4041775"/>
          </a:xfrm>
          <a:noFill/>
          <a:ln>
            <a:solidFill>
              <a:srgbClr val="000000"/>
            </a:solidFill>
            <a:miter lim="800000"/>
            <a:headEnd/>
            <a:tailEnd/>
          </a:ln>
        </p:spPr>
      </p:sp>
      <p:sp>
        <p:nvSpPr>
          <p:cNvPr id="87043" name="備忘稿版面配置區 2"/>
          <p:cNvSpPr>
            <a:spLocks noGrp="1"/>
          </p:cNvSpPr>
          <p:nvPr>
            <p:ph type="body" idx="1"/>
          </p:nvPr>
        </p:nvSpPr>
        <p:spPr bwMode="auto">
          <a:noFill/>
        </p:spPr>
        <p:txBody>
          <a:bodyPr wrap="square" numCol="1" anchor="t" anchorCtr="0" compatLnSpc="1">
            <a:prstTxWarp prst="textNoShape">
              <a:avLst/>
            </a:prstTxWarp>
          </a:bodyPr>
          <a:lstStyle/>
          <a:p>
            <a:pPr defTabSz="488950"/>
            <a:r>
              <a:rPr lang="zh-TW" altLang="en-US" smtClean="0"/>
              <a:t> </a:t>
            </a:r>
          </a:p>
        </p:txBody>
      </p:sp>
      <p:sp>
        <p:nvSpPr>
          <p:cNvPr id="87044" name="投影片編號版面配置區 3"/>
          <p:cNvSpPr txBox="1">
            <a:spLocks noGrp="1"/>
          </p:cNvSpPr>
          <p:nvPr/>
        </p:nvSpPr>
        <p:spPr bwMode="auto">
          <a:xfrm>
            <a:off x="3814763" y="10234564"/>
            <a:ext cx="2921000" cy="539663"/>
          </a:xfrm>
          <a:prstGeom prst="rect">
            <a:avLst/>
          </a:prstGeom>
          <a:noFill/>
          <a:ln w="9525">
            <a:noFill/>
            <a:miter lim="800000"/>
            <a:headEnd/>
            <a:tailEnd/>
          </a:ln>
        </p:spPr>
        <p:txBody>
          <a:bodyPr lIns="98293" tIns="49146" rIns="98293" bIns="49146" anchor="b"/>
          <a:lstStyle/>
          <a:p>
            <a:pPr algn="r" eaLnBrk="1" hangingPunct="1"/>
            <a:fld id="{73C661A0-8E3B-45F2-9E2E-D7C023DB4DD2}" type="slidenum">
              <a:rPr lang="zh-TW" altLang="en-US" sz="1300">
                <a:solidFill>
                  <a:srgbClr val="000000"/>
                </a:solidFill>
                <a:latin typeface="Calibri" pitchFamily="34" charset="0"/>
              </a:rPr>
              <a:pPr algn="r" eaLnBrk="1" hangingPunct="1"/>
              <a:t>128</a:t>
            </a:fld>
            <a:endParaRPr lang="zh-TW" altLang="en-US" sz="1300">
              <a:solidFill>
                <a:srgbClr val="000000"/>
              </a:solidFill>
              <a:latin typeface="Calibri" pitchFamily="34" charset="0"/>
            </a:endParaRPr>
          </a:p>
        </p:txBody>
      </p:sp>
      <p:sp>
        <p:nvSpPr>
          <p:cNvPr id="87045" name="日期版面配置區 1"/>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zh-TW" altLang="en-US" smtClean="0">
              <a:solidFill>
                <a:srgbClr val="000000"/>
              </a:solidFill>
            </a:endParaRPr>
          </a:p>
        </p:txBody>
      </p:sp>
      <p:sp>
        <p:nvSpPr>
          <p:cNvPr id="87046" name="投影片編號版面配置區 2"/>
          <p:cNvSpPr>
            <a:spLocks noGrp="1"/>
          </p:cNvSpPr>
          <p:nvPr>
            <p:ph type="sldNum" sz="quarter" idx="5"/>
          </p:nvPr>
        </p:nvSpPr>
        <p:spPr bwMode="auto">
          <a:noFill/>
          <a:ln>
            <a:miter lim="800000"/>
            <a:headEnd/>
            <a:tailEnd/>
          </a:ln>
        </p:spPr>
        <p:txBody>
          <a:bodyPr/>
          <a:lstStyle/>
          <a:p>
            <a:fld id="{23ED3877-FA73-4EC9-8FBE-7A5494DA7B64}" type="slidenum">
              <a:rPr lang="en-US" altLang="zh-TW" smtClean="0">
                <a:solidFill>
                  <a:srgbClr val="000000"/>
                </a:solidFill>
              </a:rPr>
              <a:pPr/>
              <a:t>128</a:t>
            </a:fld>
            <a:endParaRPr lang="zh-TW" altLang="en-US"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129</a:t>
            </a:fld>
            <a:endParaRPr lang="zh-TW"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130</a:t>
            </a:fld>
            <a:endParaRPr lang="zh-TW"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131</a:t>
            </a:fld>
            <a:endParaRPr lang="zh-TW"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132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8</a:t>
            </a:fld>
            <a:endParaRPr lang="zh-TW"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133</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33DD6B4-95EC-4949-A9F9-C0695ADB8EC0}" type="slidenum">
              <a:rPr lang="zh-TW" altLang="en-US" smtClean="0"/>
              <a:pPr/>
              <a:t>12</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919163" y="744538"/>
            <a:ext cx="4959350" cy="3721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zh-TW" altLang="en-US" smtClean="0"/>
          </a:p>
        </p:txBody>
      </p:sp>
      <p:sp>
        <p:nvSpPr>
          <p:cNvPr id="6656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4208" indent="-286234" eaLnBrk="0" hangingPunct="0">
              <a:defRPr kumimoji="1">
                <a:solidFill>
                  <a:schemeClr val="tx1"/>
                </a:solidFill>
                <a:latin typeface="Arial" charset="0"/>
                <a:ea typeface="新細明體" charset="-120"/>
              </a:defRPr>
            </a:lvl2pPr>
            <a:lvl3pPr marL="1144935" indent="-228987" eaLnBrk="0" hangingPunct="0">
              <a:defRPr kumimoji="1">
                <a:solidFill>
                  <a:schemeClr val="tx1"/>
                </a:solidFill>
                <a:latin typeface="Arial" charset="0"/>
                <a:ea typeface="新細明體" charset="-120"/>
              </a:defRPr>
            </a:lvl3pPr>
            <a:lvl4pPr marL="1602907" indent="-228987" eaLnBrk="0" hangingPunct="0">
              <a:defRPr kumimoji="1">
                <a:solidFill>
                  <a:schemeClr val="tx1"/>
                </a:solidFill>
                <a:latin typeface="Arial" charset="0"/>
                <a:ea typeface="新細明體" charset="-120"/>
              </a:defRPr>
            </a:lvl4pPr>
            <a:lvl5pPr marL="2060879" indent="-228987" eaLnBrk="0" hangingPunct="0">
              <a:defRPr kumimoji="1">
                <a:solidFill>
                  <a:schemeClr val="tx1"/>
                </a:solidFill>
                <a:latin typeface="Arial" charset="0"/>
                <a:ea typeface="新細明體" charset="-120"/>
              </a:defRPr>
            </a:lvl5pPr>
            <a:lvl6pPr marL="2518853" indent="-228987" eaLnBrk="0" fontAlgn="base" hangingPunct="0">
              <a:spcBef>
                <a:spcPct val="0"/>
              </a:spcBef>
              <a:spcAft>
                <a:spcPct val="0"/>
              </a:spcAft>
              <a:defRPr kumimoji="1">
                <a:solidFill>
                  <a:schemeClr val="tx1"/>
                </a:solidFill>
                <a:latin typeface="Arial" charset="0"/>
                <a:ea typeface="新細明體" charset="-120"/>
              </a:defRPr>
            </a:lvl6pPr>
            <a:lvl7pPr marL="2976827" indent="-228987" eaLnBrk="0" fontAlgn="base" hangingPunct="0">
              <a:spcBef>
                <a:spcPct val="0"/>
              </a:spcBef>
              <a:spcAft>
                <a:spcPct val="0"/>
              </a:spcAft>
              <a:defRPr kumimoji="1">
                <a:solidFill>
                  <a:schemeClr val="tx1"/>
                </a:solidFill>
                <a:latin typeface="Arial" charset="0"/>
                <a:ea typeface="新細明體" charset="-120"/>
              </a:defRPr>
            </a:lvl7pPr>
            <a:lvl8pPr marL="3434801" indent="-228987" eaLnBrk="0" fontAlgn="base" hangingPunct="0">
              <a:spcBef>
                <a:spcPct val="0"/>
              </a:spcBef>
              <a:spcAft>
                <a:spcPct val="0"/>
              </a:spcAft>
              <a:defRPr kumimoji="1">
                <a:solidFill>
                  <a:schemeClr val="tx1"/>
                </a:solidFill>
                <a:latin typeface="Arial" charset="0"/>
                <a:ea typeface="新細明體" charset="-120"/>
              </a:defRPr>
            </a:lvl8pPr>
            <a:lvl9pPr marL="3892772" indent="-228987"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B44293B7-C89A-4CA2-B7EE-0D70C1F685C1}" type="slidenum">
              <a:rPr kumimoji="0" lang="zh-TW" altLang="en-US" smtClean="0">
                <a:latin typeface="Calibri" pitchFamily="34" charset="0"/>
              </a:rPr>
              <a:pPr eaLnBrk="1" hangingPunct="1"/>
              <a:t>13</a:t>
            </a:fld>
            <a:endParaRPr kumimoji="0" lang="en-US" altLang="zh-TW"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5" name="圓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圓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zh-TW" altLang="en-US" smtClean="0"/>
              <a:t>按一下以編輯母片標題樣式</a:t>
            </a:r>
            <a:endParaRPr kumimoji="0" lang="en-US"/>
          </a:p>
        </p:txBody>
      </p:sp>
      <p:sp>
        <p:nvSpPr>
          <p:cNvPr id="20" name="副標題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19" name="日期版面配置區 18"/>
          <p:cNvSpPr>
            <a:spLocks noGrp="1"/>
          </p:cNvSpPr>
          <p:nvPr>
            <p:ph type="dt" sz="half" idx="10"/>
          </p:nvPr>
        </p:nvSpPr>
        <p:spPr/>
        <p:txBody>
          <a:bodyPr/>
          <a:lstStyle>
            <a:extLst/>
          </a:lstStyle>
          <a:p>
            <a:fld id="{2B03F58D-1CFD-413B-89FD-C6CA660BD703}" type="datetime1">
              <a:rPr lang="zh-TW" altLang="en-US" smtClean="0"/>
              <a:pPr/>
              <a:t>2016/1/4</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11" name="投影片編號版面配置區 10"/>
          <p:cNvSpPr>
            <a:spLocks noGrp="1"/>
          </p:cNvSpPr>
          <p:nvPr>
            <p:ph type="sldNum" sz="quarter" idx="12"/>
          </p:nvPr>
        </p:nvSpPr>
        <p:spPr/>
        <p:txBody>
          <a:bodyPr/>
          <a:lstStyle>
            <a:extLst/>
          </a:lstStyle>
          <a:p>
            <a:fld id="{47D433DB-B31C-49C9-BEC3-1A87A9E59357}" type="slidenum">
              <a:rPr lang="zh-TW" altLang="en-US" smtClean="0"/>
              <a:pPr/>
              <a:t>‹#›</a:t>
            </a:fld>
            <a:endParaRPr lang="zh-TW"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502920" y="530352"/>
            <a:ext cx="8183880" cy="4187952"/>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0E330DD-02D3-4A93-81E0-3F9C19844411}" type="datetime1">
              <a:rPr lang="zh-TW" altLang="en-US" smtClean="0"/>
              <a:pPr/>
              <a:t>2016/1/4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533404"/>
            <a:ext cx="1981200" cy="5257799"/>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533400" y="533402"/>
            <a:ext cx="5943600" cy="5257801"/>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6610363-D9EF-4BEC-8134-4FBEFC4DABFD}" type="datetime1">
              <a:rPr lang="zh-TW" altLang="en-US" smtClean="0"/>
              <a:pPr/>
              <a:t>2016/1/4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表格版面配置區 2"/>
          <p:cNvSpPr>
            <a:spLocks noGrp="1"/>
          </p:cNvSpPr>
          <p:nvPr>
            <p:ph type="tbl" idx="1"/>
          </p:nvPr>
        </p:nvSpPr>
        <p:spPr>
          <a:xfrm>
            <a:off x="457200" y="1600206"/>
            <a:ext cx="8229600" cy="4525963"/>
          </a:xfrm>
        </p:spPr>
        <p:txBody>
          <a:bodyPr rtlCol="0">
            <a:normAutofit/>
          </a:bodyPr>
          <a:lstStyle>
            <a:lvl1pPr>
              <a:defRPr>
                <a:latin typeface="微軟正黑體" panose="020B0604030504040204" pitchFamily="34" charset="-120"/>
                <a:ea typeface="微軟正黑體" panose="020B0604030504040204" pitchFamily="34" charset="-120"/>
              </a:defRPr>
            </a:lvl1pPr>
          </a:lstStyle>
          <a:p>
            <a:pPr lvl="0"/>
            <a:endParaRPr lang="zh-TW" altLang="en-US" noProof="0" dirty="0"/>
          </a:p>
        </p:txBody>
      </p:sp>
      <p:sp>
        <p:nvSpPr>
          <p:cNvPr id="4" name="Date Placeholder 4"/>
          <p:cNvSpPr>
            <a:spLocks noGrp="1"/>
          </p:cNvSpPr>
          <p:nvPr>
            <p:ph type="dt" sz="half" idx="10"/>
          </p:nvPr>
        </p:nvSpPr>
        <p:spPr/>
        <p:txBody>
          <a:bodyPr/>
          <a:lstStyle>
            <a:lvl1pPr eaLnBrk="0" fontAlgn="base" hangingPunct="0">
              <a:spcBef>
                <a:spcPct val="0"/>
              </a:spcBef>
              <a:spcAft>
                <a:spcPct val="0"/>
              </a:spcAft>
              <a:defRPr kumimoji="1">
                <a:latin typeface="Arial" pitchFamily="34" charset="0"/>
              </a:defRPr>
            </a:lvl1pPr>
          </a:lstStyle>
          <a:p>
            <a:pPr>
              <a:defRPr/>
            </a:pPr>
            <a:fld id="{EF260F27-E478-4D64-8380-FD119C5C06C1}" type="datetime1">
              <a:rPr lang="zh-TW" altLang="en-US" smtClean="0"/>
              <a:pPr>
                <a:defRPr/>
              </a:pPr>
              <a:t>2016/1/4</a:t>
            </a:fld>
            <a:endParaRPr lang="en-US" altLang="zh-TW" dirty="0"/>
          </a:p>
        </p:txBody>
      </p:sp>
      <p:sp>
        <p:nvSpPr>
          <p:cNvPr id="5" name="Footer Placeholder 5"/>
          <p:cNvSpPr>
            <a:spLocks noGrp="1"/>
          </p:cNvSpPr>
          <p:nvPr>
            <p:ph type="ftr" sz="quarter" idx="11"/>
          </p:nvPr>
        </p:nvSpPr>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p:cNvSpPr>
            <a:spLocks noGrp="1"/>
          </p:cNvSpPr>
          <p:nvPr>
            <p:ph type="sldNum" sz="quarter" idx="12"/>
          </p:nvPr>
        </p:nvSpPr>
        <p:spPr>
          <a:xfrm>
            <a:off x="7658100" y="6622288"/>
            <a:ext cx="480060" cy="237744"/>
          </a:xfrm>
        </p:spPr>
        <p:txBody>
          <a:bodyPr/>
          <a:lstStyle>
            <a:lvl1pPr eaLnBrk="0" fontAlgn="base" hangingPunct="0">
              <a:spcBef>
                <a:spcPct val="0"/>
              </a:spcBef>
              <a:spcAft>
                <a:spcPct val="0"/>
              </a:spcAft>
              <a:defRPr kumimoji="1" sz="1800" b="1">
                <a:latin typeface="Arial" pitchFamily="34" charset="0"/>
              </a:defRPr>
            </a:lvl1pPr>
          </a:lstStyle>
          <a:p>
            <a:pPr>
              <a:defRPr/>
            </a:pPr>
            <a:fld id="{FB8AD0DE-A118-4F45-B9B6-089AA85C8FDD}" type="slidenum">
              <a:rPr lang="en-US" altLang="zh-TW" smtClean="0"/>
              <a:pPr>
                <a:defRPr/>
              </a:pPr>
              <a:t>‹#›</a:t>
            </a:fld>
            <a:endParaRPr lang="en-US" altLang="zh-TW" dirty="0"/>
          </a:p>
        </p:txBody>
      </p:sp>
    </p:spTree>
    <p:extLst>
      <p:ext uri="{BB962C8B-B14F-4D97-AF65-F5344CB8AC3E}">
        <p14:creationId xmlns="" xmlns:p14="http://schemas.microsoft.com/office/powerpoint/2010/main" val="2515871801"/>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502920" y="530352"/>
            <a:ext cx="8183880" cy="4187952"/>
          </a:xfrm>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DB8F13BF-F8FD-497D-AF53-A7D945E114DF}" type="datetime1">
              <a:rPr lang="zh-TW" altLang="en-US" smtClean="0"/>
              <a:pPr/>
              <a:t>2016/1/4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14" name="圓角矩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圓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1318E5EB-F0B4-4835-9314-79A90FCA0BD3}" type="datetime1">
              <a:rPr lang="zh-TW" altLang="en-US" smtClean="0"/>
              <a:pPr/>
              <a:t>2016/1/4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D11699D2-7904-4F1D-B2B2-15E121F89941}" type="datetime1">
              <a:rPr lang="zh-TW" altLang="en-US" smtClean="0"/>
              <a:pPr/>
              <a:t>2016/1/4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920" y="4983480"/>
            <a:ext cx="8183880" cy="1051560"/>
          </a:xfrm>
        </p:spPr>
        <p:txBody>
          <a:bodyPr anchor="b"/>
          <a:lstStyle>
            <a:lvl1pPr>
              <a:defRPr b="1"/>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0A7786D-81E6-4476-B00F-8F8F218D4B46}" type="datetime1">
              <a:rPr lang="zh-TW" altLang="en-US" smtClean="0"/>
              <a:pPr/>
              <a:t>2016/1/4</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84417272-FA35-4921-99DE-BA93005A8A12}" type="datetime1">
              <a:rPr lang="zh-TW" altLang="en-US" smtClean="0"/>
              <a:pPr/>
              <a:t>2016/1/4</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圓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E0CB71E1-1C52-44ED-935A-25A792F2A6AF}" type="datetime1">
              <a:rPr lang="zh-TW" altLang="en-US" smtClean="0"/>
              <a:pPr/>
              <a:t>2016/1/4</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6C6FD8A4-DAD8-49E0-B91F-E73C1186FC85}" type="datetime1">
              <a:rPr lang="zh-TW" altLang="en-US" smtClean="0"/>
              <a:pPr/>
              <a:t>2016/1/4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圓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圓角化單一角落矩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A1CDCAAC-77F7-404F-AAC9-4EFF78227963}" type="datetime1">
              <a:rPr lang="zh-TW" altLang="en-US" smtClean="0"/>
              <a:pPr/>
              <a:t>2016/1/4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47D433DB-B31C-49C9-BEC3-1A87A9E59357}" type="slidenum">
              <a:rPr lang="zh-TW" altLang="en-US" smtClean="0"/>
              <a:pPr/>
              <a:t>‹#›</a:t>
            </a:fld>
            <a:endParaRPr lang="zh-TW" altLang="en-US"/>
          </a:p>
        </p:txBody>
      </p:sp>
      <p:sp>
        <p:nvSpPr>
          <p:cNvPr id="3" name="圖片版面配置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zh-TW" altLang="en-US" smtClean="0"/>
              <a:t>按一下圖示以新增圖片</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圓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圓角矩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標題版面配置區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zh-TW" altLang="en-US" smtClean="0"/>
              <a:t>按一下以編輯母片標題樣式</a:t>
            </a:r>
            <a:endParaRPr kumimoji="0" lang="en-US"/>
          </a:p>
        </p:txBody>
      </p:sp>
      <p:sp>
        <p:nvSpPr>
          <p:cNvPr id="4" name="文字版面配置區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5" name="日期版面配置區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18E5EB-F0B4-4835-9314-79A90FCA0BD3}" type="datetime1">
              <a:rPr lang="zh-TW" altLang="en-US" smtClean="0"/>
              <a:pPr/>
              <a:t>2016/1/4</a:t>
            </a:fld>
            <a:endParaRPr lang="zh-TW" altLang="en-US"/>
          </a:p>
        </p:txBody>
      </p:sp>
      <p:sp>
        <p:nvSpPr>
          <p:cNvPr id="18" name="頁尾版面配置區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zh-TW" altLang="en-US"/>
          </a:p>
        </p:txBody>
      </p:sp>
      <p:sp>
        <p:nvSpPr>
          <p:cNvPr id="5" name="投影片編號版面配置區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D433DB-B31C-49C9-BEC3-1A87A9E5935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105cefa.ntpc.edu.tw/"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hyperlink" Target="105&#26085;&#31243;&#34920;.pdf"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2.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8.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diagramData" Target="../diagrams/data9.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10.xml"/><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6.xm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18.xm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14348" y="500042"/>
            <a:ext cx="7772400" cy="3000396"/>
          </a:xfrm>
        </p:spPr>
        <p:txBody>
          <a:bodyPr>
            <a:normAutofit/>
          </a:bodyPr>
          <a:lstStyle/>
          <a:p>
            <a:pPr algn="ctr" eaLnBrk="1" hangingPunct="1">
              <a:defRPr/>
            </a:pPr>
            <a:r>
              <a:rPr lang="zh-TW" altLang="en-US"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基隆</a:t>
            </a:r>
            <a:r>
              <a:rPr kumimoji="0" lang="zh-TW" altLang="en-US" b="1" dirty="0" smtClean="0">
                <a:solidFill>
                  <a:schemeClr val="accent5">
                    <a:lumMod val="50000"/>
                  </a:schemeClr>
                </a:solidFill>
                <a:effectLst>
                  <a:outerShdw blurRad="38100" dist="38100" dir="2700000" algn="tl">
                    <a:srgbClr val="C0C0C0"/>
                  </a:outerShdw>
                </a:effectLst>
                <a:latin typeface="標楷體" pitchFamily="65" charset="-120"/>
                <a:ea typeface="標楷體" pitchFamily="65" charset="-120"/>
              </a:rPr>
              <a:t>市十二年國民基本教育</a:t>
            </a:r>
            <a:r>
              <a:rPr kumimoji="0" lang="en-US" altLang="zh-TW" sz="4800" b="1" dirty="0" smtClean="0">
                <a:solidFill>
                  <a:srgbClr val="FF0000"/>
                </a:solidFill>
                <a:effectLst>
                  <a:outerShdw blurRad="38100" dist="38100" dir="2700000" algn="tl">
                    <a:srgbClr val="C0C0C0"/>
                  </a:outerShdw>
                </a:effectLst>
                <a:latin typeface="標楷體" pitchFamily="65" charset="-120"/>
                <a:ea typeface="標楷體" pitchFamily="65" charset="-120"/>
              </a:rPr>
              <a:t/>
            </a:r>
            <a:br>
              <a:rPr kumimoji="0" lang="en-US" altLang="zh-TW" sz="4800" b="1" dirty="0" smtClean="0">
                <a:solidFill>
                  <a:srgbClr val="FF0000"/>
                </a:solidFill>
                <a:effectLst>
                  <a:outerShdw blurRad="38100" dist="38100" dir="2700000" algn="tl">
                    <a:srgbClr val="C0C0C0"/>
                  </a:outerShdw>
                </a:effectLst>
                <a:latin typeface="標楷體" pitchFamily="65" charset="-120"/>
                <a:ea typeface="標楷體" pitchFamily="65" charset="-120"/>
              </a:rPr>
            </a:br>
            <a:r>
              <a:rPr kumimoji="0" lang="en-US" altLang="zh-TW" sz="4800" b="1" dirty="0" smtClean="0">
                <a:solidFill>
                  <a:srgbClr val="000099"/>
                </a:solidFill>
                <a:effectLst>
                  <a:outerShdw blurRad="38100" dist="38100" dir="2700000" algn="tl">
                    <a:srgbClr val="C0C0C0"/>
                  </a:outerShdw>
                </a:effectLst>
                <a:latin typeface="標楷體" pitchFamily="65" charset="-120"/>
                <a:ea typeface="標楷體" pitchFamily="65" charset="-120"/>
              </a:rPr>
              <a:t/>
            </a:r>
            <a:br>
              <a:rPr kumimoji="0" lang="en-US" altLang="zh-TW" sz="4800" b="1" dirty="0" smtClean="0">
                <a:solidFill>
                  <a:srgbClr val="000099"/>
                </a:solidFill>
                <a:effectLst>
                  <a:outerShdw blurRad="38100" dist="38100" dir="2700000" algn="tl">
                    <a:srgbClr val="C0C0C0"/>
                  </a:outerShdw>
                </a:effectLst>
                <a:latin typeface="標楷體" pitchFamily="65" charset="-120"/>
                <a:ea typeface="標楷體" pitchFamily="65" charset="-120"/>
              </a:rPr>
            </a:br>
            <a:r>
              <a:rPr kumimoji="0" lang="en-US" altLang="zh-TW" sz="4800" b="1" dirty="0" smtClean="0">
                <a:solidFill>
                  <a:srgbClr val="C00000"/>
                </a:solidFill>
                <a:effectLst>
                  <a:outerShdw blurRad="38100" dist="38100" dir="2700000" algn="tl">
                    <a:srgbClr val="C0C0C0"/>
                  </a:outerShdw>
                </a:effectLst>
                <a:latin typeface="標楷體" pitchFamily="65" charset="-120"/>
                <a:ea typeface="標楷體" pitchFamily="65" charset="-120"/>
              </a:rPr>
              <a:t>105</a:t>
            </a:r>
            <a:r>
              <a:rPr kumimoji="0" lang="zh-TW" altLang="en-US" sz="4800" b="1" dirty="0" smtClean="0">
                <a:solidFill>
                  <a:srgbClr val="C00000"/>
                </a:solidFill>
                <a:effectLst>
                  <a:outerShdw blurRad="38100" dist="38100" dir="2700000" algn="tl">
                    <a:srgbClr val="C0C0C0"/>
                  </a:outerShdw>
                </a:effectLst>
                <a:latin typeface="標楷體" pitchFamily="65" charset="-120"/>
                <a:ea typeface="標楷體" pitchFamily="65" charset="-120"/>
              </a:rPr>
              <a:t>學年</a:t>
            </a:r>
            <a:r>
              <a:rPr kumimoji="0" lang="en-US" altLang="zh-TW" sz="4800" b="1" dirty="0" smtClean="0">
                <a:solidFill>
                  <a:srgbClr val="C00000"/>
                </a:solidFill>
                <a:effectLst>
                  <a:outerShdw blurRad="38100" dist="38100" dir="2700000" algn="tl">
                    <a:srgbClr val="C0C0C0"/>
                  </a:outerShdw>
                </a:effectLst>
                <a:latin typeface="標楷體" pitchFamily="65" charset="-120"/>
                <a:ea typeface="標楷體" pitchFamily="65" charset="-120"/>
              </a:rPr>
              <a:t/>
            </a:r>
            <a:br>
              <a:rPr kumimoji="0" lang="en-US" altLang="zh-TW" sz="4800" b="1" dirty="0" smtClean="0">
                <a:solidFill>
                  <a:srgbClr val="C00000"/>
                </a:solidFill>
                <a:effectLst>
                  <a:outerShdw blurRad="38100" dist="38100" dir="2700000" algn="tl">
                    <a:srgbClr val="C0C0C0"/>
                  </a:outerShdw>
                </a:effectLst>
                <a:latin typeface="標楷體" pitchFamily="65" charset="-120"/>
                <a:ea typeface="標楷體" pitchFamily="65" charset="-120"/>
              </a:rPr>
            </a:br>
            <a:r>
              <a:rPr kumimoji="0" lang="zh-TW" altLang="en-US" sz="4800" b="1" dirty="0" smtClean="0">
                <a:solidFill>
                  <a:srgbClr val="C00000"/>
                </a:solidFill>
                <a:effectLst>
                  <a:outerShdw blurRad="38100" dist="38100" dir="2700000" algn="tl">
                    <a:srgbClr val="C0C0C0"/>
                  </a:outerShdw>
                </a:effectLst>
                <a:latin typeface="標楷體" pitchFamily="65" charset="-120"/>
                <a:ea typeface="標楷體" pitchFamily="65" charset="-120"/>
              </a:rPr>
              <a:t>適性入學宣導簡報</a:t>
            </a:r>
            <a:endParaRPr kumimoji="0" lang="zh-TW" altLang="en-US" sz="5400" b="1" dirty="0" smtClean="0">
              <a:solidFill>
                <a:srgbClr val="C00000"/>
              </a:solidFill>
              <a:effectLst>
                <a:outerShdw blurRad="38100" dist="38100" dir="2700000" algn="tl">
                  <a:srgbClr val="C0C0C0"/>
                </a:outerShdw>
              </a:effectLst>
              <a:latin typeface="標楷體" pitchFamily="65" charset="-120"/>
              <a:ea typeface="標楷體" pitchFamily="65" charset="-120"/>
            </a:endParaRPr>
          </a:p>
        </p:txBody>
      </p:sp>
      <p:sp>
        <p:nvSpPr>
          <p:cNvPr id="3" name="副標題 2"/>
          <p:cNvSpPr>
            <a:spLocks noGrp="1"/>
          </p:cNvSpPr>
          <p:nvPr>
            <p:ph type="subTitle" idx="1"/>
          </p:nvPr>
        </p:nvSpPr>
        <p:spPr>
          <a:xfrm>
            <a:off x="683568" y="4214818"/>
            <a:ext cx="7543800" cy="1869350"/>
          </a:xfrm>
        </p:spPr>
        <p:txBody>
          <a:bodyPr>
            <a:noAutofit/>
          </a:bodyPr>
          <a:lstStyle/>
          <a:p>
            <a:pPr algn="ctr">
              <a:lnSpc>
                <a:spcPct val="200000"/>
              </a:lnSpc>
            </a:pPr>
            <a:r>
              <a:rPr lang="zh-TW" altLang="en-US" sz="2800" b="1" dirty="0" smtClean="0">
                <a:solidFill>
                  <a:schemeClr val="bg2">
                    <a:lumMod val="10000"/>
                  </a:schemeClr>
                </a:solidFill>
                <a:latin typeface="標楷體" pitchFamily="65" charset="-120"/>
                <a:ea typeface="標楷體" pitchFamily="65" charset="-120"/>
              </a:rPr>
              <a:t>講師：基隆市政府教育處</a:t>
            </a:r>
            <a:endParaRPr lang="en-US" altLang="zh-TW" sz="2800" b="1" dirty="0" smtClean="0">
              <a:solidFill>
                <a:schemeClr val="bg2">
                  <a:lumMod val="10000"/>
                </a:schemeClr>
              </a:solidFill>
              <a:latin typeface="標楷體" pitchFamily="65" charset="-120"/>
              <a:ea typeface="標楷體" pitchFamily="65" charset="-120"/>
            </a:endParaRPr>
          </a:p>
          <a:p>
            <a:pPr algn="ctr">
              <a:lnSpc>
                <a:spcPct val="200000"/>
              </a:lnSpc>
            </a:pPr>
            <a:r>
              <a:rPr lang="zh-TW" altLang="en-US" sz="2800" b="1" dirty="0" smtClean="0">
                <a:solidFill>
                  <a:schemeClr val="bg2">
                    <a:lumMod val="10000"/>
                  </a:schemeClr>
                </a:solidFill>
                <a:latin typeface="標楷體" pitchFamily="65" charset="-120"/>
                <a:ea typeface="標楷體" pitchFamily="65" charset="-120"/>
              </a:rPr>
              <a:t>時間：</a:t>
            </a:r>
            <a:r>
              <a:rPr lang="en-US" altLang="zh-TW" sz="2800" b="1" dirty="0" smtClean="0">
                <a:solidFill>
                  <a:schemeClr val="bg2">
                    <a:lumMod val="10000"/>
                  </a:schemeClr>
                </a:solidFill>
                <a:latin typeface="標楷體" pitchFamily="65" charset="-120"/>
                <a:ea typeface="標楷體" pitchFamily="65" charset="-120"/>
              </a:rPr>
              <a:t>105</a:t>
            </a:r>
            <a:r>
              <a:rPr lang="zh-TW" altLang="en-US" sz="2800" b="1" dirty="0" smtClean="0">
                <a:solidFill>
                  <a:schemeClr val="bg2">
                    <a:lumMod val="10000"/>
                  </a:schemeClr>
                </a:solidFill>
                <a:latin typeface="標楷體" pitchFamily="65" charset="-120"/>
                <a:ea typeface="標楷體" pitchFamily="65" charset="-120"/>
              </a:rPr>
              <a:t>年</a:t>
            </a:r>
            <a:r>
              <a:rPr lang="en-US" altLang="zh-TW" sz="2800" b="1" dirty="0" smtClean="0">
                <a:solidFill>
                  <a:schemeClr val="bg2">
                    <a:lumMod val="10000"/>
                  </a:schemeClr>
                </a:solidFill>
                <a:latin typeface="標楷體" pitchFamily="65" charset="-120"/>
                <a:ea typeface="標楷體" pitchFamily="65" charset="-120"/>
              </a:rPr>
              <a:t>12</a:t>
            </a:r>
            <a:r>
              <a:rPr lang="zh-TW" altLang="en-US" sz="2800" b="1" dirty="0" smtClean="0">
                <a:solidFill>
                  <a:schemeClr val="bg2">
                    <a:lumMod val="10000"/>
                  </a:schemeClr>
                </a:solidFill>
                <a:latin typeface="標楷體" pitchFamily="65" charset="-120"/>
                <a:ea typeface="標楷體" pitchFamily="65" charset="-120"/>
              </a:rPr>
              <a:t>月</a:t>
            </a:r>
            <a:r>
              <a:rPr lang="en-US" altLang="zh-TW" sz="2800" b="1" dirty="0" smtClean="0">
                <a:solidFill>
                  <a:schemeClr val="bg2">
                    <a:lumMod val="10000"/>
                  </a:schemeClr>
                </a:solidFill>
                <a:latin typeface="標楷體" pitchFamily="65" charset="-120"/>
                <a:ea typeface="標楷體" pitchFamily="65" charset="-120"/>
              </a:rPr>
              <a:t>24</a:t>
            </a:r>
            <a:r>
              <a:rPr lang="zh-TW" altLang="en-US" sz="2800" b="1" dirty="0" smtClean="0">
                <a:solidFill>
                  <a:schemeClr val="bg2">
                    <a:lumMod val="10000"/>
                  </a:schemeClr>
                </a:solidFill>
                <a:latin typeface="標楷體" pitchFamily="65" charset="-120"/>
                <a:ea typeface="標楷體" pitchFamily="65" charset="-120"/>
              </a:rPr>
              <a:t>日</a:t>
            </a:r>
            <a:endParaRPr lang="zh-TW" altLang="en-US" sz="2800" b="1" dirty="0">
              <a:solidFill>
                <a:schemeClr val="bg2">
                  <a:lumMod val="10000"/>
                </a:schemeClr>
              </a:solidFill>
              <a:latin typeface="標楷體" pitchFamily="65" charset="-120"/>
              <a:ea typeface="標楷體" pitchFamily="65" charset="-120"/>
            </a:endParaRPr>
          </a:p>
        </p:txBody>
      </p:sp>
    </p:spTree>
    <p:extLst>
      <p:ext uri="{BB962C8B-B14F-4D97-AF65-F5344CB8AC3E}">
        <p14:creationId xmlns="" xmlns:p14="http://schemas.microsoft.com/office/powerpoint/2010/main" val="140615572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 xmlns:p14="http://schemas.microsoft.com/office/powerpoint/2010/main" val="1942823382"/>
              </p:ext>
            </p:extLst>
          </p:nvPr>
        </p:nvGraphicFramePr>
        <p:xfrm>
          <a:off x="428596" y="1357298"/>
          <a:ext cx="6798445"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標題 2"/>
          <p:cNvSpPr txBox="1">
            <a:spLocks/>
          </p:cNvSpPr>
          <p:nvPr/>
        </p:nvSpPr>
        <p:spPr bwMode="auto">
          <a:xfrm>
            <a:off x="1475655" y="476672"/>
            <a:ext cx="7128793" cy="576262"/>
          </a:xfrm>
          <a:prstGeom prst="rect">
            <a:avLst/>
          </a:prstGeom>
          <a:solidFill>
            <a:schemeClr val="accent2">
              <a:lumMod val="60000"/>
              <a:lumOff val="40000"/>
              <a:alpha val="44000"/>
            </a:scheme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eaLnBrk="1" hangingPunct="1">
              <a:lnSpc>
                <a:spcPct val="90000"/>
              </a:lnSpc>
              <a:defRPr/>
            </a:pPr>
            <a:r>
              <a:rPr lang="zh-TW" altLang="en-US" sz="3800" b="1" dirty="0" smtClean="0">
                <a:solidFill>
                  <a:schemeClr val="tx1">
                    <a:lumMod val="95000"/>
                    <a:lumOff val="5000"/>
                  </a:schemeClr>
                </a:solidFill>
                <a:latin typeface="標楷體" pitchFamily="65" charset="-120"/>
                <a:ea typeface="標楷體" pitchFamily="65" charset="-120"/>
              </a:rPr>
              <a:t>國中</a:t>
            </a:r>
            <a:r>
              <a:rPr lang="zh-TW" altLang="en-US" sz="3800" b="1" dirty="0">
                <a:solidFill>
                  <a:schemeClr val="tx1">
                    <a:lumMod val="95000"/>
                    <a:lumOff val="5000"/>
                  </a:schemeClr>
                </a:solidFill>
                <a:latin typeface="標楷體" pitchFamily="65" charset="-120"/>
                <a:ea typeface="標楷體" pitchFamily="65" charset="-120"/>
              </a:rPr>
              <a:t>教育會考</a:t>
            </a:r>
            <a:r>
              <a:rPr lang="zh-TW" altLang="en-US" sz="3800" b="1" dirty="0" smtClean="0">
                <a:solidFill>
                  <a:schemeClr val="tx1">
                    <a:lumMod val="95000"/>
                    <a:lumOff val="5000"/>
                  </a:schemeClr>
                </a:solidFill>
                <a:latin typeface="標楷體" pitchFamily="65" charset="-120"/>
                <a:ea typeface="標楷體" pitchFamily="65" charset="-120"/>
              </a:rPr>
              <a:t>等級及標示</a:t>
            </a:r>
          </a:p>
        </p:txBody>
      </p:sp>
      <p:grpSp>
        <p:nvGrpSpPr>
          <p:cNvPr id="8" name="群組 3"/>
          <p:cNvGrpSpPr>
            <a:grpSpLocks/>
          </p:cNvGrpSpPr>
          <p:nvPr/>
        </p:nvGrpSpPr>
        <p:grpSpPr bwMode="auto">
          <a:xfrm>
            <a:off x="7215206" y="3000372"/>
            <a:ext cx="1241425" cy="1530894"/>
            <a:chOff x="5885459" y="1627880"/>
            <a:chExt cx="1383182" cy="1496767"/>
          </a:xfrm>
        </p:grpSpPr>
        <p:sp>
          <p:nvSpPr>
            <p:cNvPr id="9" name="圓角矩形 8"/>
            <p:cNvSpPr/>
            <p:nvPr/>
          </p:nvSpPr>
          <p:spPr>
            <a:xfrm>
              <a:off x="5885459" y="1627880"/>
              <a:ext cx="1383182" cy="1496767"/>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0" name="圓角矩形 4"/>
            <p:cNvSpPr/>
            <p:nvPr/>
          </p:nvSpPr>
          <p:spPr>
            <a:xfrm>
              <a:off x="5925604" y="1668686"/>
              <a:ext cx="1302892" cy="141515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3200" dirty="0">
                  <a:solidFill>
                    <a:prstClr val="white"/>
                  </a:solidFill>
                  <a:latin typeface="微軟正黑體" panose="020B0604030504040204" pitchFamily="34" charset="-120"/>
                  <a:ea typeface="微軟正黑體" panose="020B0604030504040204" pitchFamily="34" charset="-120"/>
                </a:rPr>
                <a:t>英語閱讀</a:t>
              </a:r>
            </a:p>
          </p:txBody>
        </p:sp>
      </p:grpSp>
      <p:grpSp>
        <p:nvGrpSpPr>
          <p:cNvPr id="11" name="群組 6"/>
          <p:cNvGrpSpPr>
            <a:grpSpLocks/>
          </p:cNvGrpSpPr>
          <p:nvPr/>
        </p:nvGrpSpPr>
        <p:grpSpPr bwMode="auto">
          <a:xfrm>
            <a:off x="7215206" y="4572008"/>
            <a:ext cx="1290638" cy="1503363"/>
            <a:chOff x="5497481" y="3248588"/>
            <a:chExt cx="1290441" cy="1503729"/>
          </a:xfrm>
        </p:grpSpPr>
        <p:sp>
          <p:nvSpPr>
            <p:cNvPr id="12" name="圓角矩形 11"/>
            <p:cNvSpPr/>
            <p:nvPr/>
          </p:nvSpPr>
          <p:spPr>
            <a:xfrm>
              <a:off x="5497481" y="3248588"/>
              <a:ext cx="1290441" cy="1503729"/>
            </a:xfrm>
            <a:prstGeom prst="roundRect">
              <a:avLst>
                <a:gd name="adj" fmla="val 10000"/>
              </a:avLst>
            </a:prstGeom>
            <a:solidFill>
              <a:schemeClr val="accent6"/>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3" name="圓角矩形 4"/>
            <p:cNvSpPr/>
            <p:nvPr/>
          </p:nvSpPr>
          <p:spPr>
            <a:xfrm>
              <a:off x="5535575" y="3286697"/>
              <a:ext cx="1214253" cy="1427510"/>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spcCol="1270" anchor="ctr"/>
            <a:lstStyle/>
            <a:p>
              <a:pPr algn="ctr" defTabSz="1022350">
                <a:lnSpc>
                  <a:spcPct val="90000"/>
                </a:lnSpc>
                <a:spcAft>
                  <a:spcPct val="35000"/>
                </a:spcAft>
                <a:defRPr/>
              </a:pPr>
              <a:r>
                <a:rPr lang="zh-TW" altLang="en-US" sz="2300" dirty="0">
                  <a:solidFill>
                    <a:prstClr val="white"/>
                  </a:solidFill>
                  <a:latin typeface="微軟正黑體" panose="020B0604030504040204" pitchFamily="34" charset="-120"/>
                  <a:ea typeface="微軟正黑體" panose="020B0604030504040204" pitchFamily="34" charset="-120"/>
                </a:rPr>
                <a:t>精熟</a:t>
              </a:r>
              <a:r>
                <a:rPr lang="en-US" altLang="zh-TW" sz="2300" dirty="0">
                  <a:solidFill>
                    <a:prstClr val="white"/>
                  </a:solidFill>
                  <a:latin typeface="微軟正黑體" panose="020B0604030504040204" pitchFamily="34" charset="-120"/>
                  <a:ea typeface="微軟正黑體" panose="020B0604030504040204" pitchFamily="34" charset="-120"/>
                </a:rPr>
                <a:t>/</a:t>
              </a:r>
              <a:r>
                <a:rPr lang="zh-TW" altLang="en-US" sz="2300" dirty="0">
                  <a:solidFill>
                    <a:prstClr val="white"/>
                  </a:solidFill>
                  <a:latin typeface="微軟正黑體" panose="020B0604030504040204" pitchFamily="34" charset="-120"/>
                  <a:ea typeface="微軟正黑體" panose="020B0604030504040204" pitchFamily="34" charset="-120"/>
                </a:rPr>
                <a:t>基礎</a:t>
              </a:r>
              <a:r>
                <a:rPr lang="en-US" altLang="zh-TW" sz="2300" dirty="0">
                  <a:solidFill>
                    <a:prstClr val="white"/>
                  </a:solidFill>
                  <a:latin typeface="微軟正黑體" panose="020B0604030504040204" pitchFamily="34" charset="-120"/>
                  <a:ea typeface="微軟正黑體" panose="020B0604030504040204" pitchFamily="34" charset="-120"/>
                </a:rPr>
                <a:t>/</a:t>
              </a:r>
              <a:r>
                <a:rPr lang="zh-TW" altLang="en-US" sz="2300" dirty="0">
                  <a:solidFill>
                    <a:prstClr val="white"/>
                  </a:solidFill>
                  <a:latin typeface="微軟正黑體" panose="020B0604030504040204" pitchFamily="34" charset="-120"/>
                  <a:ea typeface="微軟正黑體" panose="020B0604030504040204" pitchFamily="34" charset="-120"/>
                </a:rPr>
                <a:t>待加強</a:t>
              </a:r>
            </a:p>
          </p:txBody>
        </p:sp>
      </p:grpSp>
      <p:sp>
        <p:nvSpPr>
          <p:cNvPr id="2" name="圓角矩形 1"/>
          <p:cNvSpPr/>
          <p:nvPr/>
        </p:nvSpPr>
        <p:spPr>
          <a:xfrm>
            <a:off x="5643570" y="2786058"/>
            <a:ext cx="3024336" cy="3600400"/>
          </a:xfrm>
          <a:prstGeom prst="round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弧形箭號 (下彎) 2"/>
          <p:cNvSpPr/>
          <p:nvPr/>
        </p:nvSpPr>
        <p:spPr>
          <a:xfrm flipV="1">
            <a:off x="3357554" y="3929066"/>
            <a:ext cx="4071966" cy="1007986"/>
          </a:xfrm>
          <a:prstGeom prst="curvedDownArrow">
            <a:avLst/>
          </a:prstGeom>
          <a:solidFill>
            <a:srgbClr val="FFFF00"/>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4" name="圓角矩形 13"/>
          <p:cNvSpPr/>
          <p:nvPr/>
        </p:nvSpPr>
        <p:spPr>
          <a:xfrm>
            <a:off x="2928926" y="3286124"/>
            <a:ext cx="1051568" cy="547692"/>
          </a:xfrm>
          <a:prstGeom prst="round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FF00"/>
              </a:solidFill>
            </a:endParaRPr>
          </a:p>
        </p:txBody>
      </p:sp>
    </p:spTree>
    <p:extLst>
      <p:ext uri="{BB962C8B-B14F-4D97-AF65-F5344CB8AC3E}">
        <p14:creationId xmlns="" xmlns:p14="http://schemas.microsoft.com/office/powerpoint/2010/main" val="7281483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03648" y="1196752"/>
            <a:ext cx="7406640" cy="1472184"/>
          </a:xfrm>
        </p:spPr>
        <p:txBody>
          <a:bodyPr>
            <a:normAutofit fontScale="90000"/>
          </a:bodyPr>
          <a:lstStyle/>
          <a:p>
            <a:r>
              <a:rPr lang="zh-TW" altLang="en-US" sz="5400" b="1" dirty="0">
                <a:solidFill>
                  <a:srgbClr val="7030A0"/>
                </a:solidFill>
                <a:latin typeface="微軟正黑體" panose="020B0604030504040204" pitchFamily="34" charset="-120"/>
              </a:rPr>
              <a:t>其他入學管道</a:t>
            </a:r>
            <a:r>
              <a:rPr lang="en-US" altLang="zh-TW" sz="5400" b="1" dirty="0">
                <a:solidFill>
                  <a:srgbClr val="7030A0"/>
                </a:solidFill>
                <a:latin typeface="微軟正黑體" panose="020B0604030504040204" pitchFamily="34" charset="-120"/>
              </a:rPr>
              <a:t/>
            </a:r>
            <a:br>
              <a:rPr lang="en-US" altLang="zh-TW" sz="5400" b="1" dirty="0">
                <a:solidFill>
                  <a:srgbClr val="7030A0"/>
                </a:solidFill>
                <a:latin typeface="微軟正黑體" panose="020B0604030504040204" pitchFamily="34" charset="-120"/>
              </a:rPr>
            </a:br>
            <a:r>
              <a:rPr lang="zh-TW" altLang="en-US" b="1" dirty="0" smtClean="0">
                <a:solidFill>
                  <a:srgbClr val="7030A0"/>
                </a:solidFill>
                <a:latin typeface="微軟正黑體" panose="020B0604030504040204" pitchFamily="34" charset="-120"/>
              </a:rPr>
              <a:t>（含特殊身份學生入學）</a:t>
            </a:r>
            <a:endParaRPr lang="zh-TW" altLang="en-US" b="1" dirty="0">
              <a:solidFill>
                <a:srgbClr val="7030A0"/>
              </a:solidFill>
              <a:latin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100</a:t>
            </a:fld>
            <a:endParaRPr lang="zh-TW" altLang="en-US"/>
          </a:p>
        </p:txBody>
      </p:sp>
    </p:spTree>
    <p:extLst>
      <p:ext uri="{BB962C8B-B14F-4D97-AF65-F5344CB8AC3E}">
        <p14:creationId xmlns="" xmlns:p14="http://schemas.microsoft.com/office/powerpoint/2010/main" val="6186857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未</a:t>
            </a:r>
            <a:r>
              <a:rPr lang="zh-TW" altLang="en-US" dirty="0" smtClean="0">
                <a:latin typeface="微軟正黑體" panose="020B0604030504040204" pitchFamily="34" charset="-120"/>
              </a:rPr>
              <a:t>接受政府補助之私校獨招</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899592" y="1846264"/>
            <a:ext cx="7200800" cy="4022725"/>
          </a:xfrm>
        </p:spPr>
        <p:txBody>
          <a:bodyPr/>
          <a:lstStyle/>
          <a:p>
            <a:pPr marL="0" indent="0">
              <a:buFont typeface="Wingdings" pitchFamily="2" charset="2"/>
              <a:buChar char="u"/>
            </a:pP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申辦學校</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東山高中、薇閣中學、復興實中、</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延平中學、再興中學</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smtClean="0">
              <a:latin typeface="微軟正黑體" panose="020B0604030504040204" pitchFamily="34" charset="-120"/>
              <a:ea typeface="微軟正黑體" panose="020B0604030504040204" pitchFamily="34" charset="-120"/>
            </a:endParaRPr>
          </a:p>
          <a:p>
            <a:pPr marL="0" indent="0">
              <a:buFont typeface="Wingdings" pitchFamily="2" charset="2"/>
              <a:buChar char="u"/>
            </a:pPr>
            <a:r>
              <a:rPr lang="zh-TW" altLang="en-US" dirty="0" smtClean="0">
                <a:latin typeface="微軟正黑體" panose="020B0604030504040204" pitchFamily="34" charset="-120"/>
                <a:ea typeface="微軟正黑體" panose="020B0604030504040204" pitchFamily="34" charset="-120"/>
              </a:rPr>
              <a:t>各校詳細招生資訊可詳見各校網站及招生簡章</a:t>
            </a:r>
            <a:endParaRPr lang="en-US" altLang="zh-TW" dirty="0" smtClean="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101</a:t>
            </a:fld>
            <a:endParaRPr lang="zh-TW" altLang="en-US"/>
          </a:p>
        </p:txBody>
      </p:sp>
    </p:spTree>
    <p:extLst>
      <p:ext uri="{BB962C8B-B14F-4D97-AF65-F5344CB8AC3E}">
        <p14:creationId xmlns="" xmlns:p14="http://schemas.microsoft.com/office/powerpoint/2010/main" val="216534968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rPr>
              <a:t>技術型單科型學校獨招</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822722" y="2132856"/>
            <a:ext cx="7543800" cy="3736133"/>
          </a:xfrm>
        </p:spPr>
        <p:txBody>
          <a:bodyPr>
            <a:normAutofit/>
          </a:bodyPr>
          <a:lstStyle/>
          <a:p>
            <a:pPr marL="0" indent="0">
              <a:buFont typeface="Wingdings" pitchFamily="2" charset="2"/>
              <a:buChar char="u"/>
            </a:pPr>
            <a:r>
              <a:rPr lang="en-US" altLang="zh-TW" dirty="0" smtClean="0">
                <a:latin typeface="微軟正黑體" panose="020B0604030504040204" pitchFamily="34" charset="-120"/>
                <a:ea typeface="微軟正黑體" panose="020B0604030504040204" pitchFamily="34" charset="-120"/>
              </a:rPr>
              <a:t>105</a:t>
            </a:r>
            <a:r>
              <a:rPr lang="zh-TW" altLang="en-US" dirty="0" smtClean="0">
                <a:latin typeface="微軟正黑體" panose="020B0604030504040204" pitchFamily="34" charset="-120"/>
                <a:ea typeface="微軟正黑體" panose="020B0604030504040204" pitchFamily="34" charset="-120"/>
              </a:rPr>
              <a:t>申辦學校</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全校性獨招：華岡藝校、開平餐飲學校</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部分類科獨招：開南商工、喬治工商、</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latin typeface="微軟正黑體" panose="020B0604030504040204" pitchFamily="34" charset="-120"/>
                <a:ea typeface="微軟正黑體" panose="020B0604030504040204" pitchFamily="34" charset="-120"/>
              </a:rPr>
              <a:t>              大安高工進修學校</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smtClean="0">
              <a:latin typeface="微軟正黑體" panose="020B0604030504040204" pitchFamily="34" charset="-120"/>
              <a:ea typeface="微軟正黑體" panose="020B0604030504040204" pitchFamily="34" charset="-120"/>
            </a:endParaRPr>
          </a:p>
          <a:p>
            <a:pPr marL="0" indent="0">
              <a:buFont typeface="Wingdings" pitchFamily="2" charset="2"/>
              <a:buChar char="u"/>
            </a:pPr>
            <a:r>
              <a:rPr lang="zh-TW" altLang="en-US" dirty="0" smtClean="0">
                <a:latin typeface="微軟正黑體" panose="020B0604030504040204" pitchFamily="34" charset="-120"/>
                <a:ea typeface="微軟正黑體" panose="020B0604030504040204" pitchFamily="34" charset="-120"/>
              </a:rPr>
              <a:t>各校詳細招生資訊可詳見各校網站及招生簡章</a:t>
            </a:r>
            <a:endParaRPr lang="en-US" altLang="zh-TW" dirty="0" smtClean="0">
              <a:latin typeface="微軟正黑體" panose="020B0604030504040204" pitchFamily="34" charset="-120"/>
              <a:ea typeface="微軟正黑體" panose="020B0604030504040204" pitchFamily="34" charset="-120"/>
            </a:endParaRPr>
          </a:p>
          <a:p>
            <a:pPr marL="0" indent="0">
              <a:buNone/>
            </a:pPr>
            <a:endParaRPr lang="en-US" altLang="zh-TW"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102</a:t>
            </a:fld>
            <a:endParaRPr lang="zh-TW" altLang="en-US"/>
          </a:p>
        </p:txBody>
      </p:sp>
    </p:spTree>
    <p:extLst>
      <p:ext uri="{BB962C8B-B14F-4D97-AF65-F5344CB8AC3E}">
        <p14:creationId xmlns="" xmlns:p14="http://schemas.microsoft.com/office/powerpoint/2010/main" val="78798136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722" y="287339"/>
            <a:ext cx="7543800" cy="1269453"/>
          </a:xfrm>
        </p:spPr>
        <p:txBody>
          <a:bodyPr/>
          <a:lstStyle/>
          <a:p>
            <a:r>
              <a:rPr lang="zh-TW" altLang="en-US" b="1" dirty="0" smtClean="0">
                <a:solidFill>
                  <a:srgbClr val="C00000"/>
                </a:solidFill>
                <a:latin typeface="微軟正黑體" panose="020B0604030504040204" pitchFamily="34" charset="-120"/>
              </a:rPr>
              <a:t>特殊身分學生入學</a:t>
            </a:r>
            <a:endParaRPr lang="zh-TW" altLang="en-US" b="1" dirty="0">
              <a:solidFill>
                <a:srgbClr val="C00000"/>
              </a:solidFill>
              <a:latin typeface="微軟正黑體" panose="020B0604030504040204" pitchFamily="34" charset="-120"/>
            </a:endParaRPr>
          </a:p>
        </p:txBody>
      </p:sp>
      <p:sp>
        <p:nvSpPr>
          <p:cNvPr id="3" name="內容版面配置區 2"/>
          <p:cNvSpPr>
            <a:spLocks noGrp="1"/>
          </p:cNvSpPr>
          <p:nvPr>
            <p:ph idx="1"/>
          </p:nvPr>
        </p:nvSpPr>
        <p:spPr>
          <a:xfrm>
            <a:off x="755576" y="1628800"/>
            <a:ext cx="7776864" cy="4680520"/>
          </a:xfrm>
        </p:spPr>
        <p:txBody>
          <a:bodyPr>
            <a:noAutofit/>
          </a:bodyPr>
          <a:lstStyle/>
          <a:p>
            <a:r>
              <a:rPr lang="zh-TW" altLang="en-US" sz="2800" b="1" dirty="0" smtClean="0">
                <a:solidFill>
                  <a:srgbClr val="0070C0"/>
                </a:solidFill>
                <a:latin typeface="微軟正黑體" panose="020B0604030504040204" pitchFamily="34" charset="-120"/>
                <a:ea typeface="微軟正黑體" panose="020B0604030504040204" pitchFamily="34" charset="-120"/>
              </a:rPr>
              <a:t>適用對象</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
            </a:r>
            <a:br>
              <a:rPr lang="en-US" altLang="zh-TW" sz="2800" dirty="0" smtClean="0">
                <a:latin typeface="微軟正黑體" panose="020B0604030504040204" pitchFamily="34" charset="-120"/>
                <a:ea typeface="微軟正黑體" panose="020B0604030504040204" pitchFamily="34" charset="-120"/>
              </a:rPr>
            </a:br>
            <a:r>
              <a:rPr lang="zh-TW" altLang="en-US" sz="2800" dirty="0" smtClean="0">
                <a:latin typeface="微軟正黑體" panose="020B0604030504040204" pitchFamily="34" charset="-120"/>
                <a:ea typeface="微軟正黑體" panose="020B0604030504040204" pitchFamily="34" charset="-120"/>
              </a:rPr>
              <a:t>原住民生、身心障礙生、蒙藏生、政府派赴國外工作子女、境外優秀科學技術人才子女、僑生、退伍軍人及運動成績優良學生等。</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b="1" dirty="0" smtClean="0">
                <a:solidFill>
                  <a:srgbClr val="0070C0"/>
                </a:solidFill>
                <a:latin typeface="微軟正黑體" panose="020B0604030504040204" pitchFamily="34" charset="-120"/>
                <a:ea typeface="微軟正黑體" panose="020B0604030504040204" pitchFamily="34" charset="-120"/>
              </a:rPr>
              <a:t>免試入學</a:t>
            </a:r>
            <a:r>
              <a:rPr lang="zh-TW" altLang="en-US" sz="2800" dirty="0" smtClean="0">
                <a:latin typeface="微軟正黑體" panose="020B0604030504040204" pitchFamily="34" charset="-120"/>
                <a:ea typeface="微軟正黑體" panose="020B0604030504040204" pitchFamily="34" charset="-120"/>
              </a:rPr>
              <a:t>：</a:t>
            </a:r>
            <a:r>
              <a:rPr lang="en-US" altLang="zh-TW" sz="2800" dirty="0" smtClean="0">
                <a:latin typeface="微軟正黑體" panose="020B0604030504040204" pitchFamily="34" charset="-120"/>
                <a:ea typeface="微軟正黑體" panose="020B0604030504040204" pitchFamily="34" charset="-120"/>
              </a:rPr>
              <a:t/>
            </a:r>
            <a:br>
              <a:rPr lang="en-US" altLang="zh-TW" sz="2800" dirty="0" smtClean="0">
                <a:latin typeface="微軟正黑體" panose="020B0604030504040204" pitchFamily="34" charset="-120"/>
                <a:ea typeface="微軟正黑體" panose="020B0604030504040204" pitchFamily="34" charset="-120"/>
              </a:rPr>
            </a:br>
            <a:r>
              <a:rPr lang="en-US" altLang="zh-TW" sz="2800" dirty="0" smtClean="0">
                <a:latin typeface="微軟正黑體" panose="020B0604030504040204" pitchFamily="34" charset="-120"/>
                <a:ea typeface="微軟正黑體" panose="020B0604030504040204" pitchFamily="34" charset="-120"/>
              </a:rPr>
              <a:t>(1)</a:t>
            </a:r>
            <a:r>
              <a:rPr lang="zh-TW" altLang="en-US" sz="2800" dirty="0" smtClean="0">
                <a:latin typeface="微軟正黑體" panose="020B0604030504040204" pitchFamily="34" charset="-120"/>
                <a:ea typeface="微軟正黑體" panose="020B0604030504040204" pitchFamily="34" charset="-120"/>
              </a:rPr>
              <a:t>報名人數未超過招生名額時，全額錄取。</a:t>
            </a:r>
            <a:r>
              <a:rPr lang="en-US" altLang="zh-TW" sz="2800" dirty="0" smtClean="0">
                <a:latin typeface="微軟正黑體" panose="020B0604030504040204" pitchFamily="34" charset="-120"/>
                <a:ea typeface="微軟正黑體" panose="020B0604030504040204" pitchFamily="34" charset="-120"/>
              </a:rPr>
              <a:t/>
            </a:r>
            <a:br>
              <a:rPr lang="en-US" altLang="zh-TW" sz="2800" dirty="0" smtClean="0">
                <a:latin typeface="微軟正黑體" panose="020B0604030504040204" pitchFamily="34" charset="-120"/>
                <a:ea typeface="微軟正黑體" panose="020B0604030504040204" pitchFamily="34" charset="-120"/>
              </a:rPr>
            </a:br>
            <a:r>
              <a:rPr lang="en-US" altLang="zh-TW" sz="2800" dirty="0" smtClean="0">
                <a:latin typeface="微軟正黑體" panose="020B0604030504040204" pitchFamily="34" charset="-120"/>
                <a:ea typeface="微軟正黑體" panose="020B0604030504040204" pitchFamily="34" charset="-120"/>
              </a:rPr>
              <a:t>(2)</a:t>
            </a:r>
            <a:r>
              <a:rPr lang="zh-TW" altLang="en-US" sz="2800" dirty="0" smtClean="0">
                <a:latin typeface="微軟正黑體" panose="020B0604030504040204" pitchFamily="34" charset="-120"/>
                <a:ea typeface="微軟正黑體" panose="020B0604030504040204" pitchFamily="34" charset="-120"/>
              </a:rPr>
              <a:t>報名人數超過招生名額時，先以原始分數與一般生進行序。如仍未錄取，則依相關規定加分後之分數再以外加名額</a:t>
            </a:r>
            <a:r>
              <a:rPr lang="en-US" altLang="zh-TW" sz="2800" dirty="0" smtClean="0">
                <a:latin typeface="微軟正黑體" panose="020B0604030504040204" pitchFamily="34" charset="-120"/>
                <a:ea typeface="微軟正黑體" panose="020B0604030504040204" pitchFamily="34" charset="-120"/>
              </a:rPr>
              <a:t>2</a:t>
            </a:r>
            <a:r>
              <a:rPr lang="zh-TW" altLang="en-US" sz="2800" dirty="0" smtClean="0">
                <a:latin typeface="微軟正黑體" panose="020B0604030504040204" pitchFamily="34" charset="-120"/>
                <a:ea typeface="微軟正黑體" panose="020B0604030504040204" pitchFamily="34" charset="-120"/>
              </a:rPr>
              <a:t>％與同類特殊生進行比序不占一般生名額。</a:t>
            </a: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103</a:t>
            </a:fld>
            <a:endParaRPr lang="zh-TW" altLang="en-US"/>
          </a:p>
        </p:txBody>
      </p:sp>
    </p:spTree>
    <p:extLst>
      <p:ext uri="{BB962C8B-B14F-4D97-AF65-F5344CB8AC3E}">
        <p14:creationId xmlns="" xmlns:p14="http://schemas.microsoft.com/office/powerpoint/2010/main" val="2187571072"/>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微軟正黑體" panose="020B0604030504040204" pitchFamily="34" charset="-120"/>
              </a:rPr>
              <a:t>特殊身分學生入學</a:t>
            </a:r>
            <a:endParaRPr lang="zh-TW" altLang="en-US" b="1" dirty="0">
              <a:solidFill>
                <a:srgbClr val="C00000"/>
              </a:solidFill>
              <a:latin typeface="微軟正黑體" panose="020B0604030504040204" pitchFamily="34" charset="-120"/>
            </a:endParaRPr>
          </a:p>
        </p:txBody>
      </p:sp>
      <p:sp>
        <p:nvSpPr>
          <p:cNvPr id="3" name="內容版面配置區 2"/>
          <p:cNvSpPr>
            <a:spLocks noGrp="1"/>
          </p:cNvSpPr>
          <p:nvPr>
            <p:ph idx="1"/>
          </p:nvPr>
        </p:nvSpPr>
        <p:spPr/>
        <p:txBody>
          <a:bodyPr/>
          <a:lstStyle/>
          <a:p>
            <a:r>
              <a:rPr lang="zh-TW" altLang="en-US" sz="3600" dirty="0" smtClean="0">
                <a:solidFill>
                  <a:srgbClr val="0070C0"/>
                </a:solidFill>
                <a:latin typeface="微軟正黑體" panose="020B0604030504040204" pitchFamily="34" charset="-120"/>
                <a:ea typeface="微軟正黑體" panose="020B0604030504040204" pitchFamily="34" charset="-120"/>
              </a:rPr>
              <a:t>特色招生入學</a:t>
            </a:r>
            <a:r>
              <a:rPr lang="zh-TW" altLang="en-US" sz="3600" dirty="0" smtClean="0">
                <a:latin typeface="微軟正黑體" panose="020B0604030504040204" pitchFamily="34" charset="-120"/>
                <a:ea typeface="微軟正黑體" panose="020B0604030504040204" pitchFamily="34" charset="-120"/>
              </a:rPr>
              <a:t>：</a:t>
            </a: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依其入學的加分優待方式辦理，外加名額以招生名額</a:t>
            </a:r>
            <a:r>
              <a:rPr lang="en-US" altLang="zh-TW" sz="3600" dirty="0" smtClean="0">
                <a:latin typeface="微軟正黑體" panose="020B0604030504040204" pitchFamily="34" charset="-120"/>
                <a:ea typeface="微軟正黑體" panose="020B0604030504040204" pitchFamily="34" charset="-120"/>
              </a:rPr>
              <a:t>2</a:t>
            </a:r>
            <a:r>
              <a:rPr lang="zh-TW" altLang="en-US" sz="3600" dirty="0" smtClean="0">
                <a:latin typeface="微軟正黑體" panose="020B0604030504040204" pitchFamily="34" charset="-120"/>
                <a:ea typeface="微軟正黑體" panose="020B0604030504040204" pitchFamily="34" charset="-120"/>
              </a:rPr>
              <a:t>％計算。</a:t>
            </a:r>
          </a:p>
          <a:p>
            <a:r>
              <a:rPr lang="zh-TW" altLang="en-US" sz="3600" dirty="0" smtClean="0">
                <a:latin typeface="微軟正黑體" panose="020B0604030504040204" pitchFamily="34" charset="-120"/>
                <a:ea typeface="微軟正黑體" panose="020B0604030504040204" pitchFamily="34" charset="-120"/>
              </a:rPr>
              <a:t>除免試入學外，特殊生於加分後，</a:t>
            </a:r>
            <a:r>
              <a:rPr lang="zh-TW" altLang="en-US" sz="3600" u="sng" dirty="0" smtClean="0">
                <a:solidFill>
                  <a:srgbClr val="FF0000"/>
                </a:solidFill>
                <a:latin typeface="微軟正黑體" panose="020B0604030504040204" pitchFamily="34" charset="-120"/>
                <a:ea typeface="微軟正黑體" panose="020B0604030504040204" pitchFamily="34" charset="-120"/>
              </a:rPr>
              <a:t>須達一般生之最低錄取標準</a:t>
            </a:r>
            <a:r>
              <a:rPr lang="zh-TW" altLang="en-US" sz="3600" dirty="0" smtClean="0">
                <a:latin typeface="微軟正黑體" panose="020B0604030504040204" pitchFamily="34" charset="-120"/>
                <a:ea typeface="微軟正黑體" panose="020B0604030504040204" pitchFamily="34" charset="-120"/>
              </a:rPr>
              <a:t>，方得錄取。</a:t>
            </a:r>
          </a:p>
          <a:p>
            <a:pPr>
              <a:buNone/>
            </a:pPr>
            <a:endParaRPr lang="zh-TW" altLang="en-US" sz="36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104</a:t>
            </a:fld>
            <a:endParaRPr lang="zh-TW" altLang="en-US"/>
          </a:p>
        </p:txBody>
      </p:sp>
    </p:spTree>
    <p:extLst>
      <p:ext uri="{BB962C8B-B14F-4D97-AF65-F5344CB8AC3E}">
        <p14:creationId xmlns="" xmlns:p14="http://schemas.microsoft.com/office/powerpoint/2010/main" val="69839130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微軟正黑體" panose="020B0604030504040204" pitchFamily="34" charset="-120"/>
              </a:rPr>
              <a:t>特殊身分學生入學</a:t>
            </a:r>
            <a:endParaRPr lang="zh-TW" altLang="en-US" b="1" dirty="0">
              <a:solidFill>
                <a:srgbClr val="C00000"/>
              </a:solidFill>
              <a:latin typeface="微軟正黑體" panose="020B0604030504040204" pitchFamily="34" charset="-120"/>
            </a:endParaRPr>
          </a:p>
        </p:txBody>
      </p:sp>
      <p:sp>
        <p:nvSpPr>
          <p:cNvPr id="3" name="內容版面配置區 2"/>
          <p:cNvSpPr>
            <a:spLocks noGrp="1"/>
          </p:cNvSpPr>
          <p:nvPr>
            <p:ph idx="1"/>
          </p:nvPr>
        </p:nvSpPr>
        <p:spPr/>
        <p:txBody>
          <a:bodyPr>
            <a:noAutofit/>
          </a:bodyPr>
          <a:lstStyle/>
          <a:p>
            <a:r>
              <a:rPr lang="zh-TW" altLang="en-US" sz="3600" dirty="0" smtClean="0">
                <a:solidFill>
                  <a:srgbClr val="0070C0"/>
                </a:solidFill>
                <a:latin typeface="微軟正黑體" panose="020B0604030504040204" pitchFamily="34" charset="-120"/>
                <a:ea typeface="微軟正黑體" panose="020B0604030504040204" pitchFamily="34" charset="-120"/>
              </a:rPr>
              <a:t>身心障礙生適性輔導安置</a:t>
            </a:r>
            <a:r>
              <a:rPr lang="en-US" altLang="zh-TW" sz="3600" dirty="0" smtClean="0">
                <a:latin typeface="微軟正黑體" panose="020B0604030504040204" pitchFamily="34" charset="-120"/>
                <a:ea typeface="微軟正黑體" panose="020B0604030504040204" pitchFamily="34" charset="-120"/>
              </a:rPr>
              <a:t/>
            </a:r>
            <a:br>
              <a:rPr lang="en-US" altLang="zh-TW" sz="3600" dirty="0" smtClean="0">
                <a:latin typeface="微軟正黑體" panose="020B0604030504040204" pitchFamily="34" charset="-120"/>
                <a:ea typeface="微軟正黑體" panose="020B0604030504040204" pitchFamily="34" charset="-120"/>
              </a:rPr>
            </a:br>
            <a:r>
              <a:rPr lang="zh-TW" altLang="en-US" sz="3600" dirty="0" smtClean="0">
                <a:latin typeface="微軟正黑體" panose="020B0604030504040204" pitchFamily="34" charset="-120"/>
                <a:ea typeface="微軟正黑體" panose="020B0604030504040204" pitchFamily="34" charset="-120"/>
              </a:rPr>
              <a:t>除參加適性輔導安置外，亦可志願參加免試入學或特色招生入學，並得保留原先適性輔導安置之名額；若於免試入學及特色招生入學中皆未能錄取或對結果不滿意，仍可回歸原先適性輔導安置的學校，但僅能選擇一個錄取結果報到。</a:t>
            </a:r>
            <a:endParaRPr lang="en-US" altLang="zh-TW" sz="3600"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105</a:t>
            </a:fld>
            <a:endParaRPr lang="zh-TW" altLang="en-US"/>
          </a:p>
        </p:txBody>
      </p:sp>
    </p:spTree>
    <p:extLst>
      <p:ext uri="{BB962C8B-B14F-4D97-AF65-F5344CB8AC3E}">
        <p14:creationId xmlns="" xmlns:p14="http://schemas.microsoft.com/office/powerpoint/2010/main" val="2462924900"/>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圓角矩形 6"/>
          <p:cNvSpPr/>
          <p:nvPr/>
        </p:nvSpPr>
        <p:spPr>
          <a:xfrm>
            <a:off x="5940152" y="2852936"/>
            <a:ext cx="2736304"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167666" y="476672"/>
            <a:ext cx="7997750" cy="837405"/>
          </a:xfrm>
        </p:spPr>
        <p:txBody>
          <a:bodyPr>
            <a:normAutofit/>
          </a:bodyPr>
          <a:lstStyle/>
          <a:p>
            <a:r>
              <a:rPr lang="en-US" altLang="zh-TW" sz="4000" b="1" dirty="0" smtClean="0">
                <a:solidFill>
                  <a:schemeClr val="bg2">
                    <a:lumMod val="50000"/>
                  </a:schemeClr>
                </a:solidFill>
                <a:latin typeface="微軟正黑體" panose="020B0604030504040204" pitchFamily="34" charset="-120"/>
              </a:rPr>
              <a:t>105</a:t>
            </a:r>
            <a:r>
              <a:rPr lang="zh-TW" altLang="en-US" sz="4000" b="1" dirty="0" smtClean="0">
                <a:solidFill>
                  <a:schemeClr val="bg2">
                    <a:lumMod val="50000"/>
                  </a:schemeClr>
                </a:solidFill>
                <a:latin typeface="微軟正黑體" panose="020B0604030504040204" pitchFamily="34" charset="-120"/>
              </a:rPr>
              <a:t>學年</a:t>
            </a:r>
            <a:r>
              <a:rPr lang="zh-TW" altLang="en-US" sz="4000" dirty="0" smtClean="0">
                <a:solidFill>
                  <a:srgbClr val="FF0000"/>
                </a:solidFill>
                <a:latin typeface="微軟正黑體" panose="020B0604030504040204" pitchFamily="34" charset="-120"/>
              </a:rPr>
              <a:t>個人序位區間查詢</a:t>
            </a:r>
            <a:endParaRPr lang="zh-TW" altLang="en-US" sz="4000" dirty="0">
              <a:solidFill>
                <a:srgbClr val="FF0000"/>
              </a:solidFill>
              <a:latin typeface="微軟正黑體" panose="020B0604030504040204" pitchFamily="34" charset="-120"/>
            </a:endParaRPr>
          </a:p>
        </p:txBody>
      </p:sp>
      <p:sp>
        <p:nvSpPr>
          <p:cNvPr id="3" name="內容版面配置區 2"/>
          <p:cNvSpPr>
            <a:spLocks noGrp="1"/>
          </p:cNvSpPr>
          <p:nvPr>
            <p:ph idx="1"/>
          </p:nvPr>
        </p:nvSpPr>
        <p:spPr>
          <a:xfrm>
            <a:off x="457200" y="1412776"/>
            <a:ext cx="8229600" cy="4713387"/>
          </a:xfrm>
        </p:spPr>
        <p:txBody>
          <a:bodyPr>
            <a:normAutofit/>
          </a:bodyPr>
          <a:lstStyle/>
          <a:p>
            <a:pPr>
              <a:buFont typeface="Wingdings" panose="05000000000000000000" pitchFamily="2" charset="2"/>
              <a:buChar char="l"/>
            </a:pPr>
            <a:r>
              <a:rPr lang="zh-TW" altLang="en-US" sz="2800" dirty="0" smtClean="0">
                <a:solidFill>
                  <a:schemeClr val="tx1"/>
                </a:solidFill>
              </a:rPr>
              <a:t>基北區免試入學個人序位查詢規劃</a:t>
            </a:r>
            <a:endParaRPr lang="en-US" altLang="zh-TW" sz="2400" u="sng" dirty="0" smtClean="0">
              <a:solidFill>
                <a:srgbClr val="0070C0"/>
              </a:solidFill>
            </a:endParaRPr>
          </a:p>
          <a:p>
            <a:pPr lvl="1">
              <a:buFont typeface="Wingdings" panose="05000000000000000000" pitchFamily="2" charset="2"/>
              <a:buChar char="Ø"/>
            </a:pPr>
            <a:r>
              <a:rPr lang="zh-TW" altLang="en-US" sz="2400" dirty="0" smtClean="0">
                <a:solidFill>
                  <a:schemeClr val="tx1"/>
                </a:solidFill>
              </a:rPr>
              <a:t>基本資料</a:t>
            </a:r>
            <a:endParaRPr lang="en-US" altLang="zh-TW" sz="2400" dirty="0" smtClean="0">
              <a:solidFill>
                <a:schemeClr val="tx1"/>
              </a:solidFill>
            </a:endParaRPr>
          </a:p>
          <a:p>
            <a:pPr lvl="1">
              <a:buFont typeface="Wingdings" panose="05000000000000000000" pitchFamily="2" charset="2"/>
              <a:buChar char="Ø"/>
            </a:pPr>
            <a:r>
              <a:rPr lang="zh-TW" altLang="en-US" sz="2400" dirty="0" smtClean="0">
                <a:solidFill>
                  <a:schemeClr val="tx1"/>
                </a:solidFill>
              </a:rPr>
              <a:t>多元學習表現</a:t>
            </a:r>
            <a:endParaRPr lang="en-US" altLang="zh-TW" sz="2400" dirty="0" smtClean="0">
              <a:solidFill>
                <a:schemeClr val="tx1"/>
              </a:solidFill>
            </a:endParaRPr>
          </a:p>
          <a:p>
            <a:pPr lvl="1">
              <a:buFont typeface="Wingdings" panose="05000000000000000000" pitchFamily="2" charset="2"/>
              <a:buChar char="Ø"/>
            </a:pPr>
            <a:r>
              <a:rPr lang="en-US" altLang="zh-TW" sz="2400" b="1" dirty="0" smtClean="0">
                <a:solidFill>
                  <a:schemeClr val="accent4">
                    <a:lumMod val="75000"/>
                  </a:schemeClr>
                </a:solidFill>
              </a:rPr>
              <a:t>105</a:t>
            </a:r>
            <a:r>
              <a:rPr lang="zh-TW" altLang="en-US" sz="2400" dirty="0" smtClean="0">
                <a:solidFill>
                  <a:schemeClr val="tx1"/>
                </a:solidFill>
              </a:rPr>
              <a:t>會考成績：各科等級標示、</a:t>
            </a:r>
            <a:endParaRPr lang="en-US" altLang="zh-TW" sz="2400" dirty="0" smtClean="0">
              <a:solidFill>
                <a:schemeClr val="tx1"/>
              </a:solidFill>
            </a:endParaRPr>
          </a:p>
          <a:p>
            <a:pPr marL="200025" lvl="1" indent="0">
              <a:buNone/>
            </a:pPr>
            <a:r>
              <a:rPr lang="zh-TW" altLang="en-US" sz="2400" dirty="0" smtClean="0">
                <a:solidFill>
                  <a:schemeClr val="tx1"/>
                </a:solidFill>
              </a:rPr>
              <a:t>                              會考總積分、</a:t>
            </a:r>
            <a:endParaRPr lang="en-US" altLang="zh-TW" sz="2400" dirty="0" smtClean="0">
              <a:solidFill>
                <a:schemeClr val="tx1"/>
              </a:solidFill>
            </a:endParaRPr>
          </a:p>
          <a:p>
            <a:pPr marL="200025" lvl="1" indent="0">
              <a:buNone/>
            </a:pPr>
            <a:r>
              <a:rPr lang="zh-TW" altLang="en-US" sz="2400" dirty="0" smtClean="0">
                <a:solidFill>
                  <a:schemeClr val="tx1"/>
                </a:solidFill>
              </a:rPr>
              <a:t>                              序位區間百分比</a:t>
            </a:r>
            <a:endParaRPr lang="en-US" altLang="zh-TW" sz="2400" dirty="0" smtClean="0">
              <a:solidFill>
                <a:schemeClr val="tx1"/>
              </a:solidFill>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106</a:t>
            </a:fld>
            <a:endParaRPr lang="zh-TW" altLang="en-US" dirty="0"/>
          </a:p>
        </p:txBody>
      </p:sp>
      <p:sp>
        <p:nvSpPr>
          <p:cNvPr id="5" name="向右箭號 4"/>
          <p:cNvSpPr/>
          <p:nvPr/>
        </p:nvSpPr>
        <p:spPr>
          <a:xfrm>
            <a:off x="5013052" y="3344540"/>
            <a:ext cx="720080" cy="51650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5580112" y="3065552"/>
            <a:ext cx="3563888" cy="1569660"/>
          </a:xfrm>
          <a:prstGeom prst="rect">
            <a:avLst/>
          </a:prstGeom>
          <a:noFill/>
        </p:spPr>
        <p:txBody>
          <a:bodyPr wrap="square" rtlCol="0">
            <a:spAutoFit/>
          </a:bodyPr>
          <a:lstStyle/>
          <a:p>
            <a:pPr lvl="1"/>
            <a:r>
              <a:rPr lang="en-US" altLang="zh-TW" sz="2400" b="1" dirty="0">
                <a:solidFill>
                  <a:schemeClr val="accent2">
                    <a:lumMod val="75000"/>
                  </a:schemeClr>
                </a:solidFill>
              </a:rPr>
              <a:t>105</a:t>
            </a:r>
            <a:r>
              <a:rPr lang="zh-TW" altLang="en-US" sz="2400" dirty="0"/>
              <a:t>會考成績</a:t>
            </a:r>
            <a:r>
              <a:rPr lang="zh-TW" altLang="en-US" sz="2400" dirty="0" smtClean="0"/>
              <a:t>：</a:t>
            </a:r>
            <a:endParaRPr lang="en-US" altLang="zh-TW" sz="2400" dirty="0" smtClean="0"/>
          </a:p>
          <a:p>
            <a:pPr lvl="1"/>
            <a:r>
              <a:rPr lang="zh-TW" altLang="en-US" sz="2400" dirty="0" smtClean="0"/>
              <a:t>各</a:t>
            </a:r>
            <a:r>
              <a:rPr lang="zh-TW" altLang="en-US" sz="2400" dirty="0"/>
              <a:t>科</a:t>
            </a:r>
            <a:r>
              <a:rPr lang="zh-TW" altLang="en-US" sz="2400" dirty="0" smtClean="0"/>
              <a:t>等級標示、</a:t>
            </a:r>
            <a:endParaRPr lang="en-US" altLang="zh-TW" sz="2400" dirty="0"/>
          </a:p>
          <a:p>
            <a:pPr marL="200025" lvl="1" indent="0">
              <a:buNone/>
            </a:pPr>
            <a:r>
              <a:rPr lang="zh-TW" altLang="en-US" sz="2400" dirty="0" smtClean="0"/>
              <a:t>    會考</a:t>
            </a:r>
            <a:r>
              <a:rPr lang="zh-TW" altLang="en-US" sz="2400" dirty="0"/>
              <a:t>總</a:t>
            </a:r>
            <a:r>
              <a:rPr lang="zh-TW" altLang="en-US" sz="2400" dirty="0" smtClean="0"/>
              <a:t>積分、</a:t>
            </a:r>
            <a:endParaRPr lang="en-US" altLang="zh-TW" sz="2400" dirty="0"/>
          </a:p>
          <a:p>
            <a:pPr marL="200025" lvl="1" indent="0">
              <a:buNone/>
            </a:pPr>
            <a:r>
              <a:rPr lang="zh-TW" altLang="en-US" sz="2400" dirty="0" smtClean="0"/>
              <a:t>    序</a:t>
            </a:r>
            <a:r>
              <a:rPr lang="zh-TW" altLang="en-US" sz="2400" dirty="0"/>
              <a:t>位區間百分比</a:t>
            </a:r>
            <a:endParaRPr lang="en-US" altLang="zh-TW" sz="2400" dirty="0"/>
          </a:p>
        </p:txBody>
      </p:sp>
    </p:spTree>
    <p:extLst>
      <p:ext uri="{BB962C8B-B14F-4D97-AF65-F5344CB8AC3E}">
        <p14:creationId xmlns="" xmlns:p14="http://schemas.microsoft.com/office/powerpoint/2010/main" val="190736273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b="1" dirty="0" smtClean="0">
                <a:solidFill>
                  <a:schemeClr val="accent4">
                    <a:lumMod val="75000"/>
                  </a:schemeClr>
                </a:solidFill>
                <a:latin typeface="微軟正黑體" panose="020B0604030504040204" pitchFamily="34" charset="-120"/>
              </a:rPr>
              <a:t>105</a:t>
            </a:r>
            <a:r>
              <a:rPr lang="zh-TW" altLang="en-US" b="1" dirty="0" smtClean="0">
                <a:solidFill>
                  <a:schemeClr val="accent4">
                    <a:lumMod val="75000"/>
                  </a:schemeClr>
                </a:solidFill>
                <a:latin typeface="微軟正黑體" panose="020B0604030504040204" pitchFamily="34" charset="-120"/>
              </a:rPr>
              <a:t>學年</a:t>
            </a:r>
            <a:r>
              <a:rPr lang="zh-TW" altLang="en-US" dirty="0" smtClean="0">
                <a:latin typeface="微軟正黑體" panose="020B0604030504040204" pitchFamily="34" charset="-120"/>
              </a:rPr>
              <a:t>免試入學志願模擬選填</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822722" y="1988840"/>
            <a:ext cx="7543800" cy="3880149"/>
          </a:xfrm>
        </p:spPr>
        <p:txBody>
          <a:bodyPr/>
          <a:lstStyle/>
          <a:p>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網址：</a:t>
            </a: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hlinkClick r:id="rId3"/>
              </a:rPr>
              <a:t>http://105cefa.ntpc.edu.tw</a:t>
            </a:r>
            <a:endPar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學年度預計辦理</a:t>
            </a:r>
            <a:r>
              <a:rPr lang="en-US" altLang="zh-TW" dirty="0" smtClean="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dirty="0" smtClean="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dirty="0">
                <a:latin typeface="微軟正黑體" panose="020B0604030504040204" pitchFamily="34" charset="-120"/>
                <a:ea typeface="微軟正黑體" panose="020B0604030504040204" pitchFamily="34" charset="-120"/>
              </a:rPr>
              <a:t>免試入學志願模擬選</a:t>
            </a:r>
            <a:r>
              <a:rPr lang="zh-TW" altLang="en-US" dirty="0" smtClean="0">
                <a:latin typeface="微軟正黑體" panose="020B0604030504040204" pitchFamily="34" charset="-120"/>
                <a:ea typeface="微軟正黑體" panose="020B0604030504040204" pitchFamily="34" charset="-120"/>
              </a:rPr>
              <a:t>填</a:t>
            </a:r>
            <a:endParaRPr lang="zh-TW" altLang="en-US"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107</a:t>
            </a:fld>
            <a:endParaRPr lang="zh-TW" altLang="en-US"/>
          </a:p>
        </p:txBody>
      </p:sp>
    </p:spTree>
    <p:extLst>
      <p:ext uri="{BB962C8B-B14F-4D97-AF65-F5344CB8AC3E}">
        <p14:creationId xmlns="" xmlns:p14="http://schemas.microsoft.com/office/powerpoint/2010/main" val="15095800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483768" y="2852936"/>
            <a:ext cx="6120680" cy="792088"/>
          </a:xfrm>
        </p:spPr>
        <p:txBody>
          <a:bodyPr>
            <a:normAutofit fontScale="90000"/>
          </a:bodyPr>
          <a:lstStyle/>
          <a:p>
            <a:pPr algn="ctr"/>
            <a:r>
              <a:rPr lang="zh-TW" altLang="en-US" sz="5400" dirty="0" smtClean="0">
                <a:solidFill>
                  <a:schemeClr val="accent1">
                    <a:lumMod val="50000"/>
                  </a:schemeClr>
                </a:solidFill>
                <a:latin typeface="微軟正黑體" panose="020B0604030504040204" pitchFamily="34" charset="-120"/>
              </a:rPr>
              <a:t>適</a:t>
            </a:r>
            <a:r>
              <a:rPr lang="zh-TW" altLang="en-US" sz="5400" dirty="0">
                <a:solidFill>
                  <a:schemeClr val="accent1">
                    <a:lumMod val="50000"/>
                  </a:schemeClr>
                </a:solidFill>
                <a:latin typeface="微軟正黑體" panose="020B0604030504040204" pitchFamily="34" charset="-120"/>
              </a:rPr>
              <a:t>性入學重要日程</a:t>
            </a:r>
            <a:endParaRPr lang="zh-TW" altLang="en-US" b="1" dirty="0">
              <a:solidFill>
                <a:schemeClr val="accent1">
                  <a:lumMod val="50000"/>
                </a:schemeClr>
              </a:solidFill>
            </a:endParaRP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108</a:t>
            </a:fld>
            <a:endParaRPr lang="zh-TW" altLang="en-US"/>
          </a:p>
        </p:txBody>
      </p:sp>
    </p:spTree>
    <p:extLst>
      <p:ext uri="{BB962C8B-B14F-4D97-AF65-F5344CB8AC3E}">
        <p14:creationId xmlns="" xmlns:p14="http://schemas.microsoft.com/office/powerpoint/2010/main" val="13036402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p:cNvSpPr>
            <a:spLocks noGrp="1"/>
          </p:cNvSpPr>
          <p:nvPr>
            <p:ph type="title"/>
          </p:nvPr>
        </p:nvSpPr>
        <p:spPr>
          <a:xfrm>
            <a:off x="1142976" y="214290"/>
            <a:ext cx="7458032" cy="797226"/>
          </a:xfrm>
        </p:spPr>
        <p:txBody>
          <a:bodyPr>
            <a:normAutofit/>
          </a:bodyPr>
          <a:lstStyle/>
          <a:p>
            <a:pPr algn="ctr">
              <a:lnSpc>
                <a:spcPts val="4500"/>
              </a:lnSpc>
            </a:pPr>
            <a:r>
              <a:rPr lang="en-US" altLang="zh-TW" sz="4800" b="1" cap="all" dirty="0" smtClean="0">
                <a:solidFill>
                  <a:srgbClr val="7030A0"/>
                </a:solidFill>
                <a:latin typeface="標楷體" pitchFamily="65" charset="-120"/>
                <a:ea typeface="標楷體" pitchFamily="65" charset="-120"/>
              </a:rPr>
              <a:t>105</a:t>
            </a:r>
            <a:r>
              <a:rPr lang="zh-TW" altLang="en-US" sz="4800" b="1" cap="all" dirty="0" smtClean="0">
                <a:solidFill>
                  <a:srgbClr val="7030A0"/>
                </a:solidFill>
                <a:latin typeface="標楷體" pitchFamily="65" charset="-120"/>
                <a:ea typeface="標楷體" pitchFamily="65" charset="-120"/>
              </a:rPr>
              <a:t>學年適性入學重要日程</a:t>
            </a:r>
            <a:endParaRPr lang="zh-TW" altLang="en-US" sz="4800" b="1" cap="all" dirty="0">
              <a:solidFill>
                <a:srgbClr val="7030A0"/>
              </a:solidFill>
              <a:latin typeface="標楷體" pitchFamily="65" charset="-120"/>
              <a:ea typeface="標楷體" pitchFamily="65" charset="-120"/>
            </a:endParaRPr>
          </a:p>
        </p:txBody>
      </p:sp>
      <p:sp>
        <p:nvSpPr>
          <p:cNvPr id="13" name="文字方塊 12"/>
          <p:cNvSpPr txBox="1"/>
          <p:nvPr/>
        </p:nvSpPr>
        <p:spPr>
          <a:xfrm>
            <a:off x="2267744" y="3632448"/>
            <a:ext cx="5904656" cy="369332"/>
          </a:xfrm>
          <a:prstGeom prst="rect">
            <a:avLst/>
          </a:prstGeom>
          <a:noFill/>
        </p:spPr>
        <p:txBody>
          <a:bodyPr wrap="square" rtlCol="0">
            <a:spAutoFit/>
          </a:bodyPr>
          <a:lstStyle/>
          <a:p>
            <a:endParaRPr lang="zh-TW" altLang="en-US" dirty="0"/>
          </a:p>
        </p:txBody>
      </p:sp>
      <p:graphicFrame>
        <p:nvGraphicFramePr>
          <p:cNvPr id="2" name="物件 1">
            <a:hlinkClick r:id="rId3" action="ppaction://hlinkfile"/>
          </p:cNvPr>
          <p:cNvGraphicFramePr>
            <a:graphicFrameLocks noChangeAspect="1"/>
          </p:cNvGraphicFramePr>
          <p:nvPr>
            <p:extLst>
              <p:ext uri="{D42A27DB-BD31-4B8C-83A1-F6EECF244321}">
                <p14:modId xmlns="" xmlns:p14="http://schemas.microsoft.com/office/powerpoint/2010/main" val="1776310163"/>
              </p:ext>
            </p:extLst>
          </p:nvPr>
        </p:nvGraphicFramePr>
        <p:xfrm>
          <a:off x="357158" y="1071546"/>
          <a:ext cx="8501122" cy="5786454"/>
        </p:xfrm>
        <a:graphic>
          <a:graphicData uri="http://schemas.openxmlformats.org/presentationml/2006/ole">
            <p:oleObj spid="_x0000_s2109" name="Acrobat Document" r:id="rId4" imgW="10688040" imgH="15125400" progId="AcroExch.Document.DC">
              <p:embed/>
            </p:oleObj>
          </a:graphicData>
        </a:graphic>
      </p:graphicFrame>
    </p:spTree>
    <p:extLst>
      <p:ext uri="{BB962C8B-B14F-4D97-AF65-F5344CB8AC3E}">
        <p14:creationId xmlns="" xmlns:p14="http://schemas.microsoft.com/office/powerpoint/2010/main" val="24589392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2"/>
          <p:cNvSpPr txBox="1">
            <a:spLocks/>
          </p:cNvSpPr>
          <p:nvPr/>
        </p:nvSpPr>
        <p:spPr bwMode="auto">
          <a:xfrm>
            <a:off x="1115616" y="329937"/>
            <a:ext cx="7416824" cy="575108"/>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eaLnBrk="1" hangingPunct="1">
              <a:lnSpc>
                <a:spcPct val="90000"/>
              </a:lnSpc>
              <a:defRPr/>
            </a:pPr>
            <a:r>
              <a:rPr lang="zh-TW" altLang="en-US" sz="3800" b="1" dirty="0" smtClean="0">
                <a:solidFill>
                  <a:schemeClr val="tx1">
                    <a:lumMod val="95000"/>
                    <a:lumOff val="5000"/>
                  </a:schemeClr>
                </a:solidFill>
                <a:latin typeface="標楷體" pitchFamily="65" charset="-120"/>
                <a:ea typeface="標楷體" pitchFamily="65" charset="-120"/>
              </a:rPr>
              <a:t>國中教育會考各科成績人數比例</a:t>
            </a:r>
          </a:p>
        </p:txBody>
      </p:sp>
      <p:graphicFrame>
        <p:nvGraphicFramePr>
          <p:cNvPr id="55" name="表格 54"/>
          <p:cNvGraphicFramePr>
            <a:graphicFrameLocks noGrp="1"/>
          </p:cNvGraphicFramePr>
          <p:nvPr>
            <p:extLst>
              <p:ext uri="{D42A27DB-BD31-4B8C-83A1-F6EECF244321}">
                <p14:modId xmlns="" xmlns:p14="http://schemas.microsoft.com/office/powerpoint/2010/main" val="1772581151"/>
              </p:ext>
            </p:extLst>
          </p:nvPr>
        </p:nvGraphicFramePr>
        <p:xfrm>
          <a:off x="428597" y="1071546"/>
          <a:ext cx="8286807" cy="5279586"/>
        </p:xfrm>
        <a:graphic>
          <a:graphicData uri="http://schemas.openxmlformats.org/drawingml/2006/table">
            <a:tbl>
              <a:tblPr firstRow="1" firstCol="1" bandRow="1">
                <a:tableStyleId>{21E4AEA4-8DFA-4A89-87EB-49C32662AFE0}</a:tableStyleId>
              </a:tblPr>
              <a:tblGrid>
                <a:gridCol w="1696426"/>
                <a:gridCol w="2122711"/>
                <a:gridCol w="1945598"/>
                <a:gridCol w="1225006"/>
                <a:gridCol w="1297066"/>
              </a:tblGrid>
              <a:tr h="438433">
                <a:tc>
                  <a:txBody>
                    <a:bodyPr/>
                    <a:lstStyle/>
                    <a:p>
                      <a:pPr>
                        <a:spcAft>
                          <a:spcPts val="0"/>
                        </a:spcAft>
                      </a:pPr>
                      <a:r>
                        <a:rPr lang="zh-TW" sz="2400" kern="0" dirty="0">
                          <a:solidFill>
                            <a:srgbClr val="002060"/>
                          </a:solidFill>
                          <a:effectLst/>
                        </a:rPr>
                        <a:t>　人數比例</a:t>
                      </a:r>
                      <a:endParaRPr lang="zh-TW" sz="2400" kern="100" dirty="0">
                        <a:solidFill>
                          <a:srgbClr val="002060"/>
                        </a:solidFill>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TW" sz="2400" kern="0" dirty="0">
                          <a:solidFill>
                            <a:srgbClr val="002060"/>
                          </a:solidFill>
                          <a:effectLst/>
                        </a:rPr>
                        <a:t>　三等級</a:t>
                      </a:r>
                      <a:endParaRPr lang="zh-TW" sz="2400" kern="100" dirty="0">
                        <a:solidFill>
                          <a:srgbClr val="002060"/>
                        </a:solidFill>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zh-TW" sz="2400" kern="0" dirty="0">
                          <a:solidFill>
                            <a:srgbClr val="002060"/>
                          </a:solidFill>
                          <a:effectLst/>
                        </a:rPr>
                        <a:t>四標示</a:t>
                      </a:r>
                      <a:endParaRPr lang="zh-TW" sz="2400" kern="100" dirty="0">
                        <a:solidFill>
                          <a:srgbClr val="002060"/>
                        </a:solidFill>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lang="zh-TW" sz="2400" kern="0" dirty="0">
                          <a:solidFill>
                            <a:srgbClr val="002060"/>
                          </a:solidFill>
                          <a:effectLst/>
                        </a:rPr>
                        <a:t>會考績分</a:t>
                      </a:r>
                      <a:endParaRPr lang="zh-TW" sz="2400" kern="100" dirty="0">
                        <a:solidFill>
                          <a:srgbClr val="002060"/>
                        </a:solidFill>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8433">
                <a:tc rowSpan="7">
                  <a:txBody>
                    <a:bodyPr/>
                    <a:lstStyle/>
                    <a:p>
                      <a:pPr>
                        <a:spcAft>
                          <a:spcPts val="0"/>
                        </a:spcAft>
                      </a:pPr>
                      <a:r>
                        <a:rPr lang="zh-TW" sz="2400" kern="0" dirty="0">
                          <a:solidFill>
                            <a:srgbClr val="002060"/>
                          </a:solidFill>
                          <a:effectLst/>
                        </a:rPr>
                        <a:t>　</a:t>
                      </a:r>
                      <a:r>
                        <a:rPr lang="en-US" sz="2400" kern="0" dirty="0">
                          <a:solidFill>
                            <a:srgbClr val="002060"/>
                          </a:solidFill>
                          <a:effectLst/>
                        </a:rPr>
                        <a:t>100%</a:t>
                      </a:r>
                      <a:endParaRPr lang="zh-TW" sz="2400" kern="100" dirty="0">
                        <a:solidFill>
                          <a:srgbClr val="002060"/>
                        </a:solidFill>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spcAft>
                          <a:spcPts val="0"/>
                        </a:spcAft>
                      </a:pPr>
                      <a:r>
                        <a:rPr lang="en-US" sz="2400" kern="0" dirty="0">
                          <a:effectLst/>
                        </a:rPr>
                        <a:t>A</a:t>
                      </a:r>
                      <a:endParaRPr lang="zh-TW" sz="2400" kern="100" dirty="0">
                        <a:effectLst/>
                      </a:endParaRPr>
                    </a:p>
                    <a:p>
                      <a:pPr algn="ctr">
                        <a:spcAft>
                          <a:spcPts val="0"/>
                        </a:spcAft>
                      </a:pPr>
                      <a:r>
                        <a:rPr lang="zh-TW" sz="2400" kern="0" dirty="0">
                          <a:effectLst/>
                        </a:rPr>
                        <a:t>精熟</a:t>
                      </a:r>
                      <a:endParaRPr lang="zh-TW" sz="2400" kern="100" dirty="0">
                        <a:effectLst/>
                      </a:endParaRPr>
                    </a:p>
                    <a:p>
                      <a:pPr algn="ctr">
                        <a:spcAft>
                          <a:spcPts val="0"/>
                        </a:spcAft>
                      </a:pPr>
                      <a:r>
                        <a:rPr lang="en-US" sz="2400" kern="0" dirty="0">
                          <a:effectLst/>
                        </a:rPr>
                        <a:t>10%~20%</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zh-TW" sz="2400" kern="100" dirty="0">
                          <a:effectLst/>
                        </a:rPr>
                        <a:t>前</a:t>
                      </a:r>
                      <a:r>
                        <a:rPr lang="en-US" sz="2400" kern="100" dirty="0">
                          <a:effectLst/>
                        </a:rPr>
                        <a:t>25</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en-US" sz="2400" kern="0" dirty="0">
                          <a:effectLst/>
                        </a:rPr>
                        <a:t>A++</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0" dirty="0">
                          <a:effectLst/>
                        </a:rPr>
                        <a:t>7</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3497">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400" kern="0" dirty="0">
                          <a:effectLst/>
                        </a:rPr>
                        <a:t>　</a:t>
                      </a:r>
                      <a:r>
                        <a:rPr lang="en-US" sz="2400" kern="100" dirty="0">
                          <a:effectLst/>
                        </a:rPr>
                        <a:t>26 ~ 50</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en-US" sz="2400" kern="0" dirty="0">
                          <a:effectLst/>
                        </a:rPr>
                        <a:t>A+</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0" dirty="0">
                          <a:effectLst/>
                        </a:rPr>
                        <a:t>6</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5901">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400" kern="0" dirty="0">
                          <a:effectLst/>
                        </a:rPr>
                        <a:t>　</a:t>
                      </a:r>
                      <a:r>
                        <a:rPr lang="en-US" sz="2400" kern="100" dirty="0" smtClean="0">
                          <a:effectLst/>
                        </a:rPr>
                        <a:t>51</a:t>
                      </a:r>
                      <a:r>
                        <a:rPr lang="zh-TW" sz="2400" kern="100" dirty="0" smtClean="0">
                          <a:effectLst/>
                        </a:rPr>
                        <a:t>％</a:t>
                      </a:r>
                      <a:r>
                        <a:rPr lang="en-US" altLang="zh-TW" sz="2400" kern="100" dirty="0" smtClean="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en-US" sz="2400" kern="0" dirty="0">
                          <a:effectLst/>
                        </a:rPr>
                        <a:t>A</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0" dirty="0">
                          <a:effectLst/>
                        </a:rPr>
                        <a:t>5</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8433">
                <a:tc vMerge="1">
                  <a:txBody>
                    <a:bodyPr/>
                    <a:lstStyle/>
                    <a:p>
                      <a:endParaRPr lang="zh-TW" altLang="en-US"/>
                    </a:p>
                  </a:txBody>
                  <a:tcPr/>
                </a:tc>
                <a:tc rowSpan="3">
                  <a:txBody>
                    <a:bodyPr/>
                    <a:lstStyle/>
                    <a:p>
                      <a:pPr algn="ctr">
                        <a:spcAft>
                          <a:spcPts val="0"/>
                        </a:spcAft>
                      </a:pPr>
                      <a:r>
                        <a:rPr lang="en-US" sz="2400" kern="100" dirty="0">
                          <a:effectLst/>
                        </a:rPr>
                        <a:t>B</a:t>
                      </a:r>
                      <a:endParaRPr lang="zh-TW" sz="2400" kern="100" dirty="0">
                        <a:effectLst/>
                      </a:endParaRPr>
                    </a:p>
                    <a:p>
                      <a:pPr algn="ctr">
                        <a:spcAft>
                          <a:spcPts val="0"/>
                        </a:spcAft>
                      </a:pPr>
                      <a:r>
                        <a:rPr lang="zh-TW" sz="2400" kern="100" dirty="0">
                          <a:effectLst/>
                        </a:rPr>
                        <a:t>基礎</a:t>
                      </a:r>
                      <a:r>
                        <a:rPr lang="en-US" sz="2400" kern="100" dirty="0">
                          <a:effectLst/>
                        </a:rPr>
                        <a:t>45%~60%</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zh-TW" sz="2400" kern="100" dirty="0">
                          <a:effectLst/>
                        </a:rPr>
                        <a:t>前</a:t>
                      </a:r>
                      <a:r>
                        <a:rPr lang="en-US" sz="2400" kern="100" dirty="0">
                          <a:effectLst/>
                        </a:rPr>
                        <a:t>25</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en-US" sz="2400" kern="0" dirty="0">
                          <a:effectLst/>
                        </a:rPr>
                        <a:t>B++</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0">
                          <a:effectLst/>
                        </a:rPr>
                        <a:t>4</a:t>
                      </a:r>
                      <a:endParaRPr lang="zh-TW" sz="2400" kern="10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7671">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400" kern="0" dirty="0">
                          <a:effectLst/>
                        </a:rPr>
                        <a:t>　</a:t>
                      </a:r>
                      <a:r>
                        <a:rPr lang="en-US" sz="2400" kern="100" dirty="0">
                          <a:effectLst/>
                        </a:rPr>
                        <a:t>26 ~ 50</a:t>
                      </a:r>
                      <a:r>
                        <a:rPr lang="zh-TW" sz="2400" kern="100" dirty="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en-US" sz="2400" kern="0" dirty="0">
                          <a:effectLst/>
                        </a:rPr>
                        <a:t>B+</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0" dirty="0">
                          <a:effectLst/>
                        </a:rPr>
                        <a:t>3</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409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2400" kern="0" dirty="0">
                          <a:effectLst/>
                        </a:rPr>
                        <a:t>　</a:t>
                      </a:r>
                      <a:r>
                        <a:rPr lang="en-US" sz="2400" kern="100" dirty="0" smtClean="0">
                          <a:effectLst/>
                        </a:rPr>
                        <a:t>51</a:t>
                      </a:r>
                      <a:r>
                        <a:rPr lang="zh-TW" sz="2400" kern="100" dirty="0" smtClean="0">
                          <a:effectLst/>
                        </a:rPr>
                        <a:t>％</a:t>
                      </a:r>
                      <a:r>
                        <a:rPr lang="en-US" altLang="zh-TW" sz="2400" kern="100" dirty="0" smtClean="0">
                          <a:effectLst/>
                        </a:rPr>
                        <a:t>~</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en-US" sz="2400" kern="0" dirty="0">
                          <a:effectLst/>
                        </a:rPr>
                        <a:t>B</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0" dirty="0">
                          <a:effectLst/>
                        </a:rPr>
                        <a:t>2</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03122">
                <a:tc vMerge="1">
                  <a:txBody>
                    <a:bodyPr/>
                    <a:lstStyle/>
                    <a:p>
                      <a:endParaRPr lang="zh-TW" altLang="en-US"/>
                    </a:p>
                  </a:txBody>
                  <a:tcPr/>
                </a:tc>
                <a:tc>
                  <a:txBody>
                    <a:bodyPr/>
                    <a:lstStyle/>
                    <a:p>
                      <a:pPr algn="ctr">
                        <a:spcAft>
                          <a:spcPts val="0"/>
                        </a:spcAft>
                      </a:pPr>
                      <a:r>
                        <a:rPr lang="en-US" sz="2400" kern="100" dirty="0">
                          <a:effectLst/>
                        </a:rPr>
                        <a:t>C</a:t>
                      </a:r>
                      <a:endParaRPr lang="zh-TW" sz="2400" kern="100" dirty="0">
                        <a:effectLst/>
                      </a:endParaRPr>
                    </a:p>
                    <a:p>
                      <a:pPr algn="ctr">
                        <a:spcAft>
                          <a:spcPts val="0"/>
                        </a:spcAft>
                      </a:pPr>
                      <a:r>
                        <a:rPr lang="zh-TW" sz="2400" kern="100" dirty="0">
                          <a:effectLst/>
                        </a:rPr>
                        <a:t>待加強</a:t>
                      </a:r>
                      <a:r>
                        <a:rPr lang="en-US" sz="2400" kern="100" dirty="0">
                          <a:effectLst/>
                        </a:rPr>
                        <a:t>20%~35%</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zh-TW" sz="2400" kern="0" dirty="0">
                          <a:effectLst/>
                        </a:rPr>
                        <a:t>　</a:t>
                      </a:r>
                      <a:r>
                        <a:rPr lang="en-US" sz="2400" kern="0" dirty="0">
                          <a:effectLst/>
                        </a:rPr>
                        <a:t>C</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2400" kern="0" dirty="0">
                          <a:effectLst/>
                        </a:rPr>
                        <a:t>1</a:t>
                      </a:r>
                      <a:endParaRPr lang="zh-TW" sz="2400" kern="100" dirty="0">
                        <a:effectLst/>
                        <a:latin typeface="Calibri"/>
                        <a:ea typeface="新細明體"/>
                        <a:cs typeface="Times New Roman"/>
                      </a:endParaRPr>
                    </a:p>
                  </a:txBody>
                  <a:tcPr marL="29026" marR="2902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1263200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428604"/>
            <a:ext cx="7772400" cy="2928958"/>
          </a:xfrm>
        </p:spPr>
        <p:txBody>
          <a:bodyPr>
            <a:normAutofit/>
          </a:bodyPr>
          <a:lstStyle/>
          <a:p>
            <a:pPr algn="ctr"/>
            <a:r>
              <a:rPr lang="zh-TW" altLang="en-US" b="1" dirty="0" smtClean="0">
                <a:solidFill>
                  <a:srgbClr val="FF0000"/>
                </a:solidFill>
                <a:latin typeface="標楷體" pitchFamily="65" charset="-120"/>
                <a:ea typeface="標楷體" pitchFamily="65" charset="-120"/>
              </a:rPr>
              <a:t>基隆市</a:t>
            </a:r>
            <a:r>
              <a:rPr lang="en-US" altLang="zh-TW" b="1" dirty="0" smtClean="0">
                <a:solidFill>
                  <a:srgbClr val="FF0000"/>
                </a:solidFill>
                <a:latin typeface="標楷體" pitchFamily="65" charset="-120"/>
                <a:ea typeface="標楷體" pitchFamily="65" charset="-120"/>
              </a:rPr>
              <a:t>105</a:t>
            </a:r>
            <a:r>
              <a:rPr lang="zh-TW" altLang="en-US" b="1" dirty="0" smtClean="0">
                <a:solidFill>
                  <a:srgbClr val="FF0000"/>
                </a:solidFill>
                <a:latin typeface="標楷體" pitchFamily="65" charset="-120"/>
                <a:ea typeface="標楷體" pitchFamily="65" charset="-120"/>
              </a:rPr>
              <a:t>學年度</a:t>
            </a:r>
            <a:br>
              <a:rPr lang="zh-TW" altLang="en-US" b="1" dirty="0" smtClean="0">
                <a:solidFill>
                  <a:srgbClr val="FF0000"/>
                </a:solidFill>
                <a:latin typeface="標楷體" pitchFamily="65" charset="-120"/>
                <a:ea typeface="標楷體" pitchFamily="65" charset="-120"/>
              </a:rPr>
            </a:br>
            <a:r>
              <a:rPr lang="zh-TW" altLang="en-US" b="1" dirty="0" smtClean="0">
                <a:solidFill>
                  <a:srgbClr val="FF0000"/>
                </a:solidFill>
                <a:latin typeface="標楷體" pitchFamily="65" charset="-120"/>
                <a:ea typeface="標楷體" pitchFamily="65" charset="-120"/>
              </a:rPr>
              <a:t>公私立高級中等學校</a:t>
            </a:r>
            <a:br>
              <a:rPr lang="zh-TW" altLang="en-US" b="1" dirty="0" smtClean="0">
                <a:solidFill>
                  <a:srgbClr val="FF0000"/>
                </a:solidFill>
                <a:latin typeface="標楷體" pitchFamily="65" charset="-120"/>
                <a:ea typeface="標楷體" pitchFamily="65" charset="-120"/>
              </a:rPr>
            </a:br>
            <a:r>
              <a:rPr lang="zh-TW" altLang="en-US" b="1" dirty="0" smtClean="0">
                <a:solidFill>
                  <a:srgbClr val="FF0000"/>
                </a:solidFill>
                <a:latin typeface="標楷體" pitchFamily="65" charset="-120"/>
                <a:ea typeface="標楷體" pitchFamily="65" charset="-120"/>
              </a:rPr>
              <a:t>優先免試入學暨直升入學實方案</a:t>
            </a:r>
            <a:endParaRPr lang="zh-TW" altLang="en-US"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110</a:t>
            </a:fld>
            <a:endParaRPr lang="zh-TW" altLang="en-US"/>
          </a:p>
        </p:txBody>
      </p:sp>
    </p:spTree>
    <p:extLst>
      <p:ext uri="{BB962C8B-B14F-4D97-AF65-F5344CB8AC3E}">
        <p14:creationId xmlns="" xmlns:p14="http://schemas.microsoft.com/office/powerpoint/2010/main" val="27439991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00034" y="5357826"/>
            <a:ext cx="3783328" cy="1051560"/>
          </a:xfrm>
        </p:spPr>
        <p:txBody>
          <a:bodyPr/>
          <a:lstStyle>
            <a:extLst/>
          </a:lstStyle>
          <a:p>
            <a:r>
              <a:rPr altLang="en-US" dirty="0" smtClean="0">
                <a:solidFill>
                  <a:schemeClr val="accent1"/>
                </a:solidFill>
                <a:latin typeface="標楷體" panose="03000509000000000000" pitchFamily="65" charset="-120"/>
                <a:ea typeface="標楷體" panose="03000509000000000000" pitchFamily="65" charset="-120"/>
              </a:rPr>
              <a:t>關於升學管道</a:t>
            </a:r>
            <a:endParaRPr lang="zh-TW" dirty="0">
              <a:solidFill>
                <a:schemeClr val="accent1"/>
              </a:solidFill>
              <a:latin typeface="標楷體" panose="03000509000000000000" pitchFamily="65" charset="-120"/>
              <a:ea typeface="標楷體" panose="03000509000000000000" pitchFamily="65" charset="-120"/>
            </a:endParaRPr>
          </a:p>
        </p:txBody>
      </p:sp>
      <p:sp>
        <p:nvSpPr>
          <p:cNvPr id="3" name="Rectangle 2"/>
          <p:cNvSpPr>
            <a:spLocks noGrp="1"/>
          </p:cNvSpPr>
          <p:nvPr>
            <p:ph sz="half" idx="1"/>
          </p:nvPr>
        </p:nvSpPr>
        <p:spPr/>
        <p:txBody>
          <a:bodyPr>
            <a:normAutofit fontScale="92500"/>
          </a:bodyPr>
          <a:lstStyle>
            <a:extLst/>
          </a:lstStyle>
          <a:p>
            <a:pPr>
              <a:lnSpc>
                <a:spcPct val="114000"/>
              </a:lnSpc>
            </a:pPr>
            <a:r>
              <a:rPr altLang="en-US"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高級中等教育法第三十五條</a:t>
            </a:r>
            <a:r>
              <a:rPr altLang="en-US" dirty="0" smtClean="0">
                <a:latin typeface="標楷體" panose="03000509000000000000" pitchFamily="65" charset="-120"/>
                <a:ea typeface="標楷體" panose="03000509000000000000" pitchFamily="65" charset="-120"/>
              </a:rPr>
              <a:t> </a:t>
            </a:r>
            <a:endParaRPr lang="en-US" altLang="en-US" dirty="0" smtClean="0">
              <a:latin typeface="標楷體" panose="03000509000000000000" pitchFamily="65" charset="-120"/>
              <a:ea typeface="標楷體" panose="03000509000000000000" pitchFamily="65" charset="-120"/>
            </a:endParaRPr>
          </a:p>
          <a:p>
            <a:pPr>
              <a:lnSpc>
                <a:spcPct val="114000"/>
              </a:lnSpc>
            </a:pPr>
            <a:endParaRPr lang="en-US" altLang="en-US" dirty="0" smtClean="0">
              <a:latin typeface="標楷體" panose="03000509000000000000" pitchFamily="65" charset="-120"/>
              <a:ea typeface="標楷體" panose="03000509000000000000" pitchFamily="65" charset="-120"/>
            </a:endParaRPr>
          </a:p>
          <a:p>
            <a:pPr>
              <a:lnSpc>
                <a:spcPct val="114000"/>
              </a:lnSpc>
            </a:pPr>
            <a:r>
              <a:rPr altLang="en-US" dirty="0" smtClean="0">
                <a:latin typeface="標楷體" panose="03000509000000000000" pitchFamily="65" charset="-120"/>
                <a:ea typeface="標楷體" panose="03000509000000000000" pitchFamily="65" charset="-120"/>
              </a:rPr>
              <a:t>為發展多元智能、培育創新人才，高級中等學校應採多元入學方式辦理招生。多元入學，以免試入學為主；經各該主管機關核定者，得就部分名額，辦理特色招生。</a:t>
            </a:r>
            <a:endParaRPr lang="zh-TW" dirty="0">
              <a:latin typeface="標楷體" panose="03000509000000000000" pitchFamily="65" charset="-120"/>
              <a:ea typeface="標楷體" panose="03000509000000000000" pitchFamily="65" charset="-120"/>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14021195"/>
              </p:ext>
            </p:extLst>
          </p:nvPr>
        </p:nvGraphicFramePr>
        <p:xfrm>
          <a:off x="4724400" y="1676400"/>
          <a:ext cx="406244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28596" y="5429264"/>
            <a:ext cx="4497708" cy="1051560"/>
          </a:xfrm>
        </p:spPr>
        <p:txBody>
          <a:bodyPr/>
          <a:lstStyle>
            <a:extLst/>
          </a:lstStyle>
          <a:p>
            <a:r>
              <a:rPr altLang="en-US" dirty="0" smtClean="0">
                <a:solidFill>
                  <a:schemeClr val="accent1"/>
                </a:solidFill>
                <a:latin typeface="標楷體" panose="03000509000000000000" pitchFamily="65" charset="-120"/>
                <a:ea typeface="標楷體" panose="03000509000000000000" pitchFamily="65" charset="-120"/>
              </a:rPr>
              <a:t>關於升學管道</a:t>
            </a:r>
            <a:endParaRPr lang="zh-TW" dirty="0">
              <a:solidFill>
                <a:schemeClr val="accent1"/>
              </a:solidFill>
              <a:latin typeface="標楷體" panose="03000509000000000000" pitchFamily="65" charset="-120"/>
              <a:ea typeface="標楷體" panose="03000509000000000000" pitchFamily="65" charset="-120"/>
            </a:endParaRPr>
          </a:p>
        </p:txBody>
      </p:sp>
      <p:sp>
        <p:nvSpPr>
          <p:cNvPr id="3" name="Rectangle 2"/>
          <p:cNvSpPr>
            <a:spLocks noGrp="1"/>
          </p:cNvSpPr>
          <p:nvPr>
            <p:ph sz="half" idx="1"/>
          </p:nvPr>
        </p:nvSpPr>
        <p:spPr/>
        <p:txBody>
          <a:bodyPr>
            <a:normAutofit fontScale="85000" lnSpcReduction="10000"/>
          </a:bodyPr>
          <a:lstStyle>
            <a:extLst/>
          </a:lstStyle>
          <a:p>
            <a:pPr>
              <a:lnSpc>
                <a:spcPct val="114000"/>
              </a:lnSpc>
            </a:pPr>
            <a:r>
              <a:rPr altLang="en-US"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高級中等學校多元入學招生辦法</a:t>
            </a:r>
            <a:r>
              <a:rPr lang="zh-TW" altLang="en-US"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a:t>
            </a:r>
            <a:r>
              <a:rPr altLang="en-US"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第六條</a:t>
            </a:r>
            <a:endParaRPr altLang="en-US"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nSpc>
                <a:spcPct val="114000"/>
              </a:lnSpc>
            </a:pPr>
            <a:r>
              <a:rPr altLang="en-US" dirty="0" smtClean="0">
                <a:latin typeface="標楷體" panose="03000509000000000000" pitchFamily="65" charset="-120"/>
                <a:ea typeface="標楷體" panose="03000509000000000000" pitchFamily="65" charset="-120"/>
              </a:rPr>
              <a:t>為促進區域教育機會均等，鼓勵就近入學，或照顧弱勢學生就學權益，就學區之直轄市、縣（市）主管機關會商區內學校各主管機關，於衡酌國民中學校數、畢業班數或人數等因素後，得於前項第一款免試入學作業要點中訂定學生優先免試入學之實施方式。</a:t>
            </a:r>
            <a:endParaRPr lang="zh-TW" dirty="0">
              <a:latin typeface="標楷體" panose="03000509000000000000" pitchFamily="65" charset="-120"/>
              <a:ea typeface="標楷體" panose="03000509000000000000" pitchFamily="65" charset="-120"/>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xmlns="" val="2538520817"/>
              </p:ext>
            </p:extLst>
          </p:nvPr>
        </p:nvGraphicFramePr>
        <p:xfrm>
          <a:off x="4724400" y="1676400"/>
          <a:ext cx="413388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28596" y="5429264"/>
            <a:ext cx="5640716" cy="1051560"/>
          </a:xfrm>
        </p:spPr>
        <p:txBody>
          <a:bodyPr/>
          <a:lstStyle>
            <a:extLst/>
          </a:lstStyle>
          <a:p>
            <a:r>
              <a:rPr altLang="en-US" dirty="0" smtClean="0">
                <a:solidFill>
                  <a:schemeClr val="accent1"/>
                </a:solidFill>
                <a:latin typeface="標楷體" panose="03000509000000000000" pitchFamily="65" charset="-120"/>
                <a:ea typeface="標楷體" panose="03000509000000000000" pitchFamily="65" charset="-120"/>
              </a:rPr>
              <a:t>關於升學管道</a:t>
            </a:r>
            <a:endParaRPr lang="zh-TW" dirty="0">
              <a:solidFill>
                <a:schemeClr val="accent1"/>
              </a:solidFill>
              <a:latin typeface="標楷體" panose="03000509000000000000" pitchFamily="65" charset="-120"/>
              <a:ea typeface="標楷體" panose="03000509000000000000" pitchFamily="65" charset="-120"/>
            </a:endParaRPr>
          </a:p>
        </p:txBody>
      </p:sp>
      <p:sp>
        <p:nvSpPr>
          <p:cNvPr id="3" name="Rectangle 2"/>
          <p:cNvSpPr>
            <a:spLocks noGrp="1"/>
          </p:cNvSpPr>
          <p:nvPr>
            <p:ph sz="half" idx="1"/>
          </p:nvPr>
        </p:nvSpPr>
        <p:spPr>
          <a:xfrm>
            <a:off x="428596" y="500042"/>
            <a:ext cx="4107408" cy="4525963"/>
          </a:xfrm>
        </p:spPr>
        <p:txBody>
          <a:bodyPr>
            <a:normAutofit fontScale="92500"/>
          </a:bodyPr>
          <a:lstStyle>
            <a:extLst/>
          </a:lstStyle>
          <a:p>
            <a:pPr>
              <a:lnSpc>
                <a:spcPct val="114000"/>
              </a:lnSpc>
            </a:pPr>
            <a:r>
              <a:rPr altLang="en-US" sz="2200"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高級中等學校多元入學招生辦法</a:t>
            </a:r>
            <a:endParaRPr lang="en-US" altLang="en-US" sz="2200"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a:lnSpc>
                <a:spcPct val="114000"/>
              </a:lnSpc>
            </a:pPr>
            <a:r>
              <a:rPr altLang="en-US" sz="2200"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第六條</a:t>
            </a:r>
          </a:p>
          <a:p>
            <a:pPr>
              <a:lnSpc>
                <a:spcPct val="114000"/>
              </a:lnSpc>
            </a:pPr>
            <a:r>
              <a:rPr altLang="en-US" sz="2200" dirty="0" smtClean="0">
                <a:latin typeface="標楷體" panose="03000509000000000000" pitchFamily="65" charset="-120"/>
                <a:ea typeface="標楷體" panose="03000509000000000000" pitchFamily="65" charset="-120"/>
              </a:rPr>
              <a:t>為促進區域教育機會均等，鼓勵就近入學，或照顧弱勢學生就學權益，就學區之直轄市、縣（市）主管機關會商區內學校各主管機關，於衡酌國民中學校數、畢業班數或人數等因素後，得於前項第一款免試入學作業要點中訂定學生優先免試入學之實施方式。</a:t>
            </a:r>
            <a:endParaRPr lang="zh-TW" sz="2200" dirty="0">
              <a:latin typeface="標楷體" panose="03000509000000000000" pitchFamily="65" charset="-120"/>
              <a:ea typeface="標楷體" panose="03000509000000000000" pitchFamily="65" charset="-120"/>
            </a:endParaRPr>
          </a:p>
        </p:txBody>
      </p:sp>
      <p:sp>
        <p:nvSpPr>
          <p:cNvPr id="4" name="內容版面配置區 3"/>
          <p:cNvSpPr>
            <a:spLocks noGrp="1"/>
          </p:cNvSpPr>
          <p:nvPr>
            <p:ph sz="half" idx="2"/>
          </p:nvPr>
        </p:nvSpPr>
        <p:spPr/>
        <p:txBody>
          <a:bodyPr>
            <a:normAutofit fontScale="92500"/>
          </a:bodyPr>
          <a:lstStyle/>
          <a:p>
            <a:pPr marL="68580" indent="0">
              <a:buNone/>
            </a:pPr>
            <a:r>
              <a:rPr lang="zh-TW" altLang="en-US" sz="2200" b="1"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基北區高級中等學校免試入學作業</a:t>
            </a:r>
            <a:r>
              <a:rPr lang="zh-TW" altLang="en-US" sz="2200"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要點第六點第四項</a:t>
            </a:r>
            <a:endParaRPr lang="en-US" altLang="zh-TW" sz="2200" b="1" u="sng"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68580" indent="0">
              <a:buNone/>
            </a:pPr>
            <a:endParaRPr lang="en-US" altLang="zh-TW" sz="2200" dirty="0">
              <a:latin typeface="標楷體" panose="03000509000000000000" pitchFamily="65" charset="-120"/>
              <a:ea typeface="標楷體" panose="03000509000000000000" pitchFamily="65" charset="-120"/>
            </a:endParaRPr>
          </a:p>
          <a:p>
            <a:pPr marL="68580" indent="0">
              <a:buNone/>
            </a:pPr>
            <a:r>
              <a:rPr lang="zh-TW" altLang="en-US" sz="2200" dirty="0" smtClean="0">
                <a:latin typeface="標楷體" panose="03000509000000000000" pitchFamily="65" charset="-120"/>
                <a:ea typeface="標楷體" panose="03000509000000000000" pitchFamily="65" charset="-120"/>
              </a:rPr>
              <a:t>為</a:t>
            </a:r>
            <a:r>
              <a:rPr lang="zh-TW" altLang="en-US" sz="2200" dirty="0">
                <a:latin typeface="標楷體" panose="03000509000000000000" pitchFamily="65" charset="-120"/>
                <a:ea typeface="標楷體" panose="03000509000000000000" pitchFamily="65" charset="-120"/>
              </a:rPr>
              <a:t>促進區域教育機會均等，鼓勵就近入學，或照顧經濟弱勢學生就學權益，由各招生學校主管機關衡酌國民中學校數、畢業班數或人數等因素，辦理優先免試入學，其招生名額比率及實施辦法由各招生學校主管機關另訂之。</a:t>
            </a:r>
          </a:p>
        </p:txBody>
      </p:sp>
    </p:spTree>
    <p:extLst>
      <p:ext uri="{BB962C8B-B14F-4D97-AF65-F5344CB8AC3E}">
        <p14:creationId xmlns:p14="http://schemas.microsoft.com/office/powerpoint/2010/main" xmlns="" val="32762146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857224" y="357167"/>
            <a:ext cx="7772400" cy="928693"/>
          </a:xfrm>
        </p:spPr>
        <p:txBody>
          <a:bodyPr/>
          <a:lstStyle/>
          <a:p>
            <a:pPr lvl="0"/>
            <a:r>
              <a:rPr altLang="en-US" b="1" dirty="0" smtClean="0">
                <a:solidFill>
                  <a:srgbClr val="FF0000"/>
                </a:solidFill>
                <a:latin typeface="標楷體" panose="03000509000000000000" pitchFamily="65" charset="-120"/>
                <a:ea typeface="標楷體" panose="03000509000000000000" pitchFamily="65" charset="-120"/>
              </a:rPr>
              <a:t>所以，免試入學</a:t>
            </a:r>
            <a:r>
              <a:rPr lang="en-US" altLang="zh-TW" b="1" dirty="0" smtClean="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graphicFrame>
        <p:nvGraphicFramePr>
          <p:cNvPr id="4" name="資料庫圖表 3"/>
          <p:cNvGraphicFramePr/>
          <p:nvPr>
            <p:extLst>
              <p:ext uri="{D42A27DB-BD31-4B8C-83A1-F6EECF244321}">
                <p14:modId xmlns:p14="http://schemas.microsoft.com/office/powerpoint/2010/main" xmlns="" val="2604803744"/>
              </p:ext>
            </p:extLst>
          </p:nvPr>
        </p:nvGraphicFramePr>
        <p:xfrm>
          <a:off x="571472" y="1714488"/>
          <a:ext cx="8143932"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half" idx="1"/>
          </p:nvPr>
        </p:nvSpPr>
        <p:spPr>
          <a:xfrm>
            <a:off x="500034" y="1357298"/>
            <a:ext cx="4038600" cy="3554419"/>
          </a:xfrm>
        </p:spPr>
        <p:txBody>
          <a:bodyPr>
            <a:normAutofit/>
          </a:bodyPr>
          <a:lstStyle>
            <a:extLst/>
          </a:lstStyle>
          <a:p>
            <a:pPr>
              <a:lnSpc>
                <a:spcPct val="114000"/>
              </a:lnSpc>
            </a:pPr>
            <a:r>
              <a:rPr lang="zh-TW" altLang="en-US" sz="4000" dirty="0" smtClean="0">
                <a:latin typeface="+mj-lt"/>
                <a:ea typeface="標楷體" panose="03000509000000000000" pitchFamily="65" charset="-120"/>
              </a:rPr>
              <a:t>包括：</a:t>
            </a:r>
            <a:endParaRPr lang="en-US" altLang="zh-TW" sz="4000" dirty="0" smtClean="0">
              <a:latin typeface="+mj-lt"/>
              <a:ea typeface="標楷體" panose="03000509000000000000" pitchFamily="65" charset="-120"/>
            </a:endParaRPr>
          </a:p>
          <a:p>
            <a:pPr>
              <a:lnSpc>
                <a:spcPct val="114000"/>
              </a:lnSpc>
            </a:pPr>
            <a:r>
              <a:rPr altLang="en-US" sz="4000" dirty="0" smtClean="0">
                <a:latin typeface="+mj-lt"/>
                <a:ea typeface="標楷體" panose="03000509000000000000" pitchFamily="65" charset="-120"/>
              </a:rPr>
              <a:t>基隆市</a:t>
            </a:r>
            <a:r>
              <a:rPr lang="en-US" altLang="zh-TW" sz="4000" dirty="0" smtClean="0">
                <a:latin typeface="+mj-lt"/>
                <a:ea typeface="標楷體" panose="03000509000000000000" pitchFamily="65" charset="-120"/>
              </a:rPr>
              <a:t>12</a:t>
            </a:r>
            <a:r>
              <a:rPr altLang="en-US" sz="4000" dirty="0" smtClean="0">
                <a:latin typeface="+mj-lt"/>
                <a:ea typeface="標楷體" panose="03000509000000000000" pitchFamily="65" charset="-120"/>
              </a:rPr>
              <a:t>所</a:t>
            </a:r>
            <a:endParaRPr lang="en-US" altLang="en-US" sz="4000" dirty="0" smtClean="0">
              <a:latin typeface="+mj-lt"/>
              <a:ea typeface="標楷體" panose="03000509000000000000" pitchFamily="65" charset="-120"/>
            </a:endParaRPr>
          </a:p>
          <a:p>
            <a:pPr>
              <a:lnSpc>
                <a:spcPct val="114000"/>
              </a:lnSpc>
            </a:pPr>
            <a:r>
              <a:rPr altLang="en-US" sz="4000" dirty="0" smtClean="0">
                <a:latin typeface="+mj-lt"/>
                <a:ea typeface="標楷體" panose="03000509000000000000" pitchFamily="65" charset="-120"/>
              </a:rPr>
              <a:t>公私立高中職</a:t>
            </a:r>
            <a:endParaRPr lang="zh-TW" sz="4000" dirty="0">
              <a:latin typeface="+mj-lt"/>
              <a:ea typeface="標楷體" panose="03000509000000000000" pitchFamily="65" charset="-120"/>
            </a:endParaRPr>
          </a:p>
        </p:txBody>
      </p:sp>
      <p:sp>
        <p:nvSpPr>
          <p:cNvPr id="10" name="TextBox 13"/>
          <p:cNvSpPr txBox="1"/>
          <p:nvPr/>
        </p:nvSpPr>
        <p:spPr>
          <a:xfrm>
            <a:off x="571472" y="571480"/>
            <a:ext cx="285752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extLst/>
          </a:lstStyle>
          <a:p>
            <a:r>
              <a:rPr altLang="en-US" sz="4400" b="1" dirty="0" smtClean="0">
                <a:solidFill>
                  <a:srgbClr val="FF0000"/>
                </a:solidFill>
                <a:latin typeface="標楷體" panose="03000509000000000000" pitchFamily="65" charset="-120"/>
                <a:ea typeface="標楷體" panose="03000509000000000000" pitchFamily="65" charset="-120"/>
              </a:rPr>
              <a:t>參與學校</a:t>
            </a:r>
            <a:endParaRPr lang="zh-TW" sz="4400" b="1" dirty="0">
              <a:solidFill>
                <a:srgbClr val="FF0000"/>
              </a:solidFill>
              <a:latin typeface="標楷體" panose="03000509000000000000" pitchFamily="65" charset="-120"/>
              <a:ea typeface="標楷體" panose="03000509000000000000" pitchFamily="65"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xmlns="" val="454383100"/>
              </p:ext>
            </p:extLst>
          </p:nvPr>
        </p:nvGraphicFramePr>
        <p:xfrm>
          <a:off x="4643438" y="571480"/>
          <a:ext cx="3929090" cy="5102088"/>
        </p:xfrm>
        <a:graphic>
          <a:graphicData uri="http://schemas.openxmlformats.org/drawingml/2006/table">
            <a:tbl>
              <a:tblPr/>
              <a:tblGrid>
                <a:gridCol w="3929090"/>
              </a:tblGrid>
              <a:tr h="428623">
                <a:tc>
                  <a:txBody>
                    <a:bodyPr/>
                    <a:lstStyle/>
                    <a:p>
                      <a:pPr algn="l">
                        <a:lnSpc>
                          <a:spcPts val="3000"/>
                        </a:lnSpc>
                        <a:spcAft>
                          <a:spcPts val="0"/>
                        </a:spcAft>
                      </a:pPr>
                      <a:r>
                        <a:rPr lang="zh-TW" sz="2000" kern="0" dirty="0">
                          <a:latin typeface="Calibri"/>
                          <a:ea typeface="標楷體"/>
                          <a:cs typeface="Times New Roman"/>
                        </a:rPr>
                        <a:t>天主教輔大聖心高級中學</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623">
                <a:tc>
                  <a:txBody>
                    <a:bodyPr/>
                    <a:lstStyle/>
                    <a:p>
                      <a:pPr algn="l">
                        <a:lnSpc>
                          <a:spcPts val="3000"/>
                        </a:lnSpc>
                        <a:spcAft>
                          <a:spcPts val="0"/>
                        </a:spcAft>
                      </a:pPr>
                      <a:r>
                        <a:rPr lang="zh-TW" sz="2000" kern="0" dirty="0">
                          <a:latin typeface="Calibri"/>
                          <a:ea typeface="標楷體"/>
                          <a:cs typeface="Times New Roman"/>
                        </a:rPr>
                        <a:t>私立二信高級中學</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623">
                <a:tc>
                  <a:txBody>
                    <a:bodyPr/>
                    <a:lstStyle/>
                    <a:p>
                      <a:pPr algn="l">
                        <a:lnSpc>
                          <a:spcPts val="3000"/>
                        </a:lnSpc>
                        <a:spcAft>
                          <a:spcPts val="0"/>
                        </a:spcAft>
                      </a:pPr>
                      <a:r>
                        <a:rPr lang="zh-TW" sz="2000" kern="0" dirty="0">
                          <a:latin typeface="Calibri"/>
                          <a:ea typeface="標楷體"/>
                          <a:cs typeface="Times New Roman"/>
                        </a:rPr>
                        <a:t>國立基隆高級商工職業學校</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623">
                <a:tc>
                  <a:txBody>
                    <a:bodyPr/>
                    <a:lstStyle/>
                    <a:p>
                      <a:pPr algn="l">
                        <a:lnSpc>
                          <a:spcPts val="3000"/>
                        </a:lnSpc>
                        <a:spcAft>
                          <a:spcPts val="0"/>
                        </a:spcAft>
                      </a:pPr>
                      <a:r>
                        <a:rPr lang="zh-TW" sz="2000" kern="0" dirty="0">
                          <a:latin typeface="Calibri"/>
                          <a:ea typeface="標楷體"/>
                          <a:cs typeface="Times New Roman"/>
                        </a:rPr>
                        <a:t>國立基隆高級海事職業學校</a:t>
                      </a:r>
                      <a:endParaRPr lang="zh-TW" sz="2000" kern="100" dirty="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623">
                <a:tc>
                  <a:txBody>
                    <a:bodyPr/>
                    <a:lstStyle/>
                    <a:p>
                      <a:pPr algn="l">
                        <a:lnSpc>
                          <a:spcPts val="3000"/>
                        </a:lnSpc>
                        <a:spcAft>
                          <a:spcPts val="0"/>
                        </a:spcAft>
                      </a:pPr>
                      <a:r>
                        <a:rPr lang="zh-TW" sz="2000" kern="0">
                          <a:latin typeface="Calibri"/>
                          <a:ea typeface="標楷體"/>
                          <a:cs typeface="Times New Roman"/>
                        </a:rPr>
                        <a:t>國立基隆高級中學</a:t>
                      </a:r>
                      <a:endParaRPr lang="zh-TW" sz="2000" kern="10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28623">
                <a:tc>
                  <a:txBody>
                    <a:bodyPr/>
                    <a:lstStyle/>
                    <a:p>
                      <a:pPr algn="l">
                        <a:lnSpc>
                          <a:spcPts val="3000"/>
                        </a:lnSpc>
                        <a:spcAft>
                          <a:spcPts val="0"/>
                        </a:spcAft>
                      </a:pPr>
                      <a:r>
                        <a:rPr lang="zh-TW" sz="2000" kern="0">
                          <a:latin typeface="Calibri"/>
                          <a:ea typeface="標楷體"/>
                          <a:cs typeface="Times New Roman"/>
                        </a:rPr>
                        <a:t>國立基隆女子高級中學</a:t>
                      </a:r>
                      <a:endParaRPr lang="zh-TW" sz="2000" kern="100">
                        <a:latin typeface="Calibri"/>
                        <a:ea typeface="新細明體"/>
                        <a:cs typeface="Times New Roman"/>
                      </a:endParaRPr>
                    </a:p>
                  </a:txBody>
                  <a:tcPr marL="36812" marR="36812" marT="36812" marB="3681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1">
                <a:tc>
                  <a:txBody>
                    <a:bodyPr/>
                    <a:lstStyle/>
                    <a:p>
                      <a:pPr algn="l">
                        <a:lnSpc>
                          <a:spcPts val="3000"/>
                        </a:lnSpc>
                        <a:spcAft>
                          <a:spcPts val="0"/>
                        </a:spcAft>
                      </a:pPr>
                      <a:r>
                        <a:rPr lang="zh-TW" sz="2000" kern="0">
                          <a:latin typeface="Calibri"/>
                          <a:ea typeface="標楷體"/>
                          <a:cs typeface="Times New Roman"/>
                        </a:rPr>
                        <a:t>私立培德高級工業家事職業學校</a:t>
                      </a:r>
                      <a:endParaRPr lang="zh-TW" sz="2000" kern="10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1">
                <a:tc>
                  <a:txBody>
                    <a:bodyPr/>
                    <a:lstStyle/>
                    <a:p>
                      <a:pPr algn="l">
                        <a:lnSpc>
                          <a:spcPts val="3000"/>
                        </a:lnSpc>
                        <a:spcAft>
                          <a:spcPts val="0"/>
                        </a:spcAft>
                      </a:pPr>
                      <a:r>
                        <a:rPr lang="zh-TW" sz="2000" kern="0">
                          <a:latin typeface="Calibri"/>
                          <a:ea typeface="標楷體"/>
                          <a:cs typeface="Times New Roman"/>
                        </a:rPr>
                        <a:t>基隆市光隆高級家事商業職業學校</a:t>
                      </a:r>
                      <a:endParaRPr lang="zh-TW" sz="2000" kern="10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1">
                <a:tc>
                  <a:txBody>
                    <a:bodyPr/>
                    <a:lstStyle/>
                    <a:p>
                      <a:pPr algn="l">
                        <a:lnSpc>
                          <a:spcPts val="3000"/>
                        </a:lnSpc>
                        <a:spcAft>
                          <a:spcPts val="0"/>
                        </a:spcAft>
                      </a:pPr>
                      <a:r>
                        <a:rPr lang="zh-TW" sz="2000" kern="0">
                          <a:latin typeface="Calibri"/>
                          <a:ea typeface="標楷體"/>
                          <a:cs typeface="Times New Roman"/>
                        </a:rPr>
                        <a:t>市立八斗高級中學</a:t>
                      </a:r>
                      <a:endParaRPr lang="zh-TW" sz="2000" kern="10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1">
                <a:tc>
                  <a:txBody>
                    <a:bodyPr/>
                    <a:lstStyle/>
                    <a:p>
                      <a:pPr algn="l">
                        <a:lnSpc>
                          <a:spcPts val="3000"/>
                        </a:lnSpc>
                        <a:spcAft>
                          <a:spcPts val="0"/>
                        </a:spcAft>
                      </a:pPr>
                      <a:r>
                        <a:rPr lang="zh-TW" sz="2000" kern="0" dirty="0">
                          <a:latin typeface="Calibri"/>
                          <a:ea typeface="標楷體"/>
                          <a:cs typeface="Times New Roman"/>
                        </a:rPr>
                        <a:t>市立暖暖高級中學</a:t>
                      </a:r>
                      <a:endParaRPr lang="zh-TW" sz="2000" kern="100" dirty="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1">
                <a:tc>
                  <a:txBody>
                    <a:bodyPr/>
                    <a:lstStyle/>
                    <a:p>
                      <a:pPr algn="l">
                        <a:lnSpc>
                          <a:spcPts val="3000"/>
                        </a:lnSpc>
                        <a:spcAft>
                          <a:spcPts val="0"/>
                        </a:spcAft>
                      </a:pPr>
                      <a:r>
                        <a:rPr lang="zh-TW" sz="2000" kern="0">
                          <a:latin typeface="Calibri"/>
                          <a:ea typeface="標楷體"/>
                          <a:cs typeface="Times New Roman"/>
                        </a:rPr>
                        <a:t>市立安樂高級中學</a:t>
                      </a:r>
                      <a:endParaRPr lang="zh-TW" sz="2000" kern="10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73091">
                <a:tc>
                  <a:txBody>
                    <a:bodyPr/>
                    <a:lstStyle/>
                    <a:p>
                      <a:pPr algn="l">
                        <a:lnSpc>
                          <a:spcPts val="3000"/>
                        </a:lnSpc>
                        <a:spcAft>
                          <a:spcPts val="0"/>
                        </a:spcAft>
                      </a:pPr>
                      <a:r>
                        <a:rPr lang="zh-TW" sz="2000" kern="0" dirty="0">
                          <a:latin typeface="Calibri"/>
                          <a:ea typeface="標楷體"/>
                          <a:cs typeface="Times New Roman"/>
                        </a:rPr>
                        <a:t>市立中山高級中學</a:t>
                      </a:r>
                      <a:endParaRPr lang="zh-TW" sz="2000" kern="100" dirty="0">
                        <a:latin typeface="Calibri"/>
                        <a:ea typeface="新細明體"/>
                        <a:cs typeface="Times New Roman"/>
                      </a:endParaRPr>
                    </a:p>
                  </a:txBody>
                  <a:tcPr marL="7362" marR="7362" marT="7362" marB="73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Rectangle 1"/>
          <p:cNvSpPr>
            <a:spLocks noGrp="1"/>
          </p:cNvSpPr>
          <p:nvPr>
            <p:ph type="title"/>
          </p:nvPr>
        </p:nvSpPr>
        <p:spPr>
          <a:xfrm>
            <a:off x="357158" y="5929330"/>
            <a:ext cx="7612408" cy="551518"/>
          </a:xfrm>
        </p:spPr>
        <p:txBody>
          <a:bodyPr>
            <a:normAutofit/>
          </a:bodyPr>
          <a:lstStyle>
            <a:extLst/>
          </a:lstStyle>
          <a:p>
            <a:r>
              <a:rPr altLang="en-US" sz="2400" dirty="0" smtClean="0">
                <a:solidFill>
                  <a:srgbClr val="FF0000"/>
                </a:solidFill>
                <a:ea typeface="標楷體" panose="03000509000000000000" pitchFamily="65" charset="-120"/>
              </a:rPr>
              <a:t>基隆市</a:t>
            </a:r>
            <a:r>
              <a:rPr lang="en-US" sz="2400" dirty="0" smtClean="0">
                <a:solidFill>
                  <a:srgbClr val="FF0000"/>
                </a:solidFill>
                <a:ea typeface="標楷體" panose="03000509000000000000" pitchFamily="65" charset="-120"/>
              </a:rPr>
              <a:t>105</a:t>
            </a:r>
            <a:r>
              <a:rPr altLang="en-US" sz="2400" dirty="0" smtClean="0">
                <a:solidFill>
                  <a:srgbClr val="FF0000"/>
                </a:solidFill>
                <a:ea typeface="標楷體" panose="03000509000000000000" pitchFamily="65" charset="-120"/>
              </a:rPr>
              <a:t>學年度公私立高級中等學校直升入學方案</a:t>
            </a:r>
            <a:endParaRPr altLang="en-US" sz="2400" dirty="0">
              <a:solidFill>
                <a:srgbClr val="FF0000"/>
              </a:solidFill>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half" idx="1"/>
          </p:nvPr>
        </p:nvSpPr>
        <p:spPr>
          <a:xfrm>
            <a:off x="571472" y="1785926"/>
            <a:ext cx="2500330" cy="2697163"/>
          </a:xfrm>
        </p:spPr>
        <p:txBody>
          <a:bodyPr>
            <a:normAutofit/>
          </a:bodyPr>
          <a:lstStyle>
            <a:extLst/>
          </a:lstStyle>
          <a:p>
            <a:pPr>
              <a:lnSpc>
                <a:spcPct val="114000"/>
              </a:lnSpc>
              <a:buNone/>
            </a:pPr>
            <a:r>
              <a:rPr altLang="en-US" sz="3200" dirty="0" smtClean="0">
                <a:latin typeface="標楷體" panose="03000509000000000000" pitchFamily="65" charset="-120"/>
                <a:ea typeface="標楷體" panose="03000509000000000000" pitchFamily="65" charset="-120"/>
              </a:rPr>
              <a:t>基隆市公私</a:t>
            </a:r>
            <a:endParaRPr lang="en-US" altLang="en-US" sz="3200" dirty="0" smtClean="0">
              <a:latin typeface="標楷體" panose="03000509000000000000" pitchFamily="65" charset="-120"/>
              <a:ea typeface="標楷體" panose="03000509000000000000" pitchFamily="65" charset="-120"/>
            </a:endParaRPr>
          </a:p>
          <a:p>
            <a:pPr>
              <a:lnSpc>
                <a:spcPct val="114000"/>
              </a:lnSpc>
              <a:buNone/>
            </a:pPr>
            <a:r>
              <a:rPr altLang="en-US" sz="3200" dirty="0" smtClean="0">
                <a:latin typeface="標楷體" panose="03000509000000000000" pitchFamily="65" charset="-120"/>
                <a:ea typeface="標楷體" panose="03000509000000000000" pitchFamily="65" charset="-120"/>
              </a:rPr>
              <a:t>立高中</a:t>
            </a:r>
            <a:r>
              <a:rPr lang="zh-TW" altLang="en-US" sz="3200" dirty="0" smtClean="0">
                <a:latin typeface="標楷體" panose="03000509000000000000" pitchFamily="65" charset="-120"/>
                <a:ea typeface="標楷體" panose="03000509000000000000" pitchFamily="65" charset="-120"/>
              </a:rPr>
              <a:t>職有</a:t>
            </a:r>
            <a:endParaRPr lang="en-US" altLang="zh-TW" sz="3200" dirty="0" smtClean="0">
              <a:latin typeface="標楷體" panose="03000509000000000000" pitchFamily="65" charset="-120"/>
              <a:ea typeface="標楷體" panose="03000509000000000000" pitchFamily="65" charset="-120"/>
            </a:endParaRPr>
          </a:p>
          <a:p>
            <a:pPr>
              <a:lnSpc>
                <a:spcPct val="114000"/>
              </a:lnSpc>
              <a:buNone/>
            </a:pPr>
            <a:r>
              <a:rPr altLang="en-US" sz="3200" dirty="0" smtClean="0">
                <a:latin typeface="標楷體" panose="03000509000000000000" pitchFamily="65" charset="-120"/>
                <a:ea typeface="標楷體" panose="03000509000000000000" pitchFamily="65" charset="-120"/>
              </a:rPr>
              <a:t>附設國中部</a:t>
            </a:r>
            <a:endParaRPr lang="en-US" altLang="en-US" sz="3200" dirty="0" smtClean="0">
              <a:latin typeface="標楷體" panose="03000509000000000000" pitchFamily="65" charset="-120"/>
              <a:ea typeface="標楷體" panose="03000509000000000000" pitchFamily="65" charset="-120"/>
            </a:endParaRPr>
          </a:p>
          <a:p>
            <a:pPr>
              <a:lnSpc>
                <a:spcPct val="114000"/>
              </a:lnSpc>
              <a:buNone/>
            </a:pPr>
            <a:r>
              <a:rPr altLang="en-US" sz="3200" dirty="0" smtClean="0">
                <a:latin typeface="標楷體" panose="03000509000000000000" pitchFamily="65" charset="-120"/>
                <a:ea typeface="標楷體" panose="03000509000000000000" pitchFamily="65" charset="-120"/>
              </a:rPr>
              <a:t>者</a:t>
            </a:r>
            <a:r>
              <a:rPr altLang="en-US" sz="3200" dirty="0" smtClean="0">
                <a:latin typeface="標楷體" panose="03000509000000000000" pitchFamily="65" charset="-120"/>
                <a:ea typeface="標楷體" panose="03000509000000000000" pitchFamily="65" charset="-120"/>
              </a:rPr>
              <a:t>。</a:t>
            </a:r>
            <a:endParaRPr lang="zh-TW" sz="3200" dirty="0">
              <a:latin typeface="標楷體" panose="03000509000000000000" pitchFamily="65" charset="-120"/>
              <a:ea typeface="標楷體" panose="03000509000000000000" pitchFamily="65" charset="-120"/>
            </a:endParaRPr>
          </a:p>
        </p:txBody>
      </p:sp>
      <p:sp>
        <p:nvSpPr>
          <p:cNvPr id="10" name="TextBox 13"/>
          <p:cNvSpPr txBox="1"/>
          <p:nvPr/>
        </p:nvSpPr>
        <p:spPr>
          <a:xfrm>
            <a:off x="571472" y="714356"/>
            <a:ext cx="285752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extLst/>
          </a:lstStyle>
          <a:p>
            <a:pPr algn="ctr"/>
            <a:r>
              <a:rPr altLang="en-US" sz="4400" u="sng" dirty="0" smtClean="0">
                <a:latin typeface="標楷體" panose="03000509000000000000" pitchFamily="65" charset="-120"/>
                <a:ea typeface="標楷體" panose="03000509000000000000" pitchFamily="65" charset="-120"/>
              </a:rPr>
              <a:t>招生學校</a:t>
            </a:r>
            <a:endParaRPr lang="zh-TW" sz="4400" b="1" u="sng" dirty="0">
              <a:solidFill>
                <a:schemeClr val="accent1"/>
              </a:solidFill>
              <a:latin typeface="標楷體" panose="03000509000000000000" pitchFamily="65" charset="-120"/>
              <a:ea typeface="標楷體" panose="03000509000000000000" pitchFamily="65" charset="-120"/>
            </a:endParaRPr>
          </a:p>
        </p:txBody>
      </p:sp>
      <p:graphicFrame>
        <p:nvGraphicFramePr>
          <p:cNvPr id="6" name="資料庫圖表 5"/>
          <p:cNvGraphicFramePr/>
          <p:nvPr>
            <p:extLst>
              <p:ext uri="{D42A27DB-BD31-4B8C-83A1-F6EECF244321}">
                <p14:modId xmlns:p14="http://schemas.microsoft.com/office/powerpoint/2010/main" xmlns="" val="2114133871"/>
              </p:ext>
            </p:extLst>
          </p:nvPr>
        </p:nvGraphicFramePr>
        <p:xfrm>
          <a:off x="3428992" y="785794"/>
          <a:ext cx="5429288"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a:spLocks noGrp="1"/>
          </p:cNvSpPr>
          <p:nvPr>
            <p:ph type="title"/>
          </p:nvPr>
        </p:nvSpPr>
        <p:spPr>
          <a:xfrm>
            <a:off x="357158" y="5929330"/>
            <a:ext cx="7612408" cy="551518"/>
          </a:xfrm>
        </p:spPr>
        <p:txBody>
          <a:bodyPr>
            <a:normAutofit/>
          </a:bodyPr>
          <a:lstStyle>
            <a:extLst/>
          </a:lstStyle>
          <a:p>
            <a:r>
              <a:rPr altLang="en-US" sz="2400" dirty="0" smtClean="0">
                <a:solidFill>
                  <a:srgbClr val="FF0000"/>
                </a:solidFill>
                <a:ea typeface="標楷體" panose="03000509000000000000" pitchFamily="65" charset="-120"/>
              </a:rPr>
              <a:t>基隆市</a:t>
            </a:r>
            <a:r>
              <a:rPr lang="en-US" sz="2400" dirty="0" smtClean="0">
                <a:solidFill>
                  <a:srgbClr val="FF0000"/>
                </a:solidFill>
                <a:ea typeface="標楷體" panose="03000509000000000000" pitchFamily="65" charset="-120"/>
              </a:rPr>
              <a:t>105</a:t>
            </a:r>
            <a:r>
              <a:rPr altLang="en-US" sz="2400" dirty="0" smtClean="0">
                <a:solidFill>
                  <a:srgbClr val="FF0000"/>
                </a:solidFill>
                <a:ea typeface="標楷體" panose="03000509000000000000" pitchFamily="65" charset="-120"/>
              </a:rPr>
              <a:t>學年度公私立高級中等學校直升入學方案</a:t>
            </a:r>
            <a:endParaRPr altLang="en-US" sz="2400" dirty="0">
              <a:solidFill>
                <a:srgbClr val="FF0000"/>
              </a:solidFill>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57158" y="5929330"/>
            <a:ext cx="7612408" cy="551518"/>
          </a:xfrm>
        </p:spPr>
        <p:txBody>
          <a:bodyPr>
            <a:normAutofit/>
          </a:bodyPr>
          <a:lstStyle>
            <a:extLst/>
          </a:lstStyle>
          <a:p>
            <a:r>
              <a:rPr altLang="en-US" sz="2400" dirty="0" smtClean="0">
                <a:solidFill>
                  <a:srgbClr val="FF0000"/>
                </a:solidFill>
                <a:ea typeface="標楷體" panose="03000509000000000000" pitchFamily="65" charset="-120"/>
              </a:rPr>
              <a:t>基隆市</a:t>
            </a:r>
            <a:r>
              <a:rPr lang="en-US" sz="2400" dirty="0" smtClean="0">
                <a:solidFill>
                  <a:srgbClr val="FF0000"/>
                </a:solidFill>
                <a:ea typeface="標楷體" panose="03000509000000000000" pitchFamily="65" charset="-120"/>
              </a:rPr>
              <a:t>105</a:t>
            </a:r>
            <a:r>
              <a:rPr altLang="en-US" sz="2400" dirty="0" smtClean="0">
                <a:solidFill>
                  <a:srgbClr val="FF0000"/>
                </a:solidFill>
                <a:ea typeface="標楷體" panose="03000509000000000000" pitchFamily="65" charset="-120"/>
              </a:rPr>
              <a:t>學年度公私立高級中等學校直升入學方案</a:t>
            </a:r>
            <a:endParaRPr altLang="en-US" sz="2400" dirty="0">
              <a:solidFill>
                <a:srgbClr val="FF0000"/>
              </a:solidFill>
              <a:ea typeface="標楷體" panose="03000509000000000000" pitchFamily="65" charset="-120"/>
            </a:endParaRPr>
          </a:p>
        </p:txBody>
      </p:sp>
      <p:sp>
        <p:nvSpPr>
          <p:cNvPr id="3" name="Rectangle 2"/>
          <p:cNvSpPr>
            <a:spLocks noGrp="1"/>
          </p:cNvSpPr>
          <p:nvPr>
            <p:ph sz="half" idx="1"/>
          </p:nvPr>
        </p:nvSpPr>
        <p:spPr>
          <a:xfrm>
            <a:off x="500034" y="1714488"/>
            <a:ext cx="4038600" cy="2697163"/>
          </a:xfrm>
        </p:spPr>
        <p:txBody>
          <a:bodyPr>
            <a:normAutofit/>
          </a:bodyPr>
          <a:lstStyle>
            <a:extLst/>
          </a:lstStyle>
          <a:p>
            <a:pPr>
              <a:lnSpc>
                <a:spcPct val="114000"/>
              </a:lnSpc>
            </a:pPr>
            <a:r>
              <a:rPr altLang="en-US" sz="3200" dirty="0" smtClean="0">
                <a:latin typeface="標楷體" panose="03000509000000000000" pitchFamily="65" charset="-120"/>
                <a:ea typeface="標楷體" panose="03000509000000000000" pitchFamily="65" charset="-120"/>
              </a:rPr>
              <a:t>各校校內附設國中部應屆畢業生。</a:t>
            </a:r>
            <a:endParaRPr lang="zh-TW" sz="3200" dirty="0">
              <a:latin typeface="標楷體" panose="03000509000000000000" pitchFamily="65" charset="-120"/>
              <a:ea typeface="標楷體" panose="03000509000000000000" pitchFamily="65" charset="-120"/>
            </a:endParaRPr>
          </a:p>
        </p:txBody>
      </p:sp>
      <p:sp>
        <p:nvSpPr>
          <p:cNvPr id="10" name="TextBox 13"/>
          <p:cNvSpPr txBox="1"/>
          <p:nvPr/>
        </p:nvSpPr>
        <p:spPr>
          <a:xfrm>
            <a:off x="500034" y="642918"/>
            <a:ext cx="285752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extLst/>
          </a:lstStyle>
          <a:p>
            <a:pPr algn="ctr"/>
            <a:r>
              <a:rPr altLang="en-US" sz="4400" u="sng" dirty="0" smtClean="0">
                <a:latin typeface="標楷體" panose="03000509000000000000" pitchFamily="65" charset="-120"/>
                <a:ea typeface="標楷體" panose="03000509000000000000" pitchFamily="65" charset="-120"/>
              </a:rPr>
              <a:t>招生對象</a:t>
            </a:r>
            <a:endParaRPr lang="zh-TW" sz="4400" b="1" u="sng" dirty="0">
              <a:solidFill>
                <a:schemeClr val="accent1"/>
              </a:solidFill>
              <a:latin typeface="標楷體" panose="03000509000000000000" pitchFamily="65" charset="-120"/>
              <a:ea typeface="標楷體" panose="03000509000000000000" pitchFamily="65" charset="-120"/>
            </a:endParaRPr>
          </a:p>
        </p:txBody>
      </p:sp>
      <p:graphicFrame>
        <p:nvGraphicFramePr>
          <p:cNvPr id="7" name="Content Placeholder 4"/>
          <p:cNvGraphicFramePr>
            <a:graphicFrameLocks noGrp="1"/>
          </p:cNvGraphicFramePr>
          <p:nvPr>
            <p:ph sz="half" idx="2"/>
            <p:extLst>
              <p:ext uri="{D42A27DB-BD31-4B8C-83A1-F6EECF244321}">
                <p14:modId xmlns:p14="http://schemas.microsoft.com/office/powerpoint/2010/main" xmlns="" val="2282268405"/>
              </p:ext>
            </p:extLst>
          </p:nvPr>
        </p:nvGraphicFramePr>
        <p:xfrm>
          <a:off x="4572000" y="571480"/>
          <a:ext cx="420531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half" idx="1"/>
          </p:nvPr>
        </p:nvSpPr>
        <p:spPr>
          <a:xfrm>
            <a:off x="467544" y="1857364"/>
            <a:ext cx="3532952" cy="3908759"/>
          </a:xfrm>
        </p:spPr>
        <p:txBody>
          <a:bodyPr>
            <a:normAutofit/>
          </a:bodyPr>
          <a:lstStyle>
            <a:extLst/>
          </a:lstStyle>
          <a:p>
            <a:pPr>
              <a:lnSpc>
                <a:spcPct val="114000"/>
              </a:lnSpc>
            </a:pPr>
            <a:r>
              <a:rPr altLang="en-US" sz="3600" dirty="0" smtClean="0">
                <a:latin typeface="+mj-lt"/>
                <a:ea typeface="標楷體" panose="03000509000000000000" pitchFamily="65" charset="-120"/>
              </a:rPr>
              <a:t>各校招生名額不得高於該校核定招生總名額之</a:t>
            </a:r>
            <a:r>
              <a:rPr lang="en-US" sz="3600" b="1" u="heavy" dirty="0" smtClean="0">
                <a:latin typeface="+mj-lt"/>
                <a:ea typeface="標楷體" panose="03000509000000000000" pitchFamily="65" charset="-120"/>
              </a:rPr>
              <a:t>40%</a:t>
            </a:r>
            <a:r>
              <a:rPr altLang="en-US" sz="3600" dirty="0" smtClean="0">
                <a:latin typeface="+mj-lt"/>
                <a:ea typeface="標楷體" panose="03000509000000000000" pitchFamily="65" charset="-120"/>
              </a:rPr>
              <a:t>。</a:t>
            </a:r>
            <a:endParaRPr lang="zh-TW" sz="3600" dirty="0">
              <a:latin typeface="+mj-lt"/>
              <a:ea typeface="標楷體" panose="03000509000000000000" pitchFamily="65" charset="-120"/>
            </a:endParaRPr>
          </a:p>
        </p:txBody>
      </p:sp>
      <p:sp>
        <p:nvSpPr>
          <p:cNvPr id="10" name="TextBox 13"/>
          <p:cNvSpPr txBox="1"/>
          <p:nvPr/>
        </p:nvSpPr>
        <p:spPr>
          <a:xfrm>
            <a:off x="571472" y="642918"/>
            <a:ext cx="2857520" cy="76944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extLst/>
          </a:lstStyle>
          <a:p>
            <a:pPr algn="ctr"/>
            <a:r>
              <a:rPr altLang="en-US" sz="4400" u="sng" dirty="0" smtClean="0">
                <a:latin typeface="標楷體" panose="03000509000000000000" pitchFamily="65" charset="-120"/>
                <a:ea typeface="標楷體" panose="03000509000000000000" pitchFamily="65" charset="-120"/>
              </a:rPr>
              <a:t>招生名額</a:t>
            </a:r>
            <a:endParaRPr lang="zh-TW" sz="4400" b="1" u="sng" dirty="0">
              <a:solidFill>
                <a:schemeClr val="accent1"/>
              </a:solidFill>
              <a:latin typeface="標楷體" panose="03000509000000000000" pitchFamily="65" charset="-120"/>
              <a:ea typeface="標楷體" panose="03000509000000000000" pitchFamily="65" charset="-120"/>
            </a:endParaRPr>
          </a:p>
        </p:txBody>
      </p:sp>
      <p:graphicFrame>
        <p:nvGraphicFramePr>
          <p:cNvPr id="7" name="Content Placeholder 4"/>
          <p:cNvGraphicFramePr>
            <a:graphicFrameLocks noGrp="1"/>
          </p:cNvGraphicFramePr>
          <p:nvPr>
            <p:ph sz="half" idx="2"/>
            <p:extLst>
              <p:ext uri="{D42A27DB-BD31-4B8C-83A1-F6EECF244321}">
                <p14:modId xmlns:p14="http://schemas.microsoft.com/office/powerpoint/2010/main" xmlns="" val="3681100670"/>
              </p:ext>
            </p:extLst>
          </p:nvPr>
        </p:nvGraphicFramePr>
        <p:xfrm>
          <a:off x="4286248" y="928670"/>
          <a:ext cx="4491070" cy="5240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1"/>
          <p:cNvSpPr>
            <a:spLocks noGrp="1"/>
          </p:cNvSpPr>
          <p:nvPr>
            <p:ph type="title"/>
          </p:nvPr>
        </p:nvSpPr>
        <p:spPr>
          <a:xfrm>
            <a:off x="357158" y="5929330"/>
            <a:ext cx="7612408" cy="551518"/>
          </a:xfrm>
        </p:spPr>
        <p:txBody>
          <a:bodyPr>
            <a:normAutofit/>
          </a:bodyPr>
          <a:lstStyle>
            <a:extLst/>
          </a:lstStyle>
          <a:p>
            <a:r>
              <a:rPr altLang="en-US" sz="2400" dirty="0" smtClean="0">
                <a:solidFill>
                  <a:srgbClr val="FF0000"/>
                </a:solidFill>
                <a:ea typeface="標楷體" panose="03000509000000000000" pitchFamily="65" charset="-120"/>
              </a:rPr>
              <a:t>基隆市</a:t>
            </a:r>
            <a:r>
              <a:rPr lang="en-US" sz="2400" dirty="0" smtClean="0">
                <a:solidFill>
                  <a:srgbClr val="FF0000"/>
                </a:solidFill>
                <a:ea typeface="標楷體" panose="03000509000000000000" pitchFamily="65" charset="-120"/>
              </a:rPr>
              <a:t>105</a:t>
            </a:r>
            <a:r>
              <a:rPr altLang="en-US" sz="2400" dirty="0" smtClean="0">
                <a:solidFill>
                  <a:srgbClr val="FF0000"/>
                </a:solidFill>
                <a:ea typeface="標楷體" panose="03000509000000000000" pitchFamily="65" charset="-120"/>
              </a:rPr>
              <a:t>學年度公私立高級中等學校直升入學方案</a:t>
            </a:r>
            <a:endParaRPr altLang="en-US" sz="2400" dirty="0">
              <a:solidFill>
                <a:srgbClr val="FF0000"/>
              </a:solidFill>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xmlns="" val="4274526310"/>
              </p:ext>
            </p:extLst>
          </p:nvPr>
        </p:nvGraphicFramePr>
        <p:xfrm>
          <a:off x="285720" y="428604"/>
          <a:ext cx="857256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p:cNvSpPr txBox="1">
            <a:spLocks/>
          </p:cNvSpPr>
          <p:nvPr/>
        </p:nvSpPr>
        <p:spPr>
          <a:xfrm>
            <a:off x="357158" y="5929330"/>
            <a:ext cx="7612408" cy="551518"/>
          </a:xfrm>
          <a:prstGeom prst="rect">
            <a:avLst/>
          </a:prstGeom>
        </p:spPr>
        <p:txBody>
          <a:bodyPr>
            <a:normAutofit fontScale="92500"/>
          </a:bodyPr>
          <a:lstStyle>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基隆市</a:t>
            </a:r>
            <a:r>
              <a:rPr kumimoji="0" lang="en-US" altLang="zh-TW"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105</a:t>
            </a: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學年度公私立高級中等學校優先免試入學方案</a:t>
            </a:r>
            <a:endParaRPr kumimoji="0" lang="zh-TW" altLang="en-US" sz="2400" b="1" i="0" u="none" strike="noStrike" kern="1200" cap="none" spc="0" normalizeH="0" baseline="0" noProof="0" dirty="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928662" y="1928802"/>
            <a:ext cx="7416824" cy="1362075"/>
          </a:xfrm>
        </p:spPr>
        <p:txBody>
          <a:bodyPr>
            <a:normAutofit/>
          </a:bodyPr>
          <a:lstStyle/>
          <a:p>
            <a:pPr algn="ctr"/>
            <a:r>
              <a:rPr lang="en-US" altLang="zh-TW" sz="4800" dirty="0" smtClean="0">
                <a:solidFill>
                  <a:schemeClr val="accent1">
                    <a:lumMod val="50000"/>
                  </a:schemeClr>
                </a:solidFill>
                <a:latin typeface="標楷體" pitchFamily="65" charset="-120"/>
                <a:ea typeface="標楷體" pitchFamily="65" charset="-120"/>
              </a:rPr>
              <a:t>105</a:t>
            </a:r>
            <a:r>
              <a:rPr lang="zh-TW" altLang="en-US" sz="4800" dirty="0" smtClean="0">
                <a:solidFill>
                  <a:schemeClr val="accent1">
                    <a:lumMod val="50000"/>
                  </a:schemeClr>
                </a:solidFill>
                <a:latin typeface="標楷體" pitchFamily="65" charset="-120"/>
                <a:ea typeface="標楷體" pitchFamily="65" charset="-120"/>
              </a:rPr>
              <a:t>年基北區適性入學管道</a:t>
            </a:r>
            <a:endParaRPr lang="zh-TW" altLang="en-US" sz="4800" dirty="0">
              <a:solidFill>
                <a:schemeClr val="accent1">
                  <a:lumMod val="50000"/>
                </a:schemeClr>
              </a:solidFill>
              <a:latin typeface="標楷體" pitchFamily="65" charset="-120"/>
              <a:ea typeface="標楷體" pitchFamily="65" charset="-120"/>
            </a:endParaRPr>
          </a:p>
        </p:txBody>
      </p:sp>
    </p:spTree>
    <p:extLst>
      <p:ext uri="{BB962C8B-B14F-4D97-AF65-F5344CB8AC3E}">
        <p14:creationId xmlns="" xmlns:p14="http://schemas.microsoft.com/office/powerpoint/2010/main" val="24091183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xmlns="" val="3781627698"/>
              </p:ext>
            </p:extLst>
          </p:nvPr>
        </p:nvGraphicFramePr>
        <p:xfrm>
          <a:off x="1428728" y="500042"/>
          <a:ext cx="60960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1"/>
          <p:cNvSpPr txBox="1">
            <a:spLocks/>
          </p:cNvSpPr>
          <p:nvPr/>
        </p:nvSpPr>
        <p:spPr>
          <a:xfrm>
            <a:off x="357158" y="5929330"/>
            <a:ext cx="7612408" cy="551518"/>
          </a:xfrm>
          <a:prstGeom prst="rect">
            <a:avLst/>
          </a:prstGeom>
        </p:spPr>
        <p:txBody>
          <a:bodyPr>
            <a:normAutofit fontScale="92500"/>
          </a:bodyPr>
          <a:lstStyle>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基隆市</a:t>
            </a:r>
            <a:r>
              <a:rPr kumimoji="0" lang="en-US" altLang="zh-TW"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105</a:t>
            </a: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學年度公私立高級中等學校優先免試入學方案</a:t>
            </a:r>
            <a:endParaRPr kumimoji="0" lang="zh-TW" altLang="en-US" sz="2400" b="1" i="0" u="none" strike="noStrike" kern="1200" cap="none" spc="0" normalizeH="0" baseline="0" noProof="0" dirty="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xmlns="" val="3658696680"/>
              </p:ext>
            </p:extLst>
          </p:nvPr>
        </p:nvGraphicFramePr>
        <p:xfrm>
          <a:off x="357158" y="428604"/>
          <a:ext cx="842968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1"/>
          <p:cNvSpPr txBox="1">
            <a:spLocks/>
          </p:cNvSpPr>
          <p:nvPr/>
        </p:nvSpPr>
        <p:spPr>
          <a:xfrm>
            <a:off x="357158" y="5929330"/>
            <a:ext cx="7612408" cy="551518"/>
          </a:xfrm>
          <a:prstGeom prst="rect">
            <a:avLst/>
          </a:prstGeom>
        </p:spPr>
        <p:txBody>
          <a:bodyPr>
            <a:normAutofit fontScale="92500"/>
          </a:bodyPr>
          <a:lstStyle>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基隆市</a:t>
            </a:r>
            <a:r>
              <a:rPr kumimoji="0" lang="en-US" altLang="zh-TW"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105</a:t>
            </a: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學年度公私立高級中等學校優先免試入學方案</a:t>
            </a:r>
            <a:endParaRPr kumimoji="0" lang="zh-TW" altLang="en-US" sz="2400" b="1" i="0" u="none" strike="noStrike" kern="1200" cap="none" spc="0" normalizeH="0" baseline="0" noProof="0" dirty="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57158" y="500042"/>
            <a:ext cx="8501122"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sz="4800" b="1" i="0" u="sng" strike="noStrike" cap="none" normalizeH="0" baseline="0" dirty="0" smtClean="0">
                <a:ln>
                  <a:noFill/>
                </a:ln>
                <a:solidFill>
                  <a:srgbClr val="C00000"/>
                </a:solidFill>
                <a:effectLst/>
                <a:latin typeface="+mj-lt"/>
                <a:ea typeface="標楷體" panose="03000509000000000000" pitchFamily="65" charset="-120"/>
                <a:cs typeface="標楷體" pitchFamily="65" charset="-120"/>
              </a:rPr>
              <a:t>報名原則</a:t>
            </a:r>
            <a:endParaRPr kumimoji="1" lang="en-US" altLang="zh-TW" sz="4800" b="1" i="0" u="sng" strike="noStrike" cap="none" normalizeH="0" baseline="0" dirty="0" smtClean="0">
              <a:ln>
                <a:noFill/>
              </a:ln>
              <a:solidFill>
                <a:srgbClr val="C00000"/>
              </a:solidFill>
              <a:effectLst/>
              <a:latin typeface="+mj-lt"/>
              <a:ea typeface="標楷體" panose="03000509000000000000" pitchFamily="65" charset="-120"/>
              <a:cs typeface="標楷體" pitchFamily="65"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3600" b="1" i="0" u="sng" strike="noStrike" cap="none" normalizeH="0" baseline="0" dirty="0" smtClean="0">
              <a:ln>
                <a:noFill/>
              </a:ln>
              <a:solidFill>
                <a:srgbClr val="C00000"/>
              </a:solidFill>
              <a:effectLst/>
              <a:latin typeface="+mj-lt"/>
              <a:ea typeface="標楷體" panose="03000509000000000000"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a:t>
            </a:r>
            <a:r>
              <a:rPr kumimoji="1" 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得同時報名優先免試入學</a:t>
            </a:r>
            <a:r>
              <a:rPr kumimoji="1"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和</a:t>
            </a:r>
            <a:r>
              <a:rPr kumimoji="1" 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直升入學。</a:t>
            </a:r>
            <a:endPar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sz="3600" b="1" i="0" u="none" strike="noStrike" cap="none" normalizeH="0" baseline="0" dirty="0" smtClean="0">
              <a:ln>
                <a:noFill/>
              </a:ln>
              <a:solidFill>
                <a:srgbClr val="7030A0"/>
              </a:solidFill>
              <a:effectLst/>
              <a:latin typeface="+mj-lt"/>
              <a:ea typeface="標楷體" panose="03000509000000000000" pitchFamily="65"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a:t>
            </a:r>
            <a:r>
              <a:rPr kumimoji="1" 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報名優先免試入學時，選擇</a:t>
            </a:r>
            <a:r>
              <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1</a:t>
            </a:r>
            <a:r>
              <a:rPr kumimoji="1" lang="zh-TW"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校辦理報名，不得同時報名</a:t>
            </a:r>
            <a:r>
              <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2</a:t>
            </a:r>
            <a:r>
              <a:rPr kumimoji="1" lang="zh-TW"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校</a:t>
            </a:r>
            <a:r>
              <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a:t>
            </a:r>
            <a:r>
              <a:rPr kumimoji="1" lang="zh-TW"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含</a:t>
            </a:r>
            <a:r>
              <a:rPr kumimoji="1" lang="en-US" altLang="zh-TW" sz="3600" b="1" i="0" u="none" strike="noStrike" cap="none" normalizeH="0" baseline="0" dirty="0" smtClean="0">
                <a:ln>
                  <a:noFill/>
                </a:ln>
                <a:solidFill>
                  <a:srgbClr val="7030A0"/>
                </a:solidFill>
                <a:effectLst/>
                <a:latin typeface="+mj-lt"/>
                <a:ea typeface="標楷體" pitchFamily="65" charset="-120"/>
                <a:cs typeface="Times New Roman" pitchFamily="18" charset="0"/>
              </a:rPr>
              <a:t>)</a:t>
            </a:r>
            <a:r>
              <a:rPr kumimoji="1" lang="zh-TW" altLang="en-US" sz="3600" b="1" i="0" u="none" strike="noStrike" cap="none" normalizeH="0" baseline="0" dirty="0" smtClean="0">
                <a:ln>
                  <a:noFill/>
                </a:ln>
                <a:solidFill>
                  <a:srgbClr val="7030A0"/>
                </a:solidFill>
                <a:effectLst/>
                <a:latin typeface="+mj-lt"/>
                <a:ea typeface="標楷體" pitchFamily="65" charset="-120"/>
                <a:cs typeface="Times New Roman" pitchFamily="18" charset="0"/>
              </a:rPr>
              <a:t>以上。</a:t>
            </a:r>
            <a:endParaRPr kumimoji="1" lang="zh-TW" altLang="en-US" sz="3600" b="1" i="0" u="none" strike="noStrike" cap="none" normalizeH="0" baseline="0" dirty="0" smtClean="0">
              <a:ln>
                <a:noFill/>
              </a:ln>
              <a:solidFill>
                <a:srgbClr val="7030A0"/>
              </a:solidFill>
              <a:effectLst/>
              <a:latin typeface="+mj-lt"/>
              <a:ea typeface="標楷體" panose="03000509000000000000" pitchFamily="65" charset="-120"/>
              <a:cs typeface="新細明體" pitchFamily="18" charset="-120"/>
            </a:endParaRPr>
          </a:p>
        </p:txBody>
      </p:sp>
      <p:sp>
        <p:nvSpPr>
          <p:cNvPr id="4" name="Rectangle 1"/>
          <p:cNvSpPr txBox="1">
            <a:spLocks/>
          </p:cNvSpPr>
          <p:nvPr/>
        </p:nvSpPr>
        <p:spPr>
          <a:xfrm>
            <a:off x="357158" y="5929330"/>
            <a:ext cx="7612408" cy="551518"/>
          </a:xfrm>
          <a:prstGeom prst="rect">
            <a:avLst/>
          </a:prstGeom>
        </p:spPr>
        <p:txBody>
          <a:bodyPr>
            <a:normAutofit fontScale="92500"/>
          </a:bodyPr>
          <a:lstStyle>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基隆市</a:t>
            </a:r>
            <a:r>
              <a:rPr kumimoji="0" lang="en-US" altLang="zh-TW"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105</a:t>
            </a: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學年度公私立高級中等學校優先免試入學方案</a:t>
            </a:r>
            <a:endParaRPr kumimoji="0" lang="zh-TW" altLang="en-US" sz="2400" b="1" i="0" u="none" strike="noStrike" kern="1200" cap="none" spc="0" normalizeH="0" baseline="0" noProof="0" dirty="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714348" y="500042"/>
            <a:ext cx="3857652"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extLst/>
          </a:lstStyle>
          <a:p>
            <a:r>
              <a:rPr altLang="en-US" sz="4800" dirty="0" smtClean="0">
                <a:latin typeface="標楷體" panose="03000509000000000000" pitchFamily="65" charset="-120"/>
                <a:ea typeface="標楷體" panose="03000509000000000000" pitchFamily="65" charset="-120"/>
              </a:rPr>
              <a:t>錄取規準</a:t>
            </a:r>
            <a:endParaRPr lang="zh-TW" sz="4800" b="1" dirty="0">
              <a:solidFill>
                <a:schemeClr val="accent1"/>
              </a:solidFill>
              <a:latin typeface="標楷體" panose="03000509000000000000" pitchFamily="65" charset="-120"/>
              <a:ea typeface="標楷體" panose="03000509000000000000" pitchFamily="65" charset="-120"/>
            </a:endParaRPr>
          </a:p>
        </p:txBody>
      </p:sp>
      <p:graphicFrame>
        <p:nvGraphicFramePr>
          <p:cNvPr id="7" name="Content Placeholder 4"/>
          <p:cNvGraphicFramePr>
            <a:graphicFrameLocks noGrp="1"/>
          </p:cNvGraphicFramePr>
          <p:nvPr>
            <p:ph sz="half" idx="2"/>
            <p:extLst>
              <p:ext uri="{D42A27DB-BD31-4B8C-83A1-F6EECF244321}">
                <p14:modId xmlns:p14="http://schemas.microsoft.com/office/powerpoint/2010/main" xmlns="" val="1594549203"/>
              </p:ext>
            </p:extLst>
          </p:nvPr>
        </p:nvGraphicFramePr>
        <p:xfrm>
          <a:off x="4071934" y="928670"/>
          <a:ext cx="4562508" cy="5311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1"/>
          <p:cNvSpPr txBox="1">
            <a:spLocks/>
          </p:cNvSpPr>
          <p:nvPr/>
        </p:nvSpPr>
        <p:spPr>
          <a:xfrm>
            <a:off x="357158" y="5929330"/>
            <a:ext cx="7612408" cy="551518"/>
          </a:xfrm>
          <a:prstGeom prst="rect">
            <a:avLst/>
          </a:prstGeom>
        </p:spPr>
        <p:txBody>
          <a:bodyPr>
            <a:normAutofit fontScale="92500"/>
          </a:bodyPr>
          <a:lstStyle>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基隆市</a:t>
            </a:r>
            <a:r>
              <a:rPr kumimoji="0" lang="en-US" altLang="zh-TW"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105</a:t>
            </a: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學年度公私立高級中等學校優先免試入學方案</a:t>
            </a:r>
            <a:endParaRPr kumimoji="0" lang="zh-TW" altLang="en-US" sz="2400" b="1" i="0" u="none" strike="noStrike" kern="1200" cap="none" spc="0" normalizeH="0" baseline="0" noProof="0" dirty="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p:cNvSpPr txBox="1"/>
          <p:nvPr/>
        </p:nvSpPr>
        <p:spPr>
          <a:xfrm>
            <a:off x="500034" y="500042"/>
            <a:ext cx="3071834"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extLst/>
          </a:lstStyle>
          <a:p>
            <a:r>
              <a:rPr altLang="en-US" sz="4800" b="1" dirty="0" smtClean="0">
                <a:solidFill>
                  <a:srgbClr val="FF0000"/>
                </a:solidFill>
                <a:latin typeface="標楷體" panose="03000509000000000000" pitchFamily="65" charset="-120"/>
                <a:ea typeface="標楷體" panose="03000509000000000000" pitchFamily="65" charset="-120"/>
              </a:rPr>
              <a:t>超額比序</a:t>
            </a:r>
            <a:endParaRPr lang="zh-TW" sz="4800" b="1" dirty="0">
              <a:solidFill>
                <a:srgbClr val="FF0000"/>
              </a:solidFill>
              <a:latin typeface="標楷體" panose="03000509000000000000" pitchFamily="65" charset="-120"/>
              <a:ea typeface="標楷體" panose="03000509000000000000" pitchFamily="65" charset="-120"/>
            </a:endParaRPr>
          </a:p>
        </p:txBody>
      </p:sp>
      <p:graphicFrame>
        <p:nvGraphicFramePr>
          <p:cNvPr id="6" name="內容版面配置區 5"/>
          <p:cNvGraphicFramePr>
            <a:graphicFrameLocks noGrp="1"/>
          </p:cNvGraphicFramePr>
          <p:nvPr>
            <p:ph sz="half" idx="2"/>
            <p:extLst>
              <p:ext uri="{D42A27DB-BD31-4B8C-83A1-F6EECF244321}">
                <p14:modId xmlns:p14="http://schemas.microsoft.com/office/powerpoint/2010/main" xmlns="" val="3354722671"/>
              </p:ext>
            </p:extLst>
          </p:nvPr>
        </p:nvGraphicFramePr>
        <p:xfrm>
          <a:off x="4071934" y="571480"/>
          <a:ext cx="4500594"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
          <p:cNvSpPr txBox="1">
            <a:spLocks/>
          </p:cNvSpPr>
          <p:nvPr/>
        </p:nvSpPr>
        <p:spPr>
          <a:xfrm>
            <a:off x="357158" y="5929330"/>
            <a:ext cx="7612408" cy="551518"/>
          </a:xfrm>
          <a:prstGeom prst="rect">
            <a:avLst/>
          </a:prstGeom>
        </p:spPr>
        <p:txBody>
          <a:bodyPr>
            <a:normAutofit fontScale="92500"/>
          </a:bodyPr>
          <a:lstStyle>
            <a:extLst/>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基隆市</a:t>
            </a:r>
            <a:r>
              <a:rPr kumimoji="0" lang="en-US" altLang="zh-TW"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105</a:t>
            </a:r>
            <a:r>
              <a:rPr kumimoji="0" lang="zh-TW" altLang="en-US" sz="2400" b="1" i="0" u="none" strike="noStrike" kern="1200" cap="none" spc="0" normalizeH="0" baseline="0" noProof="0" dirty="0" smtClean="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rPr>
              <a:t>學年度公私立高級中等學校優先免試入學方案</a:t>
            </a:r>
            <a:endParaRPr kumimoji="0" lang="zh-TW" altLang="en-US" sz="2400" b="1" i="0" u="none" strike="noStrike" kern="1200" cap="none" spc="0" normalizeH="0" baseline="0" noProof="0" dirty="0">
              <a:ln>
                <a:noFill/>
              </a:ln>
              <a:solidFill>
                <a:srgbClr val="990099"/>
              </a:solidFill>
              <a:effectLst>
                <a:outerShdw blurRad="53975" dist="22860" dir="5400000" algn="tl" rotWithShape="0">
                  <a:srgbClr val="000000">
                    <a:alpha val="55000"/>
                  </a:srgbClr>
                </a:outerShdw>
              </a:effectLst>
              <a:uLnTx/>
              <a:uFillTx/>
              <a:latin typeface="+mj-lt"/>
              <a:ea typeface="標楷體" panose="03000509000000000000" pitchFamily="65" charset="-120"/>
              <a:cs typeface="+mj-cs"/>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p:cNvSpPr>
            <a:spLocks noGrp="1"/>
          </p:cNvSpPr>
          <p:nvPr>
            <p:ph type="sldNum" sz="quarter" idx="12"/>
          </p:nvPr>
        </p:nvSpPr>
        <p:spPr bwMode="auto">
          <a:xfrm>
            <a:off x="19050" y="6524625"/>
            <a:ext cx="571500" cy="228600"/>
          </a:xfrm>
          <a:noFill/>
          <a:ln>
            <a:miter lim="800000"/>
            <a:headEnd/>
            <a:tailEnd/>
          </a:ln>
        </p:spPr>
        <p:txBody>
          <a:bodyPr wrap="square" numCol="1" anchorCtr="0" compatLnSpc="1">
            <a:prstTxWarp prst="textNoShape">
              <a:avLst/>
            </a:prstTxWarp>
          </a:bodyPr>
          <a:lstStyle/>
          <a:p>
            <a:fld id="{5C9AF1AF-7436-4E92-8399-BC175174969D}" type="slidenum">
              <a:rPr lang="en-US" altLang="zh-TW" sz="1200" smtClean="0">
                <a:latin typeface="Times New Roman" pitchFamily="18" charset="0"/>
                <a:cs typeface="Times New Roman" pitchFamily="18" charset="0"/>
              </a:rPr>
              <a:pPr/>
              <a:t>125</a:t>
            </a:fld>
            <a:endParaRPr lang="en-US" altLang="zh-TW" sz="1200" smtClean="0">
              <a:latin typeface="Times New Roman" pitchFamily="18" charset="0"/>
              <a:cs typeface="Times New Roman" pitchFamily="18" charset="0"/>
            </a:endParaRPr>
          </a:p>
        </p:txBody>
      </p:sp>
      <p:sp>
        <p:nvSpPr>
          <p:cNvPr id="44035" name="投影片編號版面配置區 3"/>
          <p:cNvSpPr txBox="1">
            <a:spLocks/>
          </p:cNvSpPr>
          <p:nvPr/>
        </p:nvSpPr>
        <p:spPr bwMode="auto">
          <a:xfrm>
            <a:off x="6516688" y="6381750"/>
            <a:ext cx="2133600" cy="365125"/>
          </a:xfrm>
          <a:prstGeom prst="rect">
            <a:avLst/>
          </a:prstGeom>
          <a:noFill/>
          <a:ln w="9525">
            <a:noFill/>
            <a:miter lim="800000"/>
            <a:headEnd/>
            <a:tailEnd/>
          </a:ln>
        </p:spPr>
        <p:txBody>
          <a:bodyPr anchor="ctr"/>
          <a:lstStyle/>
          <a:p>
            <a:fld id="{7377D231-B0FD-4367-B26A-1F4D6859F61B}" type="slidenum">
              <a:rPr lang="en-US" altLang="zh-TW" sz="1200">
                <a:solidFill>
                  <a:srgbClr val="898989"/>
                </a:solidFill>
              </a:rPr>
              <a:pPr/>
              <a:t>125</a:t>
            </a:fld>
            <a:endParaRPr lang="en-US" altLang="zh-TW" sz="1200">
              <a:solidFill>
                <a:srgbClr val="898989"/>
              </a:solidFill>
            </a:endParaRPr>
          </a:p>
        </p:txBody>
      </p:sp>
      <p:sp>
        <p:nvSpPr>
          <p:cNvPr id="4" name="標題 2"/>
          <p:cNvSpPr txBox="1">
            <a:spLocks/>
          </p:cNvSpPr>
          <p:nvPr/>
        </p:nvSpPr>
        <p:spPr bwMode="auto">
          <a:xfrm>
            <a:off x="482278" y="462384"/>
            <a:ext cx="8161688" cy="576065"/>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eaLnBrk="1" hangingPunct="1">
              <a:lnSpc>
                <a:spcPct val="90000"/>
              </a:lnSpc>
              <a:defRPr/>
            </a:pPr>
            <a:r>
              <a:rPr lang="en-US" altLang="zh-TW" sz="3800" dirty="0" smtClean="0">
                <a:solidFill>
                  <a:srgbClr val="0000FF"/>
                </a:solidFill>
                <a:ea typeface="標楷體" pitchFamily="65" charset="-120"/>
              </a:rPr>
              <a:t>105</a:t>
            </a:r>
            <a:r>
              <a:rPr lang="zh-TW" altLang="en-US" sz="3800" dirty="0" smtClean="0">
                <a:solidFill>
                  <a:srgbClr val="0000FF"/>
                </a:solidFill>
                <a:ea typeface="標楷體" pitchFamily="65" charset="-120"/>
              </a:rPr>
              <a:t>學年度基北區免試入學</a:t>
            </a:r>
          </a:p>
        </p:txBody>
      </p:sp>
      <p:sp>
        <p:nvSpPr>
          <p:cNvPr id="5" name="圓角矩形 4"/>
          <p:cNvSpPr/>
          <p:nvPr/>
        </p:nvSpPr>
        <p:spPr bwMode="auto">
          <a:xfrm>
            <a:off x="1601788" y="1050924"/>
            <a:ext cx="6364287" cy="6635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600" dirty="0">
                <a:solidFill>
                  <a:srgbClr val="000099"/>
                </a:solidFill>
                <a:latin typeface="+mj-lt"/>
                <a:ea typeface="標楷體" panose="03000509000000000000" pitchFamily="65" charset="-120"/>
              </a:rPr>
              <a:t>超額比序採計項目</a:t>
            </a:r>
            <a:r>
              <a:rPr lang="en-US" altLang="zh-TW" sz="3600" dirty="0">
                <a:solidFill>
                  <a:srgbClr val="000099"/>
                </a:solidFill>
                <a:latin typeface="+mj-lt"/>
                <a:ea typeface="標楷體" panose="03000509000000000000" pitchFamily="65" charset="-120"/>
              </a:rPr>
              <a:t>108</a:t>
            </a:r>
            <a:r>
              <a:rPr lang="zh-TW" altLang="en-US" sz="3600" dirty="0">
                <a:solidFill>
                  <a:srgbClr val="000099"/>
                </a:solidFill>
                <a:latin typeface="+mj-lt"/>
                <a:ea typeface="標楷體" panose="03000509000000000000" pitchFamily="65" charset="-120"/>
              </a:rPr>
              <a:t>積分</a:t>
            </a:r>
          </a:p>
        </p:txBody>
      </p:sp>
      <p:graphicFrame>
        <p:nvGraphicFramePr>
          <p:cNvPr id="7" name="內容版面配置區 6"/>
          <p:cNvGraphicFramePr>
            <a:graphicFrameLocks/>
          </p:cNvGraphicFramePr>
          <p:nvPr>
            <p:extLst>
              <p:ext uri="{D42A27DB-BD31-4B8C-83A1-F6EECF244321}">
                <p14:modId xmlns:p14="http://schemas.microsoft.com/office/powerpoint/2010/main" xmlns="" val="2586679317"/>
              </p:ext>
            </p:extLst>
          </p:nvPr>
        </p:nvGraphicFramePr>
        <p:xfrm>
          <a:off x="1571604" y="1785926"/>
          <a:ext cx="6500858"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編號版面配置區 3"/>
          <p:cNvSpPr>
            <a:spLocks noGrp="1"/>
          </p:cNvSpPr>
          <p:nvPr>
            <p:ph type="sldNum" sz="quarter" idx="12"/>
          </p:nvPr>
        </p:nvSpPr>
        <p:spPr bwMode="auto">
          <a:xfrm>
            <a:off x="19050" y="6524625"/>
            <a:ext cx="571500" cy="228600"/>
          </a:xfrm>
          <a:noFill/>
          <a:ln>
            <a:miter lim="800000"/>
            <a:headEnd/>
            <a:tailEnd/>
          </a:ln>
        </p:spPr>
        <p:txBody>
          <a:bodyPr wrap="square" numCol="1" anchorCtr="0" compatLnSpc="1">
            <a:prstTxWarp prst="textNoShape">
              <a:avLst/>
            </a:prstTxWarp>
          </a:bodyPr>
          <a:lstStyle/>
          <a:p>
            <a:fld id="{5C9AF1AF-7436-4E92-8399-BC175174969D}" type="slidenum">
              <a:rPr lang="en-US" altLang="zh-TW" sz="1200" smtClean="0">
                <a:latin typeface="Times New Roman" pitchFamily="18" charset="0"/>
                <a:cs typeface="Times New Roman" pitchFamily="18" charset="0"/>
              </a:rPr>
              <a:pPr/>
              <a:t>126</a:t>
            </a:fld>
            <a:endParaRPr lang="en-US" altLang="zh-TW" sz="1200" smtClean="0">
              <a:latin typeface="Times New Roman" pitchFamily="18" charset="0"/>
              <a:cs typeface="Times New Roman" pitchFamily="18" charset="0"/>
            </a:endParaRPr>
          </a:p>
        </p:txBody>
      </p:sp>
      <p:sp>
        <p:nvSpPr>
          <p:cNvPr id="44035" name="投影片編號版面配置區 3"/>
          <p:cNvSpPr txBox="1">
            <a:spLocks/>
          </p:cNvSpPr>
          <p:nvPr/>
        </p:nvSpPr>
        <p:spPr bwMode="auto">
          <a:xfrm>
            <a:off x="6516688" y="6381750"/>
            <a:ext cx="2133600" cy="365125"/>
          </a:xfrm>
          <a:prstGeom prst="rect">
            <a:avLst/>
          </a:prstGeom>
          <a:noFill/>
          <a:ln w="9525">
            <a:noFill/>
            <a:miter lim="800000"/>
            <a:headEnd/>
            <a:tailEnd/>
          </a:ln>
        </p:spPr>
        <p:txBody>
          <a:bodyPr anchor="ctr"/>
          <a:lstStyle/>
          <a:p>
            <a:fld id="{7377D231-B0FD-4367-B26A-1F4D6859F61B}" type="slidenum">
              <a:rPr lang="en-US" altLang="zh-TW" sz="1200">
                <a:solidFill>
                  <a:srgbClr val="898989"/>
                </a:solidFill>
              </a:rPr>
              <a:pPr/>
              <a:t>126</a:t>
            </a:fld>
            <a:endParaRPr lang="en-US" altLang="zh-TW" sz="1200">
              <a:solidFill>
                <a:srgbClr val="898989"/>
              </a:solidFill>
            </a:endParaRPr>
          </a:p>
        </p:txBody>
      </p:sp>
      <p:sp>
        <p:nvSpPr>
          <p:cNvPr id="4" name="標題 2"/>
          <p:cNvSpPr txBox="1">
            <a:spLocks/>
          </p:cNvSpPr>
          <p:nvPr/>
        </p:nvSpPr>
        <p:spPr bwMode="auto">
          <a:xfrm>
            <a:off x="428596" y="462384"/>
            <a:ext cx="8286808" cy="752038"/>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733550" eaLnBrk="1" hangingPunct="1">
              <a:lnSpc>
                <a:spcPts val="2700"/>
              </a:lnSpc>
              <a:spcAft>
                <a:spcPct val="35000"/>
              </a:spcAft>
              <a:defRPr/>
            </a:pPr>
            <a:r>
              <a:rPr lang="zh-TW" altLang="en-US" sz="2800" b="1" dirty="0" smtClean="0">
                <a:solidFill>
                  <a:srgbClr val="990099"/>
                </a:solidFill>
                <a:latin typeface="標楷體" panose="03000509000000000000" pitchFamily="65" charset="-120"/>
                <a:ea typeface="標楷體" panose="03000509000000000000" pitchFamily="65" charset="-120"/>
              </a:rPr>
              <a:t>基隆市</a:t>
            </a:r>
            <a:r>
              <a:rPr lang="en-US" altLang="zh-TW" sz="2800" b="1" dirty="0" smtClean="0">
                <a:solidFill>
                  <a:srgbClr val="990099"/>
                </a:solidFill>
                <a:ea typeface="標楷體" panose="03000509000000000000" pitchFamily="65" charset="-120"/>
              </a:rPr>
              <a:t>105</a:t>
            </a:r>
            <a:r>
              <a:rPr lang="zh-TW" altLang="en-US" sz="2800" b="1" dirty="0" smtClean="0">
                <a:solidFill>
                  <a:srgbClr val="990099"/>
                </a:solidFill>
                <a:latin typeface="標楷體" panose="03000509000000000000" pitchFamily="65" charset="-120"/>
                <a:ea typeface="標楷體" panose="03000509000000000000" pitchFamily="65" charset="-120"/>
              </a:rPr>
              <a:t>學年度公私立高級中等學校</a:t>
            </a:r>
          </a:p>
          <a:p>
            <a:pPr defTabSz="1733550" eaLnBrk="1" hangingPunct="1">
              <a:lnSpc>
                <a:spcPts val="2700"/>
              </a:lnSpc>
              <a:spcAft>
                <a:spcPct val="35000"/>
              </a:spcAft>
              <a:defRPr/>
            </a:pPr>
            <a:r>
              <a:rPr lang="zh-TW" altLang="en-US" sz="2800" b="1" dirty="0" smtClean="0">
                <a:solidFill>
                  <a:srgbClr val="990099"/>
                </a:solidFill>
                <a:latin typeface="標楷體" panose="03000509000000000000" pitchFamily="65" charset="-120"/>
                <a:ea typeface="標楷體" panose="03000509000000000000" pitchFamily="65" charset="-120"/>
              </a:rPr>
              <a:t>優先免試入學暨直升入學方案</a:t>
            </a:r>
            <a:endParaRPr lang="zh-TW" altLang="en-US" sz="2800" b="1" dirty="0">
              <a:solidFill>
                <a:srgbClr val="990099"/>
              </a:solidFill>
              <a:latin typeface="標楷體" pitchFamily="65" charset="-120"/>
              <a:ea typeface="標楷體" pitchFamily="65" charset="-120"/>
              <a:cs typeface="BiauKai"/>
            </a:endParaRPr>
          </a:p>
        </p:txBody>
      </p:sp>
      <p:sp>
        <p:nvSpPr>
          <p:cNvPr id="5" name="圓角矩形 4"/>
          <p:cNvSpPr/>
          <p:nvPr/>
        </p:nvSpPr>
        <p:spPr bwMode="auto">
          <a:xfrm>
            <a:off x="1571604" y="1285860"/>
            <a:ext cx="6364287" cy="66356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600" dirty="0">
                <a:solidFill>
                  <a:srgbClr val="000099"/>
                </a:solidFill>
                <a:latin typeface="+mj-lt"/>
                <a:ea typeface="標楷體" panose="03000509000000000000" pitchFamily="65" charset="-120"/>
              </a:rPr>
              <a:t>超額比序採計</a:t>
            </a:r>
            <a:r>
              <a:rPr lang="zh-TW" altLang="en-US" sz="3600" dirty="0" smtClean="0">
                <a:solidFill>
                  <a:srgbClr val="000099"/>
                </a:solidFill>
                <a:latin typeface="+mj-lt"/>
                <a:ea typeface="標楷體" panose="03000509000000000000" pitchFamily="65" charset="-120"/>
              </a:rPr>
              <a:t>項目</a:t>
            </a:r>
            <a:r>
              <a:rPr lang="en-US" altLang="zh-TW" sz="3600" dirty="0" smtClean="0">
                <a:solidFill>
                  <a:srgbClr val="000099"/>
                </a:solidFill>
                <a:latin typeface="+mj-lt"/>
                <a:ea typeface="標楷體" panose="03000509000000000000" pitchFamily="65" charset="-120"/>
              </a:rPr>
              <a:t>72</a:t>
            </a:r>
            <a:r>
              <a:rPr lang="zh-TW" altLang="en-US" sz="3600" dirty="0" smtClean="0">
                <a:solidFill>
                  <a:srgbClr val="000099"/>
                </a:solidFill>
                <a:latin typeface="+mj-lt"/>
                <a:ea typeface="標楷體" panose="03000509000000000000" pitchFamily="65" charset="-120"/>
              </a:rPr>
              <a:t>積分</a:t>
            </a:r>
            <a:endParaRPr lang="zh-TW" altLang="en-US" sz="3600" dirty="0">
              <a:solidFill>
                <a:srgbClr val="000099"/>
              </a:solidFill>
              <a:latin typeface="+mj-lt"/>
              <a:ea typeface="標楷體" panose="03000509000000000000" pitchFamily="65" charset="-120"/>
            </a:endParaRPr>
          </a:p>
        </p:txBody>
      </p:sp>
      <p:graphicFrame>
        <p:nvGraphicFramePr>
          <p:cNvPr id="7" name="內容版面配置區 6"/>
          <p:cNvGraphicFramePr>
            <a:graphicFrameLocks/>
          </p:cNvGraphicFramePr>
          <p:nvPr>
            <p:extLst>
              <p:ext uri="{D42A27DB-BD31-4B8C-83A1-F6EECF244321}">
                <p14:modId xmlns:p14="http://schemas.microsoft.com/office/powerpoint/2010/main" xmlns="" val="2586679317"/>
              </p:ext>
            </p:extLst>
          </p:nvPr>
        </p:nvGraphicFramePr>
        <p:xfrm>
          <a:off x="1571604" y="1785926"/>
          <a:ext cx="6500858"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p:cNvSpPr>
            <a:spLocks noGrp="1"/>
          </p:cNvSpPr>
          <p:nvPr>
            <p:ph type="sldNum" sz="quarter" idx="12"/>
          </p:nvPr>
        </p:nvSpPr>
        <p:spPr bwMode="auto">
          <a:xfrm>
            <a:off x="19050" y="6524625"/>
            <a:ext cx="571500" cy="228600"/>
          </a:xfrm>
          <a:noFill/>
          <a:ln>
            <a:miter lim="800000"/>
            <a:headEnd/>
            <a:tailEnd/>
          </a:ln>
        </p:spPr>
        <p:txBody>
          <a:bodyPr wrap="square" numCol="1" anchorCtr="0" compatLnSpc="1">
            <a:prstTxWarp prst="textNoShape">
              <a:avLst/>
            </a:prstTxWarp>
          </a:bodyPr>
          <a:lstStyle/>
          <a:p>
            <a:fld id="{40CDA559-73D3-43D4-B790-CD3AE5D231C8}" type="slidenum">
              <a:rPr lang="en-US" altLang="zh-TW" sz="1200" smtClean="0">
                <a:latin typeface="Times New Roman" pitchFamily="18" charset="0"/>
                <a:cs typeface="Times New Roman" pitchFamily="18" charset="0"/>
              </a:rPr>
              <a:pPr/>
              <a:t>127</a:t>
            </a:fld>
            <a:endParaRPr lang="en-US" altLang="zh-TW" sz="1200" smtClean="0">
              <a:latin typeface="Times New Roman" pitchFamily="18" charset="0"/>
              <a:cs typeface="Times New Roman" pitchFamily="18" charset="0"/>
            </a:endParaRPr>
          </a:p>
        </p:txBody>
      </p:sp>
      <p:sp>
        <p:nvSpPr>
          <p:cNvPr id="10" name="圓角矩形 9"/>
          <p:cNvSpPr/>
          <p:nvPr/>
        </p:nvSpPr>
        <p:spPr bwMode="auto">
          <a:xfrm>
            <a:off x="428596" y="428604"/>
            <a:ext cx="8286808" cy="5270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600" b="1" dirty="0">
                <a:solidFill>
                  <a:srgbClr val="000099"/>
                </a:solidFill>
                <a:latin typeface="標楷體" panose="03000509000000000000" pitchFamily="65" charset="-120"/>
                <a:ea typeface="標楷體" panose="03000509000000000000" pitchFamily="65" charset="-120"/>
              </a:rPr>
              <a:t>超額比序項目</a:t>
            </a:r>
          </a:p>
        </p:txBody>
      </p:sp>
      <p:graphicFrame>
        <p:nvGraphicFramePr>
          <p:cNvPr id="11" name="表格 10"/>
          <p:cNvGraphicFramePr>
            <a:graphicFrameLocks noGrp="1"/>
          </p:cNvGraphicFramePr>
          <p:nvPr>
            <p:extLst>
              <p:ext uri="{D42A27DB-BD31-4B8C-83A1-F6EECF244321}">
                <p14:modId xmlns:p14="http://schemas.microsoft.com/office/powerpoint/2010/main" xmlns="" val="2831764291"/>
              </p:ext>
            </p:extLst>
          </p:nvPr>
        </p:nvGraphicFramePr>
        <p:xfrm>
          <a:off x="357160" y="1071546"/>
          <a:ext cx="8429681" cy="5270003"/>
        </p:xfrm>
        <a:graphic>
          <a:graphicData uri="http://schemas.openxmlformats.org/drawingml/2006/table">
            <a:tbl>
              <a:tblPr firstRow="1" bandRow="1">
                <a:tableStyleId>{5C22544A-7EE6-4342-B048-85BDC9FD1C3A}</a:tableStyleId>
              </a:tblPr>
              <a:tblGrid>
                <a:gridCol w="964187"/>
                <a:gridCol w="1111698"/>
                <a:gridCol w="1120749"/>
                <a:gridCol w="571437"/>
                <a:gridCol w="538249"/>
                <a:gridCol w="285115"/>
                <a:gridCol w="253134"/>
                <a:gridCol w="142041"/>
                <a:gridCol w="117565"/>
                <a:gridCol w="285115"/>
                <a:gridCol w="168756"/>
                <a:gridCol w="369493"/>
                <a:gridCol w="117565"/>
                <a:gridCol w="453871"/>
                <a:gridCol w="1930706"/>
              </a:tblGrid>
              <a:tr h="467983">
                <a:tc>
                  <a:txBody>
                    <a:bodyPr/>
                    <a:lstStyle/>
                    <a:p>
                      <a:pPr algn="ctr">
                        <a:spcBef>
                          <a:spcPts val="600"/>
                        </a:spcBef>
                        <a:spcAft>
                          <a:spcPts val="600"/>
                        </a:spcAft>
                      </a:pPr>
                      <a:r>
                        <a:rPr lang="zh-TW" altLang="en-US" sz="2400" dirty="0" smtClean="0">
                          <a:latin typeface="+mj-lt"/>
                          <a:ea typeface="標楷體" panose="03000509000000000000" pitchFamily="65" charset="-120"/>
                        </a:rPr>
                        <a:t>類別</a:t>
                      </a:r>
                      <a:endParaRPr lang="zh-TW" altLang="en-US" sz="2400" dirty="0">
                        <a:latin typeface="+mj-lt"/>
                        <a:ea typeface="標楷體" panose="03000509000000000000" pitchFamily="65" charset="-120"/>
                      </a:endParaRPr>
                    </a:p>
                  </a:txBody>
                  <a:tcPr marL="91442" marR="91442" marT="45698" marB="45698" anchor="ctr">
                    <a:solidFill>
                      <a:srgbClr val="990000"/>
                    </a:solidFill>
                  </a:tcPr>
                </a:tc>
                <a:tc>
                  <a:txBody>
                    <a:bodyPr/>
                    <a:lstStyle/>
                    <a:p>
                      <a:pPr algn="ctr">
                        <a:spcBef>
                          <a:spcPts val="600"/>
                        </a:spcBef>
                        <a:spcAft>
                          <a:spcPts val="600"/>
                        </a:spcAft>
                      </a:pPr>
                      <a:r>
                        <a:rPr lang="zh-TW" altLang="en-US" sz="2400" dirty="0" smtClean="0">
                          <a:latin typeface="+mj-lt"/>
                          <a:ea typeface="標楷體" panose="03000509000000000000" pitchFamily="65" charset="-120"/>
                        </a:rPr>
                        <a:t>項目</a:t>
                      </a:r>
                      <a:endParaRPr lang="zh-TW" altLang="en-US" sz="2400" dirty="0">
                        <a:latin typeface="+mj-lt"/>
                        <a:ea typeface="標楷體" panose="03000509000000000000" pitchFamily="65" charset="-120"/>
                      </a:endParaRPr>
                    </a:p>
                  </a:txBody>
                  <a:tcPr marL="91442" marR="91442" marT="45698" marB="45698" anchor="ctr">
                    <a:solidFill>
                      <a:srgbClr val="990000"/>
                    </a:solidFill>
                  </a:tcPr>
                </a:tc>
                <a:tc>
                  <a:txBody>
                    <a:bodyPr/>
                    <a:lstStyle/>
                    <a:p>
                      <a:pPr algn="ctr">
                        <a:spcBef>
                          <a:spcPts val="600"/>
                        </a:spcBef>
                        <a:spcAft>
                          <a:spcPts val="600"/>
                        </a:spcAft>
                      </a:pPr>
                      <a:r>
                        <a:rPr lang="zh-TW" altLang="en-US" sz="2400" dirty="0" smtClean="0">
                          <a:latin typeface="+mj-lt"/>
                          <a:ea typeface="標楷體" panose="03000509000000000000" pitchFamily="65" charset="-120"/>
                        </a:rPr>
                        <a:t>上限</a:t>
                      </a:r>
                      <a:endParaRPr lang="zh-TW" altLang="en-US" sz="2400" dirty="0">
                        <a:latin typeface="+mj-lt"/>
                        <a:ea typeface="標楷體" panose="03000509000000000000" pitchFamily="65" charset="-120"/>
                      </a:endParaRPr>
                    </a:p>
                  </a:txBody>
                  <a:tcPr marL="91442" marR="91442" marT="45698" marB="45698" anchor="ctr">
                    <a:solidFill>
                      <a:srgbClr val="990000"/>
                    </a:solidFill>
                  </a:tcPr>
                </a:tc>
                <a:tc gridSpan="11">
                  <a:txBody>
                    <a:bodyPr/>
                    <a:lstStyle/>
                    <a:p>
                      <a:pPr algn="ctr">
                        <a:spcBef>
                          <a:spcPts val="600"/>
                        </a:spcBef>
                        <a:spcAft>
                          <a:spcPts val="600"/>
                        </a:spcAft>
                      </a:pPr>
                      <a:r>
                        <a:rPr lang="zh-TW" altLang="en-US" sz="2400" dirty="0" smtClean="0">
                          <a:latin typeface="+mj-lt"/>
                          <a:ea typeface="標楷體" panose="03000509000000000000" pitchFamily="65" charset="-120"/>
                        </a:rPr>
                        <a:t>積分換算</a:t>
                      </a:r>
                      <a:endParaRPr lang="zh-TW" altLang="en-US" sz="2400" dirty="0">
                        <a:latin typeface="+mj-lt"/>
                        <a:ea typeface="標楷體" panose="03000509000000000000" pitchFamily="65" charset="-120"/>
                      </a:endParaRPr>
                    </a:p>
                  </a:txBody>
                  <a:tcPr marL="91442" marR="91442" marT="45698" marB="45698" anchor="ctr">
                    <a:solidFill>
                      <a:srgbClr val="990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solidFill>
                      <a:srgbClr val="990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Bef>
                          <a:spcPts val="600"/>
                        </a:spcBef>
                        <a:spcAft>
                          <a:spcPts val="600"/>
                        </a:spcAft>
                      </a:pPr>
                      <a:r>
                        <a:rPr lang="zh-TW" altLang="en-US" sz="2400" dirty="0" smtClean="0">
                          <a:latin typeface="+mj-lt"/>
                          <a:ea typeface="標楷體" panose="03000509000000000000" pitchFamily="65" charset="-120"/>
                        </a:rPr>
                        <a:t>說明</a:t>
                      </a:r>
                      <a:endParaRPr lang="zh-TW" altLang="en-US" sz="2400" dirty="0">
                        <a:latin typeface="+mj-lt"/>
                        <a:ea typeface="標楷體" panose="03000509000000000000" pitchFamily="65" charset="-120"/>
                      </a:endParaRPr>
                    </a:p>
                  </a:txBody>
                  <a:tcPr marL="91442" marR="91442" marT="45698" marB="45698" anchor="ctr">
                    <a:solidFill>
                      <a:srgbClr val="990000"/>
                    </a:solidFill>
                  </a:tcPr>
                </a:tc>
              </a:tr>
              <a:tr h="1121237">
                <a:tc rowSpan="2">
                  <a:txBody>
                    <a:bodyPr/>
                    <a:lstStyle/>
                    <a:p>
                      <a:pPr algn="ctr"/>
                      <a:r>
                        <a:rPr lang="zh-TW" altLang="en-US" sz="2400" dirty="0" smtClean="0">
                          <a:solidFill>
                            <a:schemeClr val="bg1"/>
                          </a:solidFill>
                          <a:latin typeface="+mj-lt"/>
                          <a:ea typeface="標楷體" panose="03000509000000000000" pitchFamily="65" charset="-120"/>
                        </a:rPr>
                        <a:t>多元</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表現</a:t>
                      </a: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a:txBody>
                    <a:bodyPr/>
                    <a:lstStyle/>
                    <a:p>
                      <a:pPr algn="ctr"/>
                      <a:r>
                        <a:rPr lang="zh-TW" altLang="en-US" sz="2400" dirty="0" smtClean="0">
                          <a:solidFill>
                            <a:schemeClr val="bg1"/>
                          </a:solidFill>
                          <a:latin typeface="+mj-lt"/>
                          <a:ea typeface="標楷體" panose="03000509000000000000" pitchFamily="65" charset="-120"/>
                        </a:rPr>
                        <a:t>均衡</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a:txBody>
                    <a:bodyPr/>
                    <a:lstStyle/>
                    <a:p>
                      <a:pPr algn="ctr">
                        <a:spcBef>
                          <a:spcPts val="600"/>
                        </a:spcBef>
                      </a:pPr>
                      <a:r>
                        <a:rPr lang="zh-TW" altLang="en-US" sz="2000" dirty="0" smtClean="0">
                          <a:latin typeface="+mj-lt"/>
                          <a:ea typeface="標楷體" panose="03000509000000000000" pitchFamily="65" charset="-120"/>
                        </a:rPr>
                        <a:t>上限</a:t>
                      </a:r>
                      <a:endParaRPr lang="en-US" altLang="zh-TW" sz="2000" dirty="0" smtClean="0">
                        <a:latin typeface="+mj-lt"/>
                        <a:ea typeface="標楷體" panose="03000509000000000000" pitchFamily="65" charset="-120"/>
                      </a:endParaRPr>
                    </a:p>
                    <a:p>
                      <a:pPr algn="ctr">
                        <a:spcBef>
                          <a:spcPts val="600"/>
                        </a:spcBef>
                      </a:pPr>
                      <a:r>
                        <a:rPr lang="en-US" altLang="zh-TW" sz="2800" dirty="0" smtClean="0">
                          <a:solidFill>
                            <a:srgbClr val="FF0000"/>
                          </a:solidFill>
                          <a:latin typeface="+mj-lt"/>
                          <a:ea typeface="標楷體" panose="03000509000000000000" pitchFamily="65" charset="-120"/>
                        </a:rPr>
                        <a:t>21</a:t>
                      </a:r>
                      <a:r>
                        <a:rPr lang="zh-TW" altLang="en-US" sz="2800" dirty="0" smtClean="0">
                          <a:solidFill>
                            <a:srgbClr val="FF0000"/>
                          </a:solidFill>
                          <a:latin typeface="+mj-lt"/>
                          <a:ea typeface="標楷體" panose="03000509000000000000" pitchFamily="65" charset="-120"/>
                        </a:rPr>
                        <a:t>分</a:t>
                      </a:r>
                      <a:endParaRPr lang="zh-TW" altLang="en-US" sz="2800" dirty="0">
                        <a:solidFill>
                          <a:srgbClr val="FF0000"/>
                        </a:solidFill>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5">
                  <a:txBody>
                    <a:bodyPr/>
                    <a:lstStyle/>
                    <a:p>
                      <a:pPr algn="ctr"/>
                      <a:r>
                        <a:rPr lang="en-US" altLang="zh-TW" sz="2800" dirty="0" smtClean="0">
                          <a:solidFill>
                            <a:srgbClr val="FF0000"/>
                          </a:solidFill>
                          <a:latin typeface="+mj-lt"/>
                          <a:ea typeface="標楷體" panose="03000509000000000000" pitchFamily="65" charset="-120"/>
                        </a:rPr>
                        <a:t>7</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符合</a:t>
                      </a:r>
                      <a:r>
                        <a:rPr lang="en-US" altLang="zh-TW" sz="2000" dirty="0" smtClean="0">
                          <a:latin typeface="+mj-lt"/>
                          <a:ea typeface="標楷體" panose="03000509000000000000" pitchFamily="65" charset="-120"/>
                        </a:rPr>
                        <a:t>1</a:t>
                      </a:r>
                      <a:r>
                        <a:rPr lang="zh-TW" altLang="en-US" sz="2000" dirty="0" smtClean="0">
                          <a:latin typeface="+mj-lt"/>
                          <a:ea typeface="標楷體" panose="03000509000000000000" pitchFamily="65" charset="-120"/>
                        </a:rPr>
                        <a:t>個領域</a:t>
                      </a: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r>
                        <a:rPr lang="en-US" altLang="zh-TW" sz="2800" dirty="0" smtClean="0">
                          <a:solidFill>
                            <a:srgbClr val="FF0000"/>
                          </a:solidFill>
                          <a:latin typeface="+mj-lt"/>
                          <a:ea typeface="標楷體" panose="03000509000000000000" pitchFamily="65" charset="-120"/>
                        </a:rPr>
                        <a:t>0</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未符合</a:t>
                      </a: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r>
                        <a:rPr lang="zh-TW" altLang="en-US" sz="1800" dirty="0" smtClean="0">
                          <a:latin typeface="+mj-lt"/>
                          <a:ea typeface="標楷體" panose="03000509000000000000" pitchFamily="65" charset="-120"/>
                        </a:rPr>
                        <a:t>健體、藝文、綜合三領域前五學期平均成績及格者。</a:t>
                      </a:r>
                      <a:endParaRPr lang="zh-TW" altLang="en-US" sz="1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1121237">
                <a:tc v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a:txBody>
                    <a:bodyPr/>
                    <a:lstStyle/>
                    <a:p>
                      <a:pPr algn="ctr"/>
                      <a:r>
                        <a:rPr lang="zh-TW" altLang="en-US" sz="2400" dirty="0" smtClean="0">
                          <a:solidFill>
                            <a:schemeClr val="bg1"/>
                          </a:solidFill>
                          <a:latin typeface="+mj-lt"/>
                          <a:ea typeface="標楷體" panose="03000509000000000000" pitchFamily="65" charset="-120"/>
                        </a:rPr>
                        <a:t>服務</a:t>
                      </a:r>
                      <a:endParaRPr lang="en-US" altLang="zh-TW" sz="2400" dirty="0" smtClean="0">
                        <a:solidFill>
                          <a:schemeClr val="bg1"/>
                        </a:solidFill>
                        <a:latin typeface="+mj-lt"/>
                        <a:ea typeface="標楷體" panose="03000509000000000000" pitchFamily="65" charset="-120"/>
                      </a:endParaRPr>
                    </a:p>
                    <a:p>
                      <a:pPr algn="ctr"/>
                      <a:r>
                        <a:rPr lang="zh-TW" altLang="en-US" sz="2400" dirty="0" smtClean="0">
                          <a:solidFill>
                            <a:schemeClr val="bg1"/>
                          </a:solidFill>
                          <a:latin typeface="+mj-lt"/>
                          <a:ea typeface="標楷體" panose="03000509000000000000" pitchFamily="65" charset="-120"/>
                        </a:rPr>
                        <a:t>學習</a:t>
                      </a: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a:txBody>
                    <a:bodyPr/>
                    <a:lstStyle/>
                    <a:p>
                      <a:pPr algn="ctr">
                        <a:spcBef>
                          <a:spcPts val="600"/>
                        </a:spcBef>
                      </a:pPr>
                      <a:r>
                        <a:rPr lang="zh-TW" altLang="en-US" sz="2000" dirty="0" smtClean="0">
                          <a:latin typeface="+mj-lt"/>
                          <a:ea typeface="標楷體" panose="03000509000000000000" pitchFamily="65" charset="-120"/>
                        </a:rPr>
                        <a:t>上限</a:t>
                      </a:r>
                      <a:endParaRPr lang="en-US" altLang="zh-TW" sz="2000" dirty="0" smtClean="0">
                        <a:latin typeface="+mj-lt"/>
                        <a:ea typeface="標楷體" panose="03000509000000000000" pitchFamily="65" charset="-120"/>
                      </a:endParaRPr>
                    </a:p>
                    <a:p>
                      <a:pPr algn="ctr">
                        <a:spcBef>
                          <a:spcPts val="600"/>
                        </a:spcBef>
                      </a:pPr>
                      <a:r>
                        <a:rPr lang="en-US" altLang="zh-TW" sz="2800" dirty="0" smtClean="0">
                          <a:solidFill>
                            <a:srgbClr val="FF0000"/>
                          </a:solidFill>
                          <a:latin typeface="+mj-lt"/>
                          <a:ea typeface="標楷體" panose="03000509000000000000" pitchFamily="65" charset="-120"/>
                        </a:rPr>
                        <a:t>15</a:t>
                      </a:r>
                      <a:r>
                        <a:rPr lang="zh-TW" altLang="en-US" sz="2800" dirty="0" smtClean="0">
                          <a:solidFill>
                            <a:srgbClr val="FF0000"/>
                          </a:solidFill>
                          <a:latin typeface="+mj-lt"/>
                          <a:ea typeface="標楷體" panose="03000509000000000000" pitchFamily="65" charset="-120"/>
                        </a:rPr>
                        <a:t>分</a:t>
                      </a:r>
                      <a:endParaRPr lang="zh-TW" altLang="en-US" sz="2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11">
                  <a:txBody>
                    <a:bodyPr/>
                    <a:lstStyle/>
                    <a:p>
                      <a:pPr algn="ctr"/>
                      <a:r>
                        <a:rPr lang="en-US" altLang="zh-TW" sz="2800" dirty="0" smtClean="0">
                          <a:solidFill>
                            <a:srgbClr val="FF0000"/>
                          </a:solidFill>
                          <a:latin typeface="+mj-lt"/>
                          <a:ea typeface="標楷體" panose="03000509000000000000" pitchFamily="65" charset="-120"/>
                        </a:rPr>
                        <a:t>5</a:t>
                      </a:r>
                      <a:r>
                        <a:rPr lang="zh-TW" altLang="en-US" sz="2800" dirty="0" smtClean="0">
                          <a:solidFill>
                            <a:srgbClr val="FF0000"/>
                          </a:solidFill>
                          <a:latin typeface="+mj-lt"/>
                          <a:ea typeface="標楷體" panose="03000509000000000000" pitchFamily="65" charset="-120"/>
                        </a:rPr>
                        <a:t>分</a:t>
                      </a:r>
                      <a:endParaRPr lang="en-US" altLang="zh-TW" sz="2800" dirty="0" smtClean="0">
                        <a:solidFill>
                          <a:srgbClr val="FF0000"/>
                        </a:solidFill>
                        <a:latin typeface="+mj-lt"/>
                        <a:ea typeface="標楷體" panose="03000509000000000000" pitchFamily="65" charset="-120"/>
                      </a:endParaRPr>
                    </a:p>
                    <a:p>
                      <a:pPr algn="ctr"/>
                      <a:r>
                        <a:rPr lang="zh-TW" altLang="en-US" sz="2000" dirty="0" smtClean="0">
                          <a:latin typeface="+mj-lt"/>
                          <a:ea typeface="標楷體" panose="03000509000000000000" pitchFamily="65" charset="-120"/>
                        </a:rPr>
                        <a:t>每學期服務滿</a:t>
                      </a:r>
                      <a:r>
                        <a:rPr lang="en-US" altLang="zh-TW" sz="2000" dirty="0" smtClean="0">
                          <a:latin typeface="+mj-lt"/>
                          <a:ea typeface="標楷體" panose="03000509000000000000" pitchFamily="65" charset="-120"/>
                        </a:rPr>
                        <a:t>6</a:t>
                      </a:r>
                      <a:r>
                        <a:rPr lang="zh-TW" altLang="en-US" sz="2000" dirty="0" smtClean="0">
                          <a:latin typeface="+mj-lt"/>
                          <a:ea typeface="標楷體" panose="03000509000000000000" pitchFamily="65" charset="-120"/>
                        </a:rPr>
                        <a:t>小時以上</a:t>
                      </a:r>
                      <a:endParaRPr lang="zh-TW" altLang="en-US" sz="20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r>
                        <a:rPr lang="en-US" altLang="zh-TW" sz="1800" dirty="0" smtClean="0">
                          <a:latin typeface="+mj-lt"/>
                          <a:ea typeface="標楷體" panose="03000509000000000000" pitchFamily="65" charset="-120"/>
                        </a:rPr>
                        <a:t>1.</a:t>
                      </a:r>
                      <a:r>
                        <a:rPr lang="zh-TW" altLang="en-US" sz="1800" dirty="0" smtClean="0">
                          <a:latin typeface="+mj-lt"/>
                          <a:ea typeface="標楷體" panose="03000509000000000000" pitchFamily="65" charset="-120"/>
                        </a:rPr>
                        <a:t>由國中學校認證。</a:t>
                      </a:r>
                      <a:endParaRPr lang="en-US" altLang="zh-TW" sz="1800" dirty="0" smtClean="0">
                        <a:latin typeface="+mj-lt"/>
                        <a:ea typeface="標楷體" panose="03000509000000000000" pitchFamily="65" charset="-120"/>
                      </a:endParaRPr>
                    </a:p>
                    <a:p>
                      <a:r>
                        <a:rPr lang="en-US" altLang="zh-TW" sz="1800" dirty="0" smtClean="0">
                          <a:latin typeface="+mj-lt"/>
                          <a:ea typeface="標楷體" panose="03000509000000000000" pitchFamily="65" charset="-120"/>
                        </a:rPr>
                        <a:t>2.</a:t>
                      </a:r>
                      <a:r>
                        <a:rPr lang="zh-TW" altLang="en-US" sz="1800" dirty="0" smtClean="0">
                          <a:latin typeface="+mj-lt"/>
                          <a:ea typeface="標楷體" panose="03000509000000000000" pitchFamily="65" charset="-120"/>
                        </a:rPr>
                        <a:t>採計期間至</a:t>
                      </a:r>
                      <a:r>
                        <a:rPr lang="en-US" altLang="zh-TW" sz="1800" dirty="0" smtClean="0">
                          <a:latin typeface="+mj-lt"/>
                          <a:ea typeface="標楷體" panose="03000509000000000000" pitchFamily="65" charset="-120"/>
                        </a:rPr>
                        <a:t>104</a:t>
                      </a:r>
                      <a:r>
                        <a:rPr lang="zh-TW" altLang="en-US" sz="1800" dirty="0" smtClean="0">
                          <a:latin typeface="+mj-lt"/>
                          <a:ea typeface="標楷體" panose="03000509000000000000" pitchFamily="65" charset="-120"/>
                        </a:rPr>
                        <a:t>學年度上學期止。</a:t>
                      </a:r>
                      <a:endParaRPr lang="zh-TW" altLang="en-US" sz="1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488721">
                <a:tc rowSpan="4" gridSpan="2">
                  <a:txBody>
                    <a:bodyPr/>
                    <a:lstStyle/>
                    <a:p>
                      <a:r>
                        <a:rPr lang="zh-TW" altLang="en-US" sz="2400" dirty="0" smtClean="0">
                          <a:solidFill>
                            <a:schemeClr val="bg1"/>
                          </a:solidFill>
                          <a:latin typeface="+mj-lt"/>
                          <a:ea typeface="標楷體" panose="03000509000000000000" pitchFamily="65" charset="-120"/>
                        </a:rPr>
                        <a:t>國中教育會考</a:t>
                      </a:r>
                      <a:endParaRPr lang="zh-TW" altLang="en-US" sz="2400" dirty="0">
                        <a:solidFill>
                          <a:schemeClr val="bg1"/>
                        </a:solidFill>
                        <a:latin typeface="+mj-lt"/>
                        <a:ea typeface="標楷體" panose="03000509000000000000" pitchFamily="65" charset="-120"/>
                      </a:endParaRPr>
                    </a:p>
                  </a:txBody>
                  <a:tcPr marL="91442" marR="91442" marT="45698" marB="45698" anchor="ctr">
                    <a:solidFill>
                      <a:srgbClr val="0070C0"/>
                    </a:solidFill>
                  </a:tcPr>
                </a:tc>
                <a:tc rowSpan="4" h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rowSpan="4">
                  <a:txBody>
                    <a:bodyPr/>
                    <a:lstStyle/>
                    <a:p>
                      <a:pPr algn="ctr">
                        <a:spcBef>
                          <a:spcPts val="600"/>
                        </a:spcBef>
                      </a:pPr>
                      <a:r>
                        <a:rPr lang="zh-TW" altLang="en-US" sz="2000" dirty="0" smtClean="0">
                          <a:latin typeface="+mj-lt"/>
                          <a:ea typeface="標楷體" panose="03000509000000000000" pitchFamily="65" charset="-120"/>
                        </a:rPr>
                        <a:t>上限</a:t>
                      </a:r>
                      <a:endParaRPr lang="en-US" altLang="zh-TW" sz="2000" dirty="0" smtClean="0">
                        <a:latin typeface="+mj-lt"/>
                        <a:ea typeface="標楷體" panose="03000509000000000000" pitchFamily="65" charset="-120"/>
                      </a:endParaRPr>
                    </a:p>
                    <a:p>
                      <a:pPr algn="ctr">
                        <a:spcBef>
                          <a:spcPts val="600"/>
                        </a:spcBef>
                      </a:pPr>
                      <a:r>
                        <a:rPr lang="en-US" altLang="zh-TW" sz="2800" dirty="0" smtClean="0">
                          <a:solidFill>
                            <a:srgbClr val="FF0000"/>
                          </a:solidFill>
                          <a:latin typeface="+mj-lt"/>
                          <a:ea typeface="標楷體" panose="03000509000000000000" pitchFamily="65" charset="-120"/>
                        </a:rPr>
                        <a:t>36</a:t>
                      </a:r>
                      <a:r>
                        <a:rPr lang="zh-TW" altLang="en-US" sz="2800" dirty="0" smtClean="0">
                          <a:solidFill>
                            <a:srgbClr val="FF0000"/>
                          </a:solidFill>
                          <a:latin typeface="+mj-lt"/>
                          <a:ea typeface="標楷體" panose="03000509000000000000" pitchFamily="65" charset="-120"/>
                        </a:rPr>
                        <a:t>分</a:t>
                      </a:r>
                      <a:endParaRPr lang="zh-TW" altLang="en-US" sz="2800" dirty="0">
                        <a:solidFill>
                          <a:srgbClr val="FF0000"/>
                        </a:solidFill>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A</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3">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dirty="0"/>
                    </a:p>
                  </a:txBody>
                  <a:tcPr/>
                </a:tc>
                <a:tc gridSpan="2">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B</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C</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rowSpan="4">
                  <a:txBody>
                    <a:bodyPr/>
                    <a:lstStyle/>
                    <a:p>
                      <a:r>
                        <a:rPr lang="zh-TW" altLang="en-US" sz="1800" dirty="0" smtClean="0">
                          <a:latin typeface="+mj-lt"/>
                          <a:ea typeface="標楷體" panose="03000509000000000000" pitchFamily="65" charset="-120"/>
                        </a:rPr>
                        <a:t>國數英社自五科，</a:t>
                      </a:r>
                      <a:endParaRPr lang="en-US" altLang="zh-TW" sz="1800" dirty="0" smtClean="0">
                        <a:latin typeface="+mj-lt"/>
                        <a:ea typeface="標楷體" panose="03000509000000000000" pitchFamily="65" charset="-120"/>
                      </a:endParaRPr>
                    </a:p>
                    <a:p>
                      <a:r>
                        <a:rPr lang="zh-TW" altLang="en-US" sz="1800" dirty="0" smtClean="0">
                          <a:latin typeface="+mj-lt"/>
                          <a:ea typeface="標楷體" panose="03000509000000000000" pitchFamily="65" charset="-120"/>
                        </a:rPr>
                        <a:t>每科最高</a:t>
                      </a:r>
                      <a:r>
                        <a:rPr lang="en-US" altLang="zh-TW" sz="1800" dirty="0" smtClean="0">
                          <a:latin typeface="+mj-lt"/>
                          <a:ea typeface="標楷體" panose="03000509000000000000" pitchFamily="65" charset="-120"/>
                        </a:rPr>
                        <a:t>7</a:t>
                      </a:r>
                      <a:r>
                        <a:rPr lang="zh-TW" altLang="en-US" sz="1800" dirty="0" smtClean="0">
                          <a:latin typeface="+mj-lt"/>
                          <a:ea typeface="標楷體" panose="03000509000000000000" pitchFamily="65" charset="-120"/>
                        </a:rPr>
                        <a:t>分，寫作測驗最高</a:t>
                      </a:r>
                      <a:r>
                        <a:rPr lang="en-US" altLang="zh-TW" sz="1800" dirty="0" smtClean="0">
                          <a:latin typeface="+mj-lt"/>
                          <a:ea typeface="標楷體" panose="03000509000000000000" pitchFamily="65" charset="-120"/>
                        </a:rPr>
                        <a:t>1</a:t>
                      </a:r>
                      <a:r>
                        <a:rPr lang="zh-TW" altLang="en-US" sz="1800" dirty="0" smtClean="0">
                          <a:latin typeface="+mj-lt"/>
                          <a:ea typeface="標楷體" panose="03000509000000000000" pitchFamily="65" charset="-120"/>
                        </a:rPr>
                        <a:t>分。</a:t>
                      </a:r>
                      <a:endParaRPr lang="zh-TW" altLang="en-US" sz="1800"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r>
              <a:tr h="287466">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7</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6</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5</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3">
                  <a:txBody>
                    <a:bodyPr/>
                    <a:lstStyle/>
                    <a:p>
                      <a:pPr algn="ctr"/>
                      <a:r>
                        <a:rPr lang="en-US" altLang="zh-TW" sz="1400" b="1" dirty="0" smtClean="0">
                          <a:latin typeface="+mj-lt"/>
                          <a:ea typeface="標楷體" panose="03000509000000000000" pitchFamily="65" charset="-120"/>
                        </a:rPr>
                        <a:t>4</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3</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2</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1</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vMerge="1">
                  <a:txBody>
                    <a:bodyPr/>
                    <a:lstStyle/>
                    <a:p>
                      <a:endParaRPr lang="zh-TW" altLang="en-US"/>
                    </a:p>
                  </a:txBody>
                  <a:tcPr/>
                </a:tc>
              </a:tr>
              <a:tr h="287466">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6</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5</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2">
                  <a:txBody>
                    <a:bodyPr/>
                    <a:lstStyle/>
                    <a:p>
                      <a:pPr algn="ctr"/>
                      <a:r>
                        <a:rPr lang="en-US" altLang="zh-TW" sz="1400" b="1" dirty="0" smtClean="0">
                          <a:latin typeface="+mj-lt"/>
                          <a:ea typeface="標楷體" panose="03000509000000000000" pitchFamily="65" charset="-120"/>
                        </a:rPr>
                        <a:t>4</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3">
                  <a:txBody>
                    <a:bodyPr/>
                    <a:lstStyle/>
                    <a:p>
                      <a:pPr algn="ctr"/>
                      <a:r>
                        <a:rPr lang="en-US" altLang="zh-TW" sz="1400" b="1" dirty="0" smtClean="0">
                          <a:latin typeface="+mj-lt"/>
                          <a:ea typeface="標楷體" panose="03000509000000000000" pitchFamily="65" charset="-120"/>
                        </a:rPr>
                        <a:t>3</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2</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1</a:t>
                      </a:r>
                      <a:r>
                        <a:rPr lang="zh-TW" altLang="en-US" sz="1400" b="1" dirty="0" smtClean="0">
                          <a:latin typeface="+mj-lt"/>
                          <a:ea typeface="標楷體" panose="03000509000000000000" pitchFamily="65" charset="-120"/>
                        </a:rPr>
                        <a:t>級</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vMerge="1">
                  <a:txBody>
                    <a:bodyPr/>
                    <a:lstStyle/>
                    <a:p>
                      <a:endParaRPr lang="zh-TW" altLang="en-US"/>
                    </a:p>
                  </a:txBody>
                  <a:tcPr/>
                </a:tc>
              </a:tr>
              <a:tr h="287466">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r>
                        <a:rPr lang="en-US" altLang="zh-TW" sz="1400" b="1" dirty="0" smtClean="0">
                          <a:latin typeface="+mj-lt"/>
                          <a:ea typeface="標楷體" panose="03000509000000000000" pitchFamily="65" charset="-120"/>
                        </a:rPr>
                        <a:t>1</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a:txBody>
                    <a:bodyPr/>
                    <a:lstStyle/>
                    <a:p>
                      <a:pPr algn="ctr"/>
                      <a:r>
                        <a:rPr lang="en-US" altLang="zh-TW" sz="1400" b="1" dirty="0" smtClean="0">
                          <a:latin typeface="+mj-lt"/>
                          <a:ea typeface="標楷體" panose="03000509000000000000" pitchFamily="65" charset="-120"/>
                        </a:rPr>
                        <a:t>0.8</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gridSpan="2">
                  <a:txBody>
                    <a:bodyPr/>
                    <a:lstStyle/>
                    <a:p>
                      <a:pPr algn="ctr"/>
                      <a:r>
                        <a:rPr lang="en-US" altLang="zh-TW" sz="1400" b="1" dirty="0" smtClean="0">
                          <a:latin typeface="+mj-lt"/>
                          <a:ea typeface="標楷體" panose="03000509000000000000" pitchFamily="65" charset="-120"/>
                        </a:rPr>
                        <a:t>0.6</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3">
                  <a:txBody>
                    <a:bodyPr/>
                    <a:lstStyle/>
                    <a:p>
                      <a:pPr algn="ctr"/>
                      <a:r>
                        <a:rPr lang="en-US" altLang="zh-TW" sz="1400" b="1" dirty="0" smtClean="0">
                          <a:latin typeface="+mj-lt"/>
                          <a:ea typeface="標楷體" panose="03000509000000000000" pitchFamily="65" charset="-120"/>
                        </a:rPr>
                        <a:t>0.4</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0.2</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gridSpan="2">
                  <a:txBody>
                    <a:bodyPr/>
                    <a:lstStyle/>
                    <a:p>
                      <a:pPr algn="ctr"/>
                      <a:r>
                        <a:rPr lang="en-US" altLang="zh-TW" sz="1400" b="1" dirty="0" smtClean="0">
                          <a:latin typeface="+mj-lt"/>
                          <a:ea typeface="標楷體" panose="03000509000000000000" pitchFamily="65" charset="-120"/>
                        </a:rPr>
                        <a:t>0.1</a:t>
                      </a:r>
                      <a:endParaRPr lang="zh-TW" altLang="en-US" sz="14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a:p>
                  </a:txBody>
                  <a:tcPr/>
                </a:tc>
                <a:tc vMerge="1">
                  <a:txBody>
                    <a:bodyPr/>
                    <a:lstStyle/>
                    <a:p>
                      <a:endParaRPr lang="zh-TW" altLang="en-US"/>
                    </a:p>
                  </a:txBody>
                  <a:tcPr/>
                </a:tc>
              </a:tr>
              <a:tr h="717964">
                <a:tc gridSpan="2">
                  <a:txBody>
                    <a:bodyPr/>
                    <a:lstStyle/>
                    <a:p>
                      <a:pPr algn="ctr"/>
                      <a:r>
                        <a:rPr lang="zh-TW" altLang="en-US" sz="2800" b="1" dirty="0" smtClean="0">
                          <a:solidFill>
                            <a:schemeClr val="bg1"/>
                          </a:solidFill>
                          <a:latin typeface="+mj-lt"/>
                          <a:ea typeface="標楷體" panose="03000509000000000000" pitchFamily="65" charset="-120"/>
                        </a:rPr>
                        <a:t>總積分</a:t>
                      </a:r>
                      <a:endParaRPr lang="zh-TW" altLang="en-US" sz="2800" b="1" dirty="0">
                        <a:solidFill>
                          <a:schemeClr val="bg1"/>
                        </a:solidFill>
                        <a:latin typeface="+mj-lt"/>
                        <a:ea typeface="標楷體" panose="03000509000000000000" pitchFamily="65" charset="-120"/>
                      </a:endParaRPr>
                    </a:p>
                  </a:txBody>
                  <a:tcPr marL="91442" marR="91442" marT="45698" marB="45698" anchor="ctr">
                    <a:solidFill>
                      <a:srgbClr val="0070C0"/>
                    </a:solidFill>
                  </a:tcPr>
                </a:tc>
                <a:tc hMerge="1">
                  <a:txBody>
                    <a:bodyPr/>
                    <a:lstStyle/>
                    <a:p>
                      <a:endParaRPr lang="zh-TW" altLang="en-US" sz="2400" dirty="0">
                        <a:solidFill>
                          <a:schemeClr val="bg1"/>
                        </a:solidFill>
                        <a:latin typeface="標楷體" panose="03000509000000000000" pitchFamily="65" charset="-120"/>
                        <a:ea typeface="標楷體" panose="03000509000000000000" pitchFamily="65" charset="-120"/>
                      </a:endParaRPr>
                    </a:p>
                  </a:txBody>
                  <a:tcPr>
                    <a:solidFill>
                      <a:srgbClr val="0070C0"/>
                    </a:solidFill>
                  </a:tcPr>
                </a:tc>
                <a:tc gridSpan="13">
                  <a:txBody>
                    <a:bodyPr/>
                    <a:lstStyle/>
                    <a:p>
                      <a:pPr algn="ctr"/>
                      <a:r>
                        <a:rPr lang="en-US" altLang="zh-TW" sz="2800" b="1" dirty="0" smtClean="0">
                          <a:latin typeface="+mj-lt"/>
                          <a:ea typeface="標楷體" panose="03000509000000000000" pitchFamily="65" charset="-120"/>
                        </a:rPr>
                        <a:t>72</a:t>
                      </a:r>
                      <a:r>
                        <a:rPr lang="zh-TW" altLang="en-US" sz="2800" b="1" dirty="0" smtClean="0">
                          <a:latin typeface="+mj-lt"/>
                          <a:ea typeface="標楷體" panose="03000509000000000000" pitchFamily="65" charset="-120"/>
                        </a:rPr>
                        <a:t>分</a:t>
                      </a:r>
                      <a:endParaRPr lang="zh-TW" altLang="en-US" sz="2800" b="1" dirty="0">
                        <a:latin typeface="+mj-lt"/>
                        <a:ea typeface="標楷體" panose="03000509000000000000" pitchFamily="65" charset="-120"/>
                      </a:endParaRPr>
                    </a:p>
                  </a:txBody>
                  <a:tcPr marL="91442" marR="91442" marT="45698" marB="45698" anchor="c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bl>
          </a:graphicData>
        </a:graphic>
      </p:graphicFrame>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3"/>
          <p:cNvSpPr>
            <a:spLocks noGrp="1"/>
          </p:cNvSpPr>
          <p:nvPr>
            <p:ph type="sldNum" sz="quarter" idx="12"/>
          </p:nvPr>
        </p:nvSpPr>
        <p:spPr bwMode="auto">
          <a:xfrm>
            <a:off x="19050" y="6524625"/>
            <a:ext cx="571500" cy="228600"/>
          </a:xfrm>
          <a:noFill/>
          <a:ln>
            <a:miter lim="800000"/>
            <a:headEnd/>
            <a:tailEnd/>
          </a:ln>
        </p:spPr>
        <p:txBody>
          <a:bodyPr wrap="square" numCol="1" anchorCtr="0" compatLnSpc="1">
            <a:prstTxWarp prst="textNoShape">
              <a:avLst/>
            </a:prstTxWarp>
          </a:bodyPr>
          <a:lstStyle/>
          <a:p>
            <a:fld id="{40CDA559-73D3-43D4-B790-CD3AE5D231C8}" type="slidenum">
              <a:rPr lang="en-US" altLang="zh-TW" sz="1200" smtClean="0">
                <a:latin typeface="Times New Roman" pitchFamily="18" charset="0"/>
                <a:cs typeface="Times New Roman" pitchFamily="18" charset="0"/>
              </a:rPr>
              <a:pPr/>
              <a:t>128</a:t>
            </a:fld>
            <a:endParaRPr lang="en-US" altLang="zh-TW" sz="1200" smtClean="0">
              <a:latin typeface="Times New Roman" pitchFamily="18" charset="0"/>
              <a:cs typeface="Times New Roman" pitchFamily="18" charset="0"/>
            </a:endParaRPr>
          </a:p>
        </p:txBody>
      </p:sp>
      <p:sp>
        <p:nvSpPr>
          <p:cNvPr id="10" name="圓角矩形 9"/>
          <p:cNvSpPr/>
          <p:nvPr/>
        </p:nvSpPr>
        <p:spPr bwMode="auto">
          <a:xfrm>
            <a:off x="500034" y="571480"/>
            <a:ext cx="8143932" cy="52864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150000"/>
              </a:lnSpc>
              <a:defRPr/>
            </a:pPr>
            <a:r>
              <a:rPr lang="zh-TW" altLang="en-US" sz="3600" b="1" dirty="0">
                <a:solidFill>
                  <a:srgbClr val="000099"/>
                </a:solidFill>
                <a:latin typeface="+mj-lt"/>
                <a:ea typeface="標楷體" panose="03000509000000000000" pitchFamily="65" charset="-120"/>
              </a:rPr>
              <a:t>遇有同分超額情形時</a:t>
            </a:r>
            <a:r>
              <a:rPr lang="zh-TW" altLang="en-US" sz="3600" b="1" dirty="0" smtClean="0">
                <a:solidFill>
                  <a:srgbClr val="000099"/>
                </a:solidFill>
                <a:latin typeface="+mj-lt"/>
                <a:ea typeface="標楷體" panose="03000509000000000000" pitchFamily="65" charset="-120"/>
              </a:rPr>
              <a:t>，</a:t>
            </a:r>
            <a:endParaRPr lang="en-US" altLang="zh-TW" sz="3600" b="1" dirty="0" smtClean="0">
              <a:solidFill>
                <a:srgbClr val="000099"/>
              </a:solidFill>
              <a:latin typeface="+mj-lt"/>
              <a:ea typeface="標楷體" panose="03000509000000000000" pitchFamily="65" charset="-120"/>
            </a:endParaRPr>
          </a:p>
          <a:p>
            <a:pPr algn="ctr" eaLnBrk="1" hangingPunct="1">
              <a:lnSpc>
                <a:spcPct val="150000"/>
              </a:lnSpc>
              <a:defRPr/>
            </a:pPr>
            <a:r>
              <a:rPr lang="zh-TW" altLang="en-US" sz="3600" b="1" dirty="0" smtClean="0">
                <a:solidFill>
                  <a:srgbClr val="000099"/>
                </a:solidFill>
                <a:latin typeface="+mj-lt"/>
                <a:ea typeface="標楷體" panose="03000509000000000000" pitchFamily="65" charset="-120"/>
              </a:rPr>
              <a:t>於</a:t>
            </a:r>
            <a:r>
              <a:rPr lang="zh-TW" altLang="en-US" sz="3600" b="1" dirty="0">
                <a:solidFill>
                  <a:srgbClr val="000099"/>
                </a:solidFill>
                <a:latin typeface="+mj-lt"/>
                <a:ea typeface="標楷體" panose="03000509000000000000" pitchFamily="65" charset="-120"/>
              </a:rPr>
              <a:t>核定名額</a:t>
            </a:r>
            <a:r>
              <a:rPr lang="en-US" altLang="zh-TW" sz="3600" b="1" dirty="0">
                <a:solidFill>
                  <a:srgbClr val="000099"/>
                </a:solidFill>
                <a:latin typeface="+mj-lt"/>
                <a:ea typeface="標楷體" panose="03000509000000000000" pitchFamily="65" charset="-120"/>
              </a:rPr>
              <a:t>5%</a:t>
            </a:r>
            <a:r>
              <a:rPr lang="zh-TW" altLang="en-US" sz="3600" b="1" dirty="0">
                <a:solidFill>
                  <a:srgbClr val="000099"/>
                </a:solidFill>
                <a:latin typeface="+mj-lt"/>
                <a:ea typeface="標楷體" panose="03000509000000000000" pitchFamily="65" charset="-120"/>
              </a:rPr>
              <a:t>內移列調整，調整後仍超額者</a:t>
            </a:r>
            <a:r>
              <a:rPr lang="zh-TW" altLang="en-US" sz="3600" b="1" dirty="0" smtClean="0">
                <a:solidFill>
                  <a:srgbClr val="000099"/>
                </a:solidFill>
                <a:latin typeface="+mj-lt"/>
                <a:ea typeface="標楷體" panose="03000509000000000000" pitchFamily="65" charset="-120"/>
              </a:rPr>
              <a:t>，</a:t>
            </a:r>
            <a:endParaRPr lang="en-US" altLang="zh-TW" sz="3600" b="1" dirty="0" smtClean="0">
              <a:solidFill>
                <a:srgbClr val="000099"/>
              </a:solidFill>
              <a:latin typeface="+mj-lt"/>
              <a:ea typeface="標楷體" panose="03000509000000000000" pitchFamily="65" charset="-120"/>
            </a:endParaRPr>
          </a:p>
          <a:p>
            <a:pPr algn="ctr" eaLnBrk="1" hangingPunct="1">
              <a:lnSpc>
                <a:spcPct val="150000"/>
              </a:lnSpc>
              <a:defRPr/>
            </a:pPr>
            <a:r>
              <a:rPr lang="zh-TW" altLang="en-US" sz="3600" b="1" dirty="0" smtClean="0">
                <a:solidFill>
                  <a:srgbClr val="000099"/>
                </a:solidFill>
                <a:latin typeface="+mj-lt"/>
                <a:ea typeface="標楷體" panose="03000509000000000000" pitchFamily="65" charset="-120"/>
              </a:rPr>
              <a:t>則報</a:t>
            </a:r>
            <a:r>
              <a:rPr lang="zh-TW" altLang="en-US" sz="3600" b="1" dirty="0">
                <a:solidFill>
                  <a:srgbClr val="000099"/>
                </a:solidFill>
                <a:latin typeface="+mj-lt"/>
                <a:ea typeface="標楷體" panose="03000509000000000000" pitchFamily="65" charset="-120"/>
              </a:rPr>
              <a:t>教育主管機關核可後增額錄取或為其他適當之處理。</a:t>
            </a:r>
          </a:p>
        </p:txBody>
      </p:sp>
    </p:spTree>
    <p:extLst>
      <p:ext uri="{BB962C8B-B14F-4D97-AF65-F5344CB8AC3E}">
        <p14:creationId xmlns:p14="http://schemas.microsoft.com/office/powerpoint/2010/main" xmlns="" val="2209983999"/>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1000100" y="1357298"/>
            <a:ext cx="7406640" cy="1328168"/>
          </a:xfrm>
        </p:spPr>
        <p:txBody>
          <a:bodyPr>
            <a:normAutofit/>
          </a:bodyPr>
          <a:lstStyle/>
          <a:p>
            <a:pPr algn="ctr"/>
            <a:r>
              <a:rPr lang="zh-TW" altLang="en-US" sz="4800" b="1" cap="all" dirty="0">
                <a:solidFill>
                  <a:schemeClr val="accent1">
                    <a:lumMod val="50000"/>
                  </a:schemeClr>
                </a:solidFill>
                <a:latin typeface="標楷體" pitchFamily="65" charset="-120"/>
                <a:ea typeface="標楷體" pitchFamily="65" charset="-120"/>
              </a:rPr>
              <a:t>相關資源網站</a:t>
            </a: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129</a:t>
            </a:fld>
            <a:endParaRPr lang="zh-TW" altLang="en-US"/>
          </a:p>
        </p:txBody>
      </p:sp>
    </p:spTree>
    <p:extLst>
      <p:ext uri="{BB962C8B-B14F-4D97-AF65-F5344CB8AC3E}">
        <p14:creationId xmlns="" xmlns:p14="http://schemas.microsoft.com/office/powerpoint/2010/main" val="3906762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2"/>
          <p:cNvSpPr>
            <a:spLocks noGrp="1"/>
          </p:cNvSpPr>
          <p:nvPr>
            <p:ph type="title"/>
          </p:nvPr>
        </p:nvSpPr>
        <p:spPr>
          <a:xfrm>
            <a:off x="857224" y="357166"/>
            <a:ext cx="7500990" cy="638398"/>
          </a:xfrm>
          <a:solidFill>
            <a:schemeClr val="accent2">
              <a:lumMod val="20000"/>
              <a:lumOff val="80000"/>
            </a:schemeClr>
          </a:solidFill>
          <a:effectLst>
            <a:outerShdw blurRad="50800" dist="38100" dir="2700000" algn="tl" rotWithShape="0">
              <a:srgbClr val="000000">
                <a:alpha val="39998"/>
              </a:srgbClr>
            </a:outerShdw>
          </a:effectLst>
        </p:spPr>
        <p:txBody>
          <a:bodyPr>
            <a:normAutofit fontScale="90000"/>
          </a:bodyPr>
          <a:lstStyle/>
          <a:p>
            <a:pPr algn="ctr" eaLnBrk="1" hangingPunct="1">
              <a:defRPr/>
            </a:pPr>
            <a:r>
              <a:rPr kumimoji="0" lang="en-US" altLang="zh-TW" b="1" dirty="0" smtClean="0">
                <a:solidFill>
                  <a:srgbClr val="FF0000"/>
                </a:solidFill>
                <a:latin typeface="標楷體" pitchFamily="65" charset="-120"/>
                <a:ea typeface="標楷體" pitchFamily="65" charset="-120"/>
              </a:rPr>
              <a:t>105</a:t>
            </a:r>
            <a:r>
              <a:rPr kumimoji="0" lang="zh-TW" altLang="zh-TW" b="1" dirty="0" smtClean="0">
                <a:solidFill>
                  <a:srgbClr val="FF0000"/>
                </a:solidFill>
                <a:latin typeface="標楷體" pitchFamily="65" charset="-120"/>
                <a:ea typeface="標楷體" pitchFamily="65" charset="-120"/>
              </a:rPr>
              <a:t>年</a:t>
            </a:r>
            <a:r>
              <a:rPr kumimoji="0" lang="zh-TW" altLang="en-US" b="1" dirty="0" smtClean="0">
                <a:solidFill>
                  <a:schemeClr val="tx1"/>
                </a:solidFill>
                <a:latin typeface="標楷體" pitchFamily="65" charset="-120"/>
                <a:ea typeface="標楷體" pitchFamily="65" charset="-120"/>
              </a:rPr>
              <a:t>基北區</a:t>
            </a:r>
            <a:r>
              <a:rPr kumimoji="0" lang="zh-TW" altLang="zh-TW" b="1" dirty="0" smtClean="0">
                <a:solidFill>
                  <a:schemeClr val="tx1"/>
                </a:solidFill>
                <a:latin typeface="標楷體" pitchFamily="65" charset="-120"/>
                <a:ea typeface="標楷體" pitchFamily="65" charset="-120"/>
              </a:rPr>
              <a:t>適性入學管道</a:t>
            </a:r>
            <a:endParaRPr kumimoji="0" lang="zh-TW" altLang="en-US" b="1" dirty="0" smtClean="0">
              <a:solidFill>
                <a:schemeClr val="tx1"/>
              </a:solidFill>
              <a:latin typeface="標楷體" pitchFamily="65" charset="-120"/>
              <a:ea typeface="標楷體" pitchFamily="65" charset="-120"/>
            </a:endParaRPr>
          </a:p>
        </p:txBody>
      </p:sp>
      <p:sp>
        <p:nvSpPr>
          <p:cNvPr id="18434" name="投影片編號版面配置區 3"/>
          <p:cNvSpPr>
            <a:spLocks noGrp="1"/>
          </p:cNvSpPr>
          <p:nvPr>
            <p:ph type="sldNum" sz="quarter" idx="12"/>
          </p:nvPr>
        </p:nvSpPr>
        <p:spPr bwMode="auto">
          <a:xfrm>
            <a:off x="6542088" y="6356352"/>
            <a:ext cx="2133600" cy="3651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fld id="{628C98B5-8D1A-434F-BB52-D23421749365}" type="slidenum">
              <a:rPr kumimoji="0" lang="zh-TW" altLang="en-US" smtClean="0">
                <a:solidFill>
                  <a:srgbClr val="898989"/>
                </a:solidFill>
                <a:latin typeface="Calibri" pitchFamily="34" charset="0"/>
              </a:rPr>
              <a:pPr eaLnBrk="1" hangingPunct="1"/>
              <a:t>13</a:t>
            </a:fld>
            <a:endParaRPr kumimoji="0" lang="en-US" altLang="zh-TW" dirty="0" smtClean="0">
              <a:solidFill>
                <a:srgbClr val="898989"/>
              </a:solidFill>
              <a:latin typeface="Calibri" pitchFamily="34"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21672908"/>
              </p:ext>
            </p:extLst>
          </p:nvPr>
        </p:nvGraphicFramePr>
        <p:xfrm>
          <a:off x="395536" y="5517232"/>
          <a:ext cx="3960440" cy="57600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3960440"/>
              </a:tblGrid>
              <a:tr h="576000">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身心障礙適性輔導安置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graphicFrame>
        <p:nvGraphicFramePr>
          <p:cNvPr id="6" name="表格 5"/>
          <p:cNvGraphicFramePr>
            <a:graphicFrameLocks noGrp="1"/>
          </p:cNvGraphicFramePr>
          <p:nvPr>
            <p:extLst>
              <p:ext uri="{D42A27DB-BD31-4B8C-83A1-F6EECF244321}">
                <p14:modId xmlns="" xmlns:p14="http://schemas.microsoft.com/office/powerpoint/2010/main" val="4025805327"/>
              </p:ext>
            </p:extLst>
          </p:nvPr>
        </p:nvGraphicFramePr>
        <p:xfrm>
          <a:off x="395536" y="1556790"/>
          <a:ext cx="3962150" cy="3671962"/>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714421"/>
                <a:gridCol w="3247729"/>
              </a:tblGrid>
              <a:tr h="524566">
                <a:tc rowSpan="7">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免試入學</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直升入學</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FF0000"/>
                          </a:solidFill>
                          <a:latin typeface="標楷體" pitchFamily="65" charset="-120"/>
                          <a:ea typeface="標楷體" pitchFamily="65" charset="-120"/>
                          <a:cs typeface="+mn-cs"/>
                        </a:rPr>
                        <a:t>優先免試入學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標楷體" pitchFamily="65" charset="-120"/>
                          <a:ea typeface="標楷體" pitchFamily="65" charset="-120"/>
                          <a:cs typeface="+mn-cs"/>
                        </a:rPr>
                        <a:t>一般生免試入學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標楷體" pitchFamily="65" charset="-120"/>
                          <a:ea typeface="標楷體" pitchFamily="65" charset="-120"/>
                          <a:cs typeface="+mn-cs"/>
                        </a:rPr>
                        <a:t>技優甄審入學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endParaRPr lang="zh-TW" altLang="en-US"/>
                    </a:p>
                  </a:txBody>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標楷體" pitchFamily="65" charset="-120"/>
                          <a:ea typeface="標楷體" pitchFamily="65" charset="-120"/>
                          <a:cs typeface="+mn-cs"/>
                        </a:rPr>
                        <a:t>產業特殊需求類科</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標楷體" pitchFamily="65" charset="-120"/>
                          <a:ea typeface="標楷體" pitchFamily="65" charset="-120"/>
                          <a:cs typeface="+mn-cs"/>
                        </a:rPr>
                        <a:t>實用技能班</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4566">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標楷體" panose="03000509000000000000" pitchFamily="65" charset="-120"/>
                        <a:ea typeface="標楷體" panose="03000509000000000000" pitchFamily="65" charset="-120"/>
                        <a:cs typeface="+mn-cs"/>
                      </a:endParaRPr>
                    </a:p>
                  </a:txBody>
                  <a:tcPr marL="7620" marR="7620" marT="762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1422400" rtl="0" eaLnBrk="1" fontAlgn="ctr" latinLnBrk="0" hangingPunct="1">
                        <a:lnSpc>
                          <a:spcPct val="90000"/>
                        </a:lnSpc>
                        <a:spcBef>
                          <a:spcPct val="0"/>
                        </a:spcBef>
                        <a:spcAft>
                          <a:spcPct val="35000"/>
                        </a:spcAft>
                        <a:buClrTx/>
                        <a:buSzTx/>
                        <a:buFontTx/>
                        <a:buNone/>
                        <a:tabLst/>
                        <a:defRPr/>
                      </a:pPr>
                      <a:r>
                        <a:rPr lang="zh-TW" altLang="en-US" sz="2800" b="1" kern="1200" dirty="0" smtClean="0">
                          <a:solidFill>
                            <a:srgbClr val="0000FF"/>
                          </a:solidFill>
                          <a:latin typeface="標楷體" pitchFamily="65" charset="-120"/>
                          <a:ea typeface="標楷體" pitchFamily="65" charset="-120"/>
                          <a:cs typeface="+mn-cs"/>
                        </a:rPr>
                        <a:t>高職學校獨立招生</a:t>
                      </a:r>
                      <a:endParaRPr lang="en-US" altLang="zh-TW" sz="2800" b="1" kern="1200" dirty="0" smtClean="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extLst>
              <p:ext uri="{D42A27DB-BD31-4B8C-83A1-F6EECF244321}">
                <p14:modId xmlns="" xmlns:p14="http://schemas.microsoft.com/office/powerpoint/2010/main" val="1697614938"/>
              </p:ext>
            </p:extLst>
          </p:nvPr>
        </p:nvGraphicFramePr>
        <p:xfrm>
          <a:off x="4716015" y="1571612"/>
          <a:ext cx="3927951" cy="2505140"/>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856117"/>
                <a:gridCol w="732293"/>
                <a:gridCol w="2339541"/>
              </a:tblGrid>
              <a:tr h="501028">
                <a:tc rowSpan="5">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特色招生</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rowSpan="4">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甄選入學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藝才班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8">
                <a:tc vMerge="1">
                  <a:txBody>
                    <a:bodyPr/>
                    <a:lstStyle/>
                    <a:p>
                      <a:endParaRPr lang="zh-TW" altLang="en-US"/>
                    </a:p>
                  </a:txBody>
                  <a:tcPr/>
                </a:tc>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體育班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8">
                <a:tc vMerge="1">
                  <a:txBody>
                    <a:bodyPr/>
                    <a:lstStyle/>
                    <a:p>
                      <a:endParaRPr lang="zh-TW" altLang="en-US"/>
                    </a:p>
                  </a:txBody>
                  <a:tcPr/>
                </a:tc>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科學班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8">
                <a:tc vMerge="1">
                  <a:txBody>
                    <a:bodyPr/>
                    <a:lstStyle/>
                    <a:p>
                      <a:endParaRPr lang="zh-TW" altLang="en-US"/>
                    </a:p>
                  </a:txBody>
                  <a:tcPr/>
                </a:tc>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職業類科</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1028">
                <a:tc vMerge="1">
                  <a:txBody>
                    <a:bodyPr/>
                    <a:lstStyle/>
                    <a:p>
                      <a:endParaRPr lang="zh-TW" altLang="en-US"/>
                    </a:p>
                  </a:txBody>
                  <a:tcPr/>
                </a:tc>
                <a:tc gridSpan="2">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考試分發入學</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r>
            </a:tbl>
          </a:graphicData>
        </a:graphic>
      </p:graphicFrame>
      <p:graphicFrame>
        <p:nvGraphicFramePr>
          <p:cNvPr id="8" name="表格 7"/>
          <p:cNvGraphicFramePr>
            <a:graphicFrameLocks noGrp="1"/>
          </p:cNvGraphicFramePr>
          <p:nvPr>
            <p:extLst>
              <p:ext uri="{D42A27DB-BD31-4B8C-83A1-F6EECF244321}">
                <p14:modId xmlns="" xmlns:p14="http://schemas.microsoft.com/office/powerpoint/2010/main" val="2005080503"/>
              </p:ext>
            </p:extLst>
          </p:nvPr>
        </p:nvGraphicFramePr>
        <p:xfrm>
          <a:off x="4716016" y="4365104"/>
          <a:ext cx="3960440" cy="1927716"/>
        </p:xfrm>
        <a:graphic>
          <a:graphicData uri="http://schemas.openxmlformats.org/drawingml/2006/table">
            <a:tbl>
              <a:tblPr>
                <a:effectLst>
                  <a:outerShdw blurRad="50800" dist="63500" dir="2700000" algn="tl" rotWithShape="0">
                    <a:prstClr val="black">
                      <a:alpha val="40000"/>
                    </a:prstClr>
                  </a:outerShdw>
                </a:effectLst>
                <a:tableStyleId>{5C22544A-7EE6-4342-B048-85BDC9FD1C3A}</a:tableStyleId>
              </a:tblPr>
              <a:tblGrid>
                <a:gridCol w="856116"/>
                <a:gridCol w="3104324"/>
              </a:tblGrid>
              <a:tr h="576000">
                <a:tc rowSpan="3">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其</a:t>
                      </a:r>
                      <a:endParaRPr lang="en-US" altLang="zh-TW" sz="2800" b="1" kern="1200" dirty="0" smtClean="0">
                        <a:solidFill>
                          <a:srgbClr val="0000FF"/>
                        </a:solidFill>
                        <a:latin typeface="標楷體" pitchFamily="65" charset="-120"/>
                        <a:ea typeface="標楷體" pitchFamily="65" charset="-120"/>
                        <a:cs typeface="+mn-cs"/>
                      </a:endParaRPr>
                    </a:p>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他</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a:solidFill>
                            <a:srgbClr val="0000FF"/>
                          </a:solidFill>
                          <a:latin typeface="標楷體" pitchFamily="65" charset="-120"/>
                          <a:ea typeface="標楷體" pitchFamily="65" charset="-120"/>
                          <a:cs typeface="+mn-cs"/>
                        </a:rPr>
                        <a:t>建教合作班</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endParaRPr lang="zh-TW" altLang="en-US"/>
                    </a:p>
                  </a:txBody>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重點運動項目</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6000">
                <a:tc vMerge="1">
                  <a:txBody>
                    <a:bodyPr/>
                    <a:lstStyle/>
                    <a:p>
                      <a:pPr marL="0" lvl="0" algn="ctr" defTabSz="1422400" rtl="0" eaLnBrk="1" fontAlgn="ctr" latinLnBrk="0" hangingPunct="1">
                        <a:lnSpc>
                          <a:spcPct val="90000"/>
                        </a:lnSpc>
                        <a:spcBef>
                          <a:spcPct val="0"/>
                        </a:spcBef>
                        <a:spcAft>
                          <a:spcPct val="35000"/>
                        </a:spcAft>
                      </a:pPr>
                      <a:endParaRPr lang="zh-TW" altLang="en-US" sz="2800" b="1" kern="1200" dirty="0">
                        <a:solidFill>
                          <a:srgbClr val="0000FF"/>
                        </a:solidFill>
                        <a:latin typeface="微軟正黑體" pitchFamily="34" charset="-120"/>
                        <a:ea typeface="微軟正黑體" pitchFamily="34"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lvl="0" algn="ctr" defTabSz="1422400" rtl="0" eaLnBrk="1" fontAlgn="ctr" latinLnBrk="0" hangingPunct="1">
                        <a:lnSpc>
                          <a:spcPct val="90000"/>
                        </a:lnSpc>
                        <a:spcBef>
                          <a:spcPct val="0"/>
                        </a:spcBef>
                        <a:spcAft>
                          <a:spcPct val="35000"/>
                        </a:spcAft>
                      </a:pPr>
                      <a:r>
                        <a:rPr lang="zh-TW" altLang="en-US" sz="2800" b="1" kern="1200" dirty="0" smtClean="0">
                          <a:solidFill>
                            <a:srgbClr val="0000FF"/>
                          </a:solidFill>
                          <a:latin typeface="標楷體" pitchFamily="65" charset="-120"/>
                          <a:ea typeface="標楷體" pitchFamily="65" charset="-120"/>
                          <a:cs typeface="+mn-cs"/>
                        </a:rPr>
                        <a:t>未受政府補助私校獨立招生</a:t>
                      </a:r>
                      <a:endParaRPr lang="zh-TW" altLang="en-US" sz="2800" b="1" kern="1200" dirty="0">
                        <a:solidFill>
                          <a:srgbClr val="0000FF"/>
                        </a:solidFill>
                        <a:latin typeface="標楷體" pitchFamily="65" charset="-120"/>
                        <a:ea typeface="標楷體" pitchFamily="65" charset="-120"/>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777338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404664"/>
            <a:ext cx="7920880" cy="1166948"/>
          </a:xfrm>
        </p:spPr>
        <p:txBody>
          <a:bodyPr>
            <a:normAutofit fontScale="90000"/>
          </a:bodyPr>
          <a:lstStyle/>
          <a:p>
            <a:pPr algn="ctr"/>
            <a:r>
              <a:rPr lang="zh-TW" altLang="en-US" b="1" dirty="0" smtClean="0">
                <a:solidFill>
                  <a:srgbClr val="C00000"/>
                </a:solidFill>
                <a:latin typeface="標楷體" pitchFamily="65" charset="-120"/>
                <a:ea typeface="標楷體" pitchFamily="65" charset="-120"/>
              </a:rPr>
              <a:t>教育部十二年國民基本教育資訊網</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en-US" altLang="zh-TW" b="1" dirty="0" smtClean="0">
                <a:solidFill>
                  <a:srgbClr val="C00000"/>
                </a:solidFill>
                <a:latin typeface="標楷體" pitchFamily="65" charset="-120"/>
                <a:ea typeface="標楷體" pitchFamily="65" charset="-120"/>
              </a:rPr>
              <a:t>http://12basic.edu.tw</a:t>
            </a:r>
            <a:endParaRPr lang="zh-TW" altLang="en-US" b="1" dirty="0">
              <a:solidFill>
                <a:srgbClr val="C00000"/>
              </a:solidFill>
              <a:latin typeface="標楷體" pitchFamily="65" charset="-120"/>
              <a:ea typeface="標楷體" pitchFamily="65" charset="-120"/>
            </a:endParaRPr>
          </a:p>
        </p:txBody>
      </p:sp>
      <p:sp>
        <p:nvSpPr>
          <p:cNvPr id="3" name="投影片編號版面配置區 2"/>
          <p:cNvSpPr>
            <a:spLocks noGrp="1"/>
          </p:cNvSpPr>
          <p:nvPr>
            <p:ph type="sldNum" sz="quarter" idx="12"/>
          </p:nvPr>
        </p:nvSpPr>
        <p:spPr/>
        <p:txBody>
          <a:bodyPr/>
          <a:lstStyle/>
          <a:p>
            <a:fld id="{47D433DB-B31C-49C9-BEC3-1A87A9E59357}" type="slidenum">
              <a:rPr lang="zh-TW" altLang="en-US" smtClean="0"/>
              <a:pPr/>
              <a:t>130</a:t>
            </a:fld>
            <a:endParaRPr lang="zh-TW" altLang="en-US"/>
          </a:p>
        </p:txBody>
      </p:sp>
      <p:pic>
        <p:nvPicPr>
          <p:cNvPr id="183298" name="Picture 2"/>
          <p:cNvPicPr>
            <a:picLocks noChangeAspect="1" noChangeArrowheads="1"/>
          </p:cNvPicPr>
          <p:nvPr/>
        </p:nvPicPr>
        <p:blipFill>
          <a:blip r:embed="rId3"/>
          <a:srcRect/>
          <a:stretch>
            <a:fillRect/>
          </a:stretch>
        </p:blipFill>
        <p:spPr bwMode="auto">
          <a:xfrm>
            <a:off x="285720" y="1714488"/>
            <a:ext cx="8572560" cy="4929183"/>
          </a:xfrm>
          <a:prstGeom prst="rect">
            <a:avLst/>
          </a:prstGeom>
          <a:noFill/>
          <a:ln w="9525">
            <a:noFill/>
            <a:miter lim="800000"/>
            <a:headEnd/>
            <a:tailEnd/>
          </a:ln>
          <a:effectLst/>
        </p:spPr>
      </p:pic>
    </p:spTree>
    <p:extLst>
      <p:ext uri="{BB962C8B-B14F-4D97-AF65-F5344CB8AC3E}">
        <p14:creationId xmlns="" xmlns:p14="http://schemas.microsoft.com/office/powerpoint/2010/main" val="206959311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571480"/>
            <a:ext cx="8527011" cy="1053429"/>
          </a:xfrm>
        </p:spPr>
        <p:txBody>
          <a:bodyPr>
            <a:noAutofit/>
          </a:bodyPr>
          <a:lstStyle/>
          <a:p>
            <a:pPr algn="ctr"/>
            <a:r>
              <a:rPr lang="zh-TW" altLang="en-US" sz="3200" b="1" dirty="0" smtClean="0">
                <a:solidFill>
                  <a:srgbClr val="C00000"/>
                </a:solidFill>
                <a:latin typeface="標楷體" pitchFamily="65" charset="-120"/>
                <a:ea typeface="標楷體" pitchFamily="65" charset="-120"/>
              </a:rPr>
              <a:t>基隆市十二年國民基本教育資訊網</a:t>
            </a:r>
            <a:r>
              <a:rPr lang="en-US" altLang="zh-TW" sz="3200" b="1" dirty="0" smtClean="0">
                <a:solidFill>
                  <a:srgbClr val="C00000"/>
                </a:solidFill>
                <a:latin typeface="標楷體" pitchFamily="65" charset="-120"/>
                <a:ea typeface="標楷體" pitchFamily="65" charset="-120"/>
              </a:rPr>
              <a:t/>
            </a:r>
            <a:br>
              <a:rPr lang="en-US" altLang="zh-TW" sz="3200" b="1" dirty="0" smtClean="0">
                <a:solidFill>
                  <a:srgbClr val="C00000"/>
                </a:solidFill>
                <a:latin typeface="標楷體" pitchFamily="65" charset="-120"/>
                <a:ea typeface="標楷體" pitchFamily="65" charset="-120"/>
              </a:rPr>
            </a:br>
            <a:r>
              <a:rPr lang="en-US" altLang="zh-TW" sz="3200" b="1" dirty="0" smtClean="0">
                <a:solidFill>
                  <a:srgbClr val="C00000"/>
                </a:solidFill>
                <a:latin typeface="標楷體" pitchFamily="65" charset="-120"/>
                <a:ea typeface="標楷體" pitchFamily="65" charset="-120"/>
              </a:rPr>
              <a:t>https://12basic.kl.edu.tw/</a:t>
            </a:r>
            <a:endParaRPr lang="zh-TW" altLang="en-US" sz="3200" b="1" dirty="0">
              <a:solidFill>
                <a:srgbClr val="C00000"/>
              </a:solidFill>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normAutofit/>
          </a:bodyPr>
          <a:lstStyle/>
          <a:p>
            <a:fld id="{47D433DB-B31C-49C9-BEC3-1A87A9E59357}" type="slidenum">
              <a:rPr lang="zh-TW" altLang="en-US" smtClean="0"/>
              <a:pPr/>
              <a:t>131</a:t>
            </a:fld>
            <a:endParaRPr lang="zh-TW" altLang="en-US"/>
          </a:p>
        </p:txBody>
      </p:sp>
      <p:pic>
        <p:nvPicPr>
          <p:cNvPr id="239617" name="Picture 1"/>
          <p:cNvPicPr>
            <a:picLocks noChangeAspect="1" noChangeArrowheads="1"/>
          </p:cNvPicPr>
          <p:nvPr/>
        </p:nvPicPr>
        <p:blipFill>
          <a:blip r:embed="rId3"/>
          <a:srcRect/>
          <a:stretch>
            <a:fillRect/>
          </a:stretch>
        </p:blipFill>
        <p:spPr bwMode="auto">
          <a:xfrm>
            <a:off x="285720" y="1785926"/>
            <a:ext cx="8572560" cy="4857784"/>
          </a:xfrm>
          <a:prstGeom prst="rect">
            <a:avLst/>
          </a:prstGeom>
          <a:noFill/>
          <a:ln w="9525">
            <a:noFill/>
            <a:miter lim="800000"/>
            <a:headEnd/>
            <a:tailEnd/>
          </a:ln>
          <a:effectLst/>
        </p:spPr>
      </p:pic>
    </p:spTree>
    <p:extLst>
      <p:ext uri="{BB962C8B-B14F-4D97-AF65-F5344CB8AC3E}">
        <p14:creationId xmlns="" xmlns:p14="http://schemas.microsoft.com/office/powerpoint/2010/main" val="320083780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57224" y="428604"/>
            <a:ext cx="7543800" cy="1141397"/>
          </a:xfrm>
        </p:spPr>
        <p:txBody>
          <a:bodyPr>
            <a:normAutofit fontScale="90000"/>
          </a:bodyPr>
          <a:lstStyle/>
          <a:p>
            <a:pPr algn="ctr"/>
            <a:r>
              <a:rPr lang="en-US" altLang="zh-TW" b="1" dirty="0" smtClean="0">
                <a:solidFill>
                  <a:srgbClr val="C00000"/>
                </a:solidFill>
                <a:latin typeface="標楷體" pitchFamily="65" charset="-120"/>
                <a:ea typeface="標楷體" pitchFamily="65" charset="-120"/>
              </a:rPr>
              <a:t>105</a:t>
            </a:r>
            <a:r>
              <a:rPr lang="zh-TW" altLang="en-US" b="1" dirty="0" smtClean="0">
                <a:solidFill>
                  <a:srgbClr val="C00000"/>
                </a:solidFill>
                <a:latin typeface="標楷體" pitchFamily="65" charset="-120"/>
                <a:ea typeface="標楷體" pitchFamily="65" charset="-120"/>
              </a:rPr>
              <a:t>年國中畢業生適</a:t>
            </a:r>
            <a:r>
              <a:rPr lang="zh-TW" altLang="en-US" b="1" dirty="0" smtClean="0">
                <a:solidFill>
                  <a:srgbClr val="C00000"/>
                </a:solidFill>
                <a:latin typeface="標楷體" pitchFamily="65" charset="-120"/>
                <a:ea typeface="標楷體" pitchFamily="65" charset="-120"/>
              </a:rPr>
              <a:t>性入學宣導</a:t>
            </a:r>
            <a:r>
              <a:rPr lang="zh-TW" altLang="en-US" b="1" dirty="0" smtClean="0">
                <a:solidFill>
                  <a:srgbClr val="C00000"/>
                </a:solidFill>
                <a:latin typeface="標楷體" pitchFamily="65" charset="-120"/>
                <a:ea typeface="標楷體" pitchFamily="65" charset="-120"/>
              </a:rPr>
              <a:t>網站</a:t>
            </a:r>
            <a:r>
              <a:rPr lang="en-US" altLang="zh-TW" b="1" dirty="0" smtClean="0">
                <a:solidFill>
                  <a:srgbClr val="C00000"/>
                </a:solidFill>
                <a:latin typeface="標楷體" pitchFamily="65" charset="-120"/>
                <a:ea typeface="標楷體" pitchFamily="65" charset="-120"/>
              </a:rPr>
              <a:t/>
            </a:r>
            <a:br>
              <a:rPr lang="en-US" altLang="zh-TW" b="1" dirty="0" smtClean="0">
                <a:solidFill>
                  <a:srgbClr val="C00000"/>
                </a:solidFill>
                <a:latin typeface="標楷體" pitchFamily="65" charset="-120"/>
                <a:ea typeface="標楷體" pitchFamily="65" charset="-120"/>
              </a:rPr>
            </a:br>
            <a:r>
              <a:rPr lang="en-US" altLang="zh-TW" dirty="0" smtClean="0">
                <a:solidFill>
                  <a:srgbClr val="FF3399"/>
                </a:solidFill>
                <a:latin typeface="標楷體" pitchFamily="65" charset="-120"/>
                <a:ea typeface="標楷體" pitchFamily="65" charset="-120"/>
              </a:rPr>
              <a:t>http://</a:t>
            </a:r>
            <a:r>
              <a:rPr lang="en-US" altLang="zh-TW" dirty="0" smtClean="0">
                <a:solidFill>
                  <a:srgbClr val="FF3399"/>
                </a:solidFill>
                <a:latin typeface="標楷體" pitchFamily="65" charset="-120"/>
                <a:ea typeface="標楷體" pitchFamily="65" charset="-120"/>
              </a:rPr>
              <a:t>adapt.k12ea.gov.tw</a:t>
            </a:r>
            <a:endParaRPr lang="zh-TW" altLang="en-US" b="1" dirty="0">
              <a:solidFill>
                <a:srgbClr val="C00000"/>
              </a:solidFill>
              <a:latin typeface="標楷體" pitchFamily="65" charset="-120"/>
              <a:ea typeface="標楷體" pitchFamily="65" charset="-120"/>
            </a:endParaRPr>
          </a:p>
        </p:txBody>
      </p:sp>
      <p:pic>
        <p:nvPicPr>
          <p:cNvPr id="184322" name="Picture 2"/>
          <p:cNvPicPr>
            <a:picLocks noChangeAspect="1" noChangeArrowheads="1"/>
          </p:cNvPicPr>
          <p:nvPr/>
        </p:nvPicPr>
        <p:blipFill>
          <a:blip r:embed="rId3"/>
          <a:srcRect/>
          <a:stretch>
            <a:fillRect/>
          </a:stretch>
        </p:blipFill>
        <p:spPr bwMode="auto">
          <a:xfrm>
            <a:off x="285720" y="1714488"/>
            <a:ext cx="8572560" cy="4929222"/>
          </a:xfrm>
          <a:prstGeom prst="rect">
            <a:avLst/>
          </a:prstGeom>
          <a:noFill/>
          <a:ln w="9525">
            <a:noFill/>
            <a:miter lim="800000"/>
            <a:headEnd/>
            <a:tailEnd/>
          </a:ln>
          <a:effectLst/>
        </p:spPr>
      </p:pic>
    </p:spTree>
    <p:extLst>
      <p:ext uri="{BB962C8B-B14F-4D97-AF65-F5344CB8AC3E}">
        <p14:creationId xmlns="" xmlns:p14="http://schemas.microsoft.com/office/powerpoint/2010/main" val="1424389298"/>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571472" y="571480"/>
            <a:ext cx="3791267" cy="1204306"/>
          </a:xfrm>
        </p:spPr>
        <p:txBody>
          <a:bodyPr>
            <a:normAutofit/>
          </a:bodyPr>
          <a:lstStyle/>
          <a:p>
            <a:r>
              <a:rPr lang="zh-TW" altLang="en-US" sz="5400" b="1" dirty="0" smtClean="0">
                <a:solidFill>
                  <a:schemeClr val="accent2">
                    <a:lumMod val="75000"/>
                  </a:schemeClr>
                </a:solidFill>
                <a:latin typeface="標楷體" pitchFamily="65" charset="-120"/>
                <a:ea typeface="標楷體" pitchFamily="65" charset="-120"/>
              </a:rPr>
              <a:t>報告完畢</a:t>
            </a:r>
            <a:endParaRPr lang="zh-TW" altLang="en-US" sz="5400" b="1" dirty="0">
              <a:solidFill>
                <a:schemeClr val="accent2">
                  <a:lumMod val="75000"/>
                </a:schemeClr>
              </a:solidFill>
              <a:latin typeface="標楷體" pitchFamily="65" charset="-120"/>
              <a:ea typeface="標楷體" pitchFamily="65" charset="-120"/>
            </a:endParaRPr>
          </a:p>
        </p:txBody>
      </p:sp>
      <p:sp>
        <p:nvSpPr>
          <p:cNvPr id="5" name="副標題 4"/>
          <p:cNvSpPr>
            <a:spLocks noGrp="1"/>
          </p:cNvSpPr>
          <p:nvPr>
            <p:ph type="subTitle" idx="1"/>
          </p:nvPr>
        </p:nvSpPr>
        <p:spPr>
          <a:xfrm>
            <a:off x="3214678" y="2285992"/>
            <a:ext cx="5256584" cy="792088"/>
          </a:xfrm>
        </p:spPr>
        <p:txBody>
          <a:bodyPr>
            <a:normAutofit lnSpcReduction="10000"/>
          </a:bodyPr>
          <a:lstStyle/>
          <a:p>
            <a:r>
              <a:rPr lang="zh-TW" altLang="en-US" sz="5400" b="1" dirty="0" smtClean="0">
                <a:solidFill>
                  <a:srgbClr val="7030A0"/>
                </a:solidFill>
                <a:latin typeface="標楷體" pitchFamily="65" charset="-120"/>
                <a:ea typeface="標楷體" pitchFamily="65" charset="-120"/>
              </a:rPr>
              <a:t>感謝聆聽</a:t>
            </a:r>
            <a:endParaRPr lang="zh-TW" altLang="en-US" sz="5400" b="1" dirty="0">
              <a:solidFill>
                <a:srgbClr val="7030A0"/>
              </a:solidFill>
              <a:latin typeface="標楷體" pitchFamily="65" charset="-120"/>
              <a:ea typeface="標楷體" pitchFamily="65" charset="-120"/>
            </a:endParaRPr>
          </a:p>
        </p:txBody>
      </p:sp>
    </p:spTree>
    <p:extLst>
      <p:ext uri="{BB962C8B-B14F-4D97-AF65-F5344CB8AC3E}">
        <p14:creationId xmlns="" xmlns:p14="http://schemas.microsoft.com/office/powerpoint/2010/main" val="1446524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8" name="內容版面配置區 7"/>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p:spPr>
      </p:pic>
      <p:sp>
        <p:nvSpPr>
          <p:cNvPr id="4" name="投影片編號版面配置區 3"/>
          <p:cNvSpPr>
            <a:spLocks noGrp="1"/>
          </p:cNvSpPr>
          <p:nvPr>
            <p:ph type="sldNum" sz="quarter" idx="12"/>
          </p:nvPr>
        </p:nvSpPr>
        <p:spPr/>
        <p:txBody>
          <a:bodyPr/>
          <a:lstStyle/>
          <a:p>
            <a:fld id="{47D433DB-B31C-49C9-BEC3-1A87A9E59357}" type="slidenum">
              <a:rPr lang="zh-TW" altLang="en-US" smtClean="0"/>
              <a:pPr/>
              <a:t>14</a:t>
            </a:fld>
            <a:endParaRPr lang="zh-TW" altLang="en-US"/>
          </a:p>
        </p:txBody>
      </p:sp>
    </p:spTree>
    <p:extLst>
      <p:ext uri="{BB962C8B-B14F-4D97-AF65-F5344CB8AC3E}">
        <p14:creationId xmlns="" xmlns:p14="http://schemas.microsoft.com/office/powerpoint/2010/main" val="2998629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 xmlns:p14="http://schemas.microsoft.com/office/powerpoint/2010/main" val="1831740107"/>
              </p:ext>
            </p:extLst>
          </p:nvPr>
        </p:nvGraphicFramePr>
        <p:xfrm>
          <a:off x="285720" y="314803"/>
          <a:ext cx="8572559" cy="6203442"/>
        </p:xfrm>
        <a:graphic>
          <a:graphicData uri="http://schemas.openxmlformats.org/drawingml/2006/table">
            <a:tbl>
              <a:tblPr firstRow="1" firstCol="1" bandRow="1"/>
              <a:tblGrid>
                <a:gridCol w="285752"/>
                <a:gridCol w="857256"/>
                <a:gridCol w="857256"/>
                <a:gridCol w="1446619"/>
                <a:gridCol w="1446619"/>
                <a:gridCol w="1446619"/>
                <a:gridCol w="1446619"/>
                <a:gridCol w="785819"/>
              </a:tblGrid>
              <a:tr h="349687">
                <a:tc rowSpan="2">
                  <a:txBody>
                    <a:bodyPr/>
                    <a:lstStyle/>
                    <a:p>
                      <a:pPr marL="71755" marR="71755" algn="ctr">
                        <a:spcAft>
                          <a:spcPts val="0"/>
                        </a:spcAft>
                      </a:pPr>
                      <a:r>
                        <a:rPr lang="zh-TW" sz="1800" kern="100" dirty="0">
                          <a:solidFill>
                            <a:srgbClr val="000000"/>
                          </a:solidFill>
                          <a:effectLst/>
                          <a:latin typeface="標楷體" pitchFamily="65" charset="-120"/>
                          <a:ea typeface="標楷體" pitchFamily="65" charset="-120"/>
                        </a:rPr>
                        <a:t>序號</a:t>
                      </a:r>
                      <a:endParaRPr lang="zh-TW" sz="1800" kern="100" dirty="0">
                        <a:effectLst/>
                        <a:latin typeface="標楷體" pitchFamily="65" charset="-120"/>
                        <a:ea typeface="標楷體" pitchFamily="65" charset="-120"/>
                      </a:endParaRPr>
                    </a:p>
                  </a:txBody>
                  <a:tcPr marL="37713" marR="37713"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pattFill prst="pct5">
                      <a:fgClr>
                        <a:srgbClr val="FFFFFF"/>
                      </a:fgClr>
                      <a:bgClr>
                        <a:srgbClr val="F2F2F2"/>
                      </a:bgClr>
                    </a:pattFill>
                  </a:tcPr>
                </a:tc>
                <a:tc rowSpan="2">
                  <a:txBody>
                    <a:bodyPr/>
                    <a:lstStyle/>
                    <a:p>
                      <a:pPr algn="ctr">
                        <a:spcAft>
                          <a:spcPts val="0"/>
                        </a:spcAft>
                      </a:pPr>
                      <a:r>
                        <a:rPr lang="zh-TW" sz="1800" kern="100" dirty="0">
                          <a:solidFill>
                            <a:srgbClr val="000000"/>
                          </a:solidFill>
                          <a:effectLst/>
                          <a:latin typeface="標楷體" pitchFamily="65" charset="-120"/>
                          <a:ea typeface="標楷體" pitchFamily="65" charset="-120"/>
                        </a:rPr>
                        <a:t>就學區</a:t>
                      </a:r>
                      <a:endParaRPr lang="zh-TW" sz="18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pattFill prst="pct5">
                      <a:fgClr>
                        <a:srgbClr val="FFFFFF"/>
                      </a:fgClr>
                      <a:bgClr>
                        <a:srgbClr val="F2F2F2"/>
                      </a:bgClr>
                    </a:pattFill>
                  </a:tcPr>
                </a:tc>
                <a:tc rowSpan="2">
                  <a:txBody>
                    <a:bodyPr/>
                    <a:lstStyle/>
                    <a:p>
                      <a:pPr algn="ctr">
                        <a:spcAft>
                          <a:spcPts val="0"/>
                        </a:spcAft>
                      </a:pPr>
                      <a:r>
                        <a:rPr lang="zh-TW" sz="1800" kern="100" dirty="0">
                          <a:solidFill>
                            <a:srgbClr val="000000"/>
                          </a:solidFill>
                          <a:effectLst/>
                          <a:latin typeface="標楷體" pitchFamily="65" charset="-120"/>
                          <a:ea typeface="標楷體" pitchFamily="65" charset="-120"/>
                        </a:rPr>
                        <a:t>行政區</a:t>
                      </a:r>
                      <a:endParaRPr lang="zh-TW" sz="18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pattFill prst="pct5">
                      <a:fgClr>
                        <a:srgbClr val="FFFFFF"/>
                      </a:fgClr>
                      <a:bgClr>
                        <a:srgbClr val="F2F2F2"/>
                      </a:bgClr>
                    </a:pattFill>
                  </a:tcPr>
                </a:tc>
                <a:tc gridSpan="4">
                  <a:txBody>
                    <a:bodyPr/>
                    <a:lstStyle/>
                    <a:p>
                      <a:pPr algn="ctr">
                        <a:spcAft>
                          <a:spcPts val="0"/>
                        </a:spcAft>
                      </a:pPr>
                      <a:r>
                        <a:rPr lang="zh-TW" sz="2400" b="1" kern="100" dirty="0">
                          <a:solidFill>
                            <a:srgbClr val="7030A0"/>
                          </a:solidFill>
                          <a:effectLst/>
                          <a:latin typeface="標楷體" pitchFamily="65" charset="-120"/>
                          <a:ea typeface="標楷體" pitchFamily="65" charset="-120"/>
                        </a:rPr>
                        <a:t>共同就學區</a:t>
                      </a:r>
                    </a:p>
                  </a:txBody>
                  <a:tcPr marL="37713" marR="3771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800" kern="100" dirty="0">
                          <a:solidFill>
                            <a:srgbClr val="000000"/>
                          </a:solidFill>
                          <a:effectLst/>
                          <a:latin typeface="標楷體" pitchFamily="65" charset="-120"/>
                          <a:ea typeface="標楷體" pitchFamily="65" charset="-120"/>
                        </a:rPr>
                        <a:t>與</a:t>
                      </a:r>
                      <a:r>
                        <a:rPr lang="en-US" sz="1800" kern="100" dirty="0" smtClean="0">
                          <a:solidFill>
                            <a:srgbClr val="000000"/>
                          </a:solidFill>
                          <a:effectLst/>
                          <a:latin typeface="標楷體" pitchFamily="65" charset="-120"/>
                          <a:ea typeface="標楷體" pitchFamily="65" charset="-120"/>
                        </a:rPr>
                        <a:t>10</a:t>
                      </a:r>
                      <a:r>
                        <a:rPr lang="en-US" altLang="zh-TW" sz="1800" kern="100" dirty="0" smtClean="0">
                          <a:solidFill>
                            <a:srgbClr val="000000"/>
                          </a:solidFill>
                          <a:effectLst/>
                          <a:latin typeface="標楷體" pitchFamily="65" charset="-120"/>
                          <a:ea typeface="標楷體" pitchFamily="65" charset="-120"/>
                        </a:rPr>
                        <a:t>4</a:t>
                      </a:r>
                      <a:r>
                        <a:rPr lang="zh-TW" sz="1800" kern="100" dirty="0" smtClean="0">
                          <a:solidFill>
                            <a:srgbClr val="000000"/>
                          </a:solidFill>
                          <a:effectLst/>
                          <a:latin typeface="標楷體" pitchFamily="65" charset="-120"/>
                          <a:ea typeface="標楷體" pitchFamily="65" charset="-120"/>
                        </a:rPr>
                        <a:t>學年</a:t>
                      </a:r>
                      <a:r>
                        <a:rPr lang="zh-TW" sz="1800" kern="100" dirty="0">
                          <a:solidFill>
                            <a:srgbClr val="000000"/>
                          </a:solidFill>
                          <a:effectLst/>
                          <a:latin typeface="標楷體" pitchFamily="65" charset="-120"/>
                          <a:ea typeface="標楷體" pitchFamily="65" charset="-120"/>
                        </a:rPr>
                        <a:t>度規劃是否相同</a:t>
                      </a:r>
                      <a:endParaRPr lang="zh-TW" sz="18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pattFill prst="pct5">
                      <a:fgClr>
                        <a:srgbClr val="FFFFFF"/>
                      </a:fgClr>
                      <a:bgClr>
                        <a:srgbClr val="F2F2F2"/>
                      </a:bgClr>
                    </a:pattFill>
                  </a:tcPr>
                </a:tc>
              </a:tr>
              <a:tr h="93040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400" b="1" u="sng" kern="100" dirty="0">
                          <a:solidFill>
                            <a:srgbClr val="000000"/>
                          </a:solidFill>
                          <a:effectLst/>
                          <a:latin typeface="標楷體" pitchFamily="65" charset="-120"/>
                          <a:ea typeface="標楷體" pitchFamily="65" charset="-120"/>
                        </a:rPr>
                        <a:t>本區國中</a:t>
                      </a:r>
                      <a:r>
                        <a:rPr lang="zh-TW" sz="1400" kern="100" dirty="0">
                          <a:solidFill>
                            <a:srgbClr val="000000"/>
                          </a:solidFill>
                          <a:effectLst/>
                          <a:latin typeface="標楷體" pitchFamily="65" charset="-120"/>
                          <a:ea typeface="標楷體" pitchFamily="65" charset="-120"/>
                        </a:rPr>
                        <a:t>可跨出就讀之行政區</a:t>
                      </a:r>
                      <a:r>
                        <a:rPr lang="en-US" sz="1400" kern="100" dirty="0">
                          <a:solidFill>
                            <a:srgbClr val="000000"/>
                          </a:solidFill>
                          <a:effectLst/>
                          <a:latin typeface="標楷體" pitchFamily="65" charset="-120"/>
                          <a:ea typeface="標楷體" pitchFamily="65" charset="-120"/>
                        </a:rPr>
                        <a:t>(A)</a:t>
                      </a:r>
                      <a:endParaRPr lang="zh-TW" sz="1400" kern="100" dirty="0">
                        <a:effectLst/>
                        <a:latin typeface="標楷體" pitchFamily="65" charset="-120"/>
                        <a:ea typeface="標楷體" pitchFamily="65" charset="-120"/>
                      </a:endParaRPr>
                    </a:p>
                    <a:p>
                      <a:pPr algn="ctr">
                        <a:spcAft>
                          <a:spcPts val="0"/>
                        </a:spcAft>
                      </a:pPr>
                      <a:r>
                        <a:rPr lang="zh-TW" sz="1400" kern="100" dirty="0">
                          <a:solidFill>
                            <a:srgbClr val="000000"/>
                          </a:solidFill>
                          <a:effectLst/>
                          <a:latin typeface="標楷體" pitchFamily="65" charset="-120"/>
                          <a:ea typeface="標楷體" pitchFamily="65" charset="-120"/>
                        </a:rPr>
                        <a:t>（本區之行政區）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zh-TW" sz="1400" b="1" u="sng" kern="100" dirty="0">
                          <a:solidFill>
                            <a:srgbClr val="000000"/>
                          </a:solidFill>
                          <a:effectLst/>
                          <a:latin typeface="標楷體" pitchFamily="65" charset="-120"/>
                          <a:ea typeface="標楷體" pitchFamily="65" charset="-120"/>
                        </a:rPr>
                        <a:t>他區高級中等學校</a:t>
                      </a:r>
                      <a:r>
                        <a:rPr lang="zh-TW" sz="1400" kern="100" dirty="0">
                          <a:solidFill>
                            <a:srgbClr val="000000"/>
                          </a:solidFill>
                          <a:effectLst/>
                          <a:latin typeface="標楷體" pitchFamily="65" charset="-120"/>
                          <a:ea typeface="標楷體" pitchFamily="65" charset="-120"/>
                        </a:rPr>
                        <a:t>開放就學之行政區</a:t>
                      </a:r>
                      <a:r>
                        <a:rPr lang="en-US" sz="1400" kern="100" dirty="0">
                          <a:solidFill>
                            <a:srgbClr val="000000"/>
                          </a:solidFill>
                          <a:effectLst/>
                          <a:latin typeface="標楷體" pitchFamily="65" charset="-120"/>
                          <a:ea typeface="標楷體" pitchFamily="65" charset="-120"/>
                        </a:rPr>
                        <a:t>(B)</a:t>
                      </a:r>
                      <a:endParaRPr lang="zh-TW" sz="1400" kern="100" dirty="0">
                        <a:effectLst/>
                        <a:latin typeface="標楷體" pitchFamily="65" charset="-120"/>
                        <a:ea typeface="標楷體" pitchFamily="65" charset="-120"/>
                      </a:endParaRPr>
                    </a:p>
                    <a:p>
                      <a:pPr algn="ctr">
                        <a:spcAft>
                          <a:spcPts val="0"/>
                        </a:spcAft>
                      </a:pPr>
                      <a:r>
                        <a:rPr lang="zh-TW" sz="1400" kern="100" dirty="0">
                          <a:solidFill>
                            <a:srgbClr val="000000"/>
                          </a:solidFill>
                          <a:effectLst/>
                          <a:latin typeface="標楷體" pitchFamily="65" charset="-120"/>
                          <a:ea typeface="標楷體" pitchFamily="65" charset="-120"/>
                        </a:rPr>
                        <a:t>（他區之行政區）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zh-TW" sz="1400" b="1" u="sng" kern="100" dirty="0">
                          <a:solidFill>
                            <a:srgbClr val="000000"/>
                          </a:solidFill>
                          <a:effectLst/>
                          <a:latin typeface="標楷體" pitchFamily="65" charset="-120"/>
                          <a:ea typeface="標楷體" pitchFamily="65" charset="-120"/>
                        </a:rPr>
                        <a:t>他區國中</a:t>
                      </a:r>
                      <a:r>
                        <a:rPr lang="zh-TW" sz="1400" kern="100" dirty="0">
                          <a:solidFill>
                            <a:srgbClr val="000000"/>
                          </a:solidFill>
                          <a:effectLst/>
                          <a:latin typeface="標楷體" pitchFamily="65" charset="-120"/>
                          <a:ea typeface="標楷體" pitchFamily="65" charset="-120"/>
                        </a:rPr>
                        <a:t>可跨入就讀之行政區</a:t>
                      </a:r>
                      <a:r>
                        <a:rPr lang="en-US" sz="1400" kern="100" dirty="0">
                          <a:solidFill>
                            <a:srgbClr val="000000"/>
                          </a:solidFill>
                          <a:effectLst/>
                          <a:latin typeface="標楷體" pitchFamily="65" charset="-120"/>
                          <a:ea typeface="標楷體" pitchFamily="65" charset="-120"/>
                        </a:rPr>
                        <a:t>(C)</a:t>
                      </a:r>
                      <a:endParaRPr lang="zh-TW" sz="1400" kern="100" dirty="0">
                        <a:effectLst/>
                        <a:latin typeface="標楷體" pitchFamily="65" charset="-120"/>
                        <a:ea typeface="標楷體" pitchFamily="65" charset="-120"/>
                      </a:endParaRPr>
                    </a:p>
                    <a:p>
                      <a:pPr algn="ctr">
                        <a:spcAft>
                          <a:spcPts val="0"/>
                        </a:spcAft>
                      </a:pPr>
                      <a:r>
                        <a:rPr lang="zh-TW" sz="1400" kern="100" dirty="0">
                          <a:solidFill>
                            <a:srgbClr val="000000"/>
                          </a:solidFill>
                          <a:effectLst/>
                          <a:latin typeface="標楷體" pitchFamily="65" charset="-120"/>
                          <a:ea typeface="標楷體" pitchFamily="65" charset="-120"/>
                        </a:rPr>
                        <a:t>（他區之行政區）</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zh-TW" sz="1400" b="1" u="sng" kern="100" dirty="0">
                          <a:solidFill>
                            <a:srgbClr val="000000"/>
                          </a:solidFill>
                          <a:effectLst/>
                          <a:latin typeface="標楷體" pitchFamily="65" charset="-120"/>
                          <a:ea typeface="標楷體" pitchFamily="65" charset="-120"/>
                        </a:rPr>
                        <a:t>本區高級中等學校</a:t>
                      </a:r>
                      <a:r>
                        <a:rPr lang="zh-TW" sz="1400" kern="100" dirty="0">
                          <a:solidFill>
                            <a:srgbClr val="000000"/>
                          </a:solidFill>
                          <a:effectLst/>
                          <a:latin typeface="標楷體" pitchFamily="65" charset="-120"/>
                          <a:ea typeface="標楷體" pitchFamily="65" charset="-120"/>
                        </a:rPr>
                        <a:t>開放就學之行政區</a:t>
                      </a:r>
                      <a:r>
                        <a:rPr lang="en-US" sz="1400" kern="100" dirty="0">
                          <a:solidFill>
                            <a:srgbClr val="000000"/>
                          </a:solidFill>
                          <a:effectLst/>
                          <a:latin typeface="標楷體" pitchFamily="65" charset="-120"/>
                          <a:ea typeface="標楷體" pitchFamily="65" charset="-120"/>
                        </a:rPr>
                        <a:t>(D)</a:t>
                      </a:r>
                      <a:endParaRPr lang="zh-TW" sz="1400" kern="100" dirty="0">
                        <a:effectLst/>
                        <a:latin typeface="標楷體" pitchFamily="65" charset="-120"/>
                        <a:ea typeface="標楷體" pitchFamily="65" charset="-120"/>
                      </a:endParaRPr>
                    </a:p>
                    <a:p>
                      <a:pPr algn="ctr">
                        <a:spcAft>
                          <a:spcPts val="0"/>
                        </a:spcAft>
                      </a:pPr>
                      <a:r>
                        <a:rPr lang="zh-TW" sz="1400" kern="100" dirty="0">
                          <a:solidFill>
                            <a:srgbClr val="000000"/>
                          </a:solidFill>
                          <a:effectLst/>
                          <a:latin typeface="標楷體" pitchFamily="65" charset="-120"/>
                          <a:ea typeface="標楷體" pitchFamily="65" charset="-120"/>
                        </a:rPr>
                        <a:t>（本區之行政區）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pattFill prst="pct5">
                      <a:fgClr>
                        <a:srgbClr val="FFFFFF"/>
                      </a:fgClr>
                      <a:bgClr>
                        <a:srgbClr val="F2F2F2"/>
                      </a:bgClr>
                    </a:pattFill>
                  </a:tcPr>
                </a:tc>
                <a:tc vMerge="1">
                  <a:txBody>
                    <a:bodyPr/>
                    <a:lstStyle/>
                    <a:p>
                      <a:endParaRPr lang="zh-TW" altLang="en-US"/>
                    </a:p>
                  </a:txBody>
                  <a:tcPr/>
                </a:tc>
              </a:tr>
              <a:tr h="203984">
                <a:tc>
                  <a:txBody>
                    <a:bodyPr/>
                    <a:lstStyle/>
                    <a:p>
                      <a:pPr algn="ctr">
                        <a:spcAft>
                          <a:spcPts val="0"/>
                        </a:spcAft>
                      </a:pPr>
                      <a:r>
                        <a:rPr lang="en-US" sz="1400" kern="100" dirty="0">
                          <a:solidFill>
                            <a:srgbClr val="000000"/>
                          </a:solidFill>
                          <a:effectLst/>
                          <a:latin typeface="標楷體" pitchFamily="65" charset="-120"/>
                          <a:ea typeface="標楷體" pitchFamily="65" charset="-120"/>
                        </a:rPr>
                        <a:t>1</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花蓮區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花蓮縣</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effectLst/>
                          <a:latin typeface="標楷體" pitchFamily="65" charset="-120"/>
                          <a:ea typeface="標楷體" pitchFamily="65" charset="-120"/>
                        </a:rPr>
                        <a:t>相同</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984">
                <a:tc>
                  <a:txBody>
                    <a:bodyPr/>
                    <a:lstStyle/>
                    <a:p>
                      <a:pPr algn="ctr">
                        <a:spcAft>
                          <a:spcPts val="0"/>
                        </a:spcAft>
                      </a:pPr>
                      <a:r>
                        <a:rPr lang="en-US" sz="1400" kern="100" dirty="0">
                          <a:solidFill>
                            <a:srgbClr val="000000"/>
                          </a:solidFill>
                          <a:effectLst/>
                          <a:latin typeface="標楷體" pitchFamily="65" charset="-120"/>
                          <a:ea typeface="標楷體" pitchFamily="65" charset="-120"/>
                        </a:rPr>
                        <a:t>2</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臺東區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臺東縣</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effectLst/>
                          <a:latin typeface="標楷體" pitchFamily="65" charset="-120"/>
                          <a:ea typeface="標楷體" pitchFamily="65" charset="-120"/>
                        </a:rPr>
                        <a:t>相同</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984">
                <a:tc>
                  <a:txBody>
                    <a:bodyPr/>
                    <a:lstStyle/>
                    <a:p>
                      <a:pPr algn="ctr">
                        <a:spcAft>
                          <a:spcPts val="0"/>
                        </a:spcAft>
                      </a:pPr>
                      <a:r>
                        <a:rPr lang="en-US" sz="1400" kern="100">
                          <a:solidFill>
                            <a:srgbClr val="000000"/>
                          </a:solidFill>
                          <a:effectLst/>
                          <a:latin typeface="標楷體" pitchFamily="65" charset="-120"/>
                          <a:ea typeface="標楷體" pitchFamily="65" charset="-120"/>
                        </a:rPr>
                        <a:t>3</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澎湖區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澎湖縣</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effectLst/>
                          <a:latin typeface="標楷體" pitchFamily="65" charset="-120"/>
                          <a:ea typeface="標楷體" pitchFamily="65" charset="-120"/>
                        </a:rPr>
                        <a:t>相同</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984">
                <a:tc>
                  <a:txBody>
                    <a:bodyPr/>
                    <a:lstStyle/>
                    <a:p>
                      <a:pPr algn="ctr">
                        <a:spcAft>
                          <a:spcPts val="0"/>
                        </a:spcAft>
                      </a:pPr>
                      <a:r>
                        <a:rPr lang="en-US" sz="1400" kern="100">
                          <a:solidFill>
                            <a:srgbClr val="000000"/>
                          </a:solidFill>
                          <a:effectLst/>
                          <a:latin typeface="標楷體" pitchFamily="65" charset="-120"/>
                          <a:ea typeface="標楷體" pitchFamily="65" charset="-120"/>
                        </a:rPr>
                        <a:t>4</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金門區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金門縣</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spcAft>
                          <a:spcPts val="0"/>
                        </a:spcAft>
                      </a:pPr>
                      <a:r>
                        <a:rPr lang="zh-TW" sz="1400" kern="10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spcAft>
                          <a:spcPts val="0"/>
                        </a:spcAft>
                      </a:pPr>
                      <a:r>
                        <a:rPr lang="zh-TW" sz="1400" kern="100" dirty="0">
                          <a:solidFill>
                            <a:srgbClr val="000000"/>
                          </a:solidFill>
                          <a:effectLst/>
                          <a:latin typeface="標楷體" pitchFamily="65" charset="-120"/>
                          <a:ea typeface="標楷體" pitchFamily="65" charset="-120"/>
                        </a:rPr>
                        <a:t>無</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c>
                  <a:txBody>
                    <a:bodyPr/>
                    <a:lstStyle/>
                    <a:p>
                      <a:pPr algn="ctr">
                        <a:spcAft>
                          <a:spcPts val="0"/>
                        </a:spcAft>
                      </a:pPr>
                      <a:r>
                        <a:rPr lang="zh-TW" sz="1400" kern="100" dirty="0">
                          <a:effectLst/>
                          <a:latin typeface="標楷體" pitchFamily="65" charset="-120"/>
                          <a:ea typeface="標楷體" pitchFamily="65" charset="-120"/>
                        </a:rPr>
                        <a:t>相同</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0" cap="flat" cmpd="dbl" algn="ctr">
                      <a:solidFill>
                        <a:srgbClr val="000000"/>
                      </a:solidFill>
                      <a:prstDash val="solid"/>
                      <a:round/>
                      <a:headEnd type="none" w="med" len="med"/>
                      <a:tailEnd type="none" w="med" len="med"/>
                    </a:lnB>
                  </a:tcPr>
                </a:tc>
              </a:tr>
              <a:tr h="611952">
                <a:tc rowSpan="2">
                  <a:txBody>
                    <a:bodyPr/>
                    <a:lstStyle/>
                    <a:p>
                      <a:pPr algn="ctr">
                        <a:spcAft>
                          <a:spcPts val="0"/>
                        </a:spcAft>
                      </a:pPr>
                      <a:r>
                        <a:rPr lang="en-US" sz="1400" kern="100" dirty="0">
                          <a:solidFill>
                            <a:srgbClr val="000000"/>
                          </a:solidFill>
                          <a:effectLst/>
                          <a:latin typeface="標楷體" pitchFamily="65" charset="-120"/>
                          <a:ea typeface="標楷體" pitchFamily="65" charset="-120"/>
                        </a:rPr>
                        <a:t>5</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400" kern="100" dirty="0">
                          <a:solidFill>
                            <a:srgbClr val="000000"/>
                          </a:solidFill>
                          <a:effectLst/>
                          <a:latin typeface="標楷體" pitchFamily="65" charset="-120"/>
                          <a:ea typeface="標楷體" pitchFamily="65" charset="-120"/>
                        </a:rPr>
                        <a:t>宜蘭區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400" kern="0" dirty="0">
                          <a:effectLst/>
                          <a:latin typeface="標楷體" pitchFamily="65" charset="-120"/>
                          <a:ea typeface="標楷體" pitchFamily="65" charset="-120"/>
                        </a:rPr>
                        <a:t>宜蘭縣</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400" kern="100" dirty="0">
                          <a:effectLst/>
                          <a:latin typeface="標楷體" pitchFamily="65" charset="-120"/>
                          <a:ea typeface="標楷體" pitchFamily="65" charset="-120"/>
                        </a:rPr>
                        <a:t>無</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400" kern="100" dirty="0">
                          <a:effectLst/>
                          <a:latin typeface="標楷體" pitchFamily="65" charset="-120"/>
                          <a:ea typeface="標楷體" pitchFamily="65" charset="-120"/>
                        </a:rPr>
                        <a:t>無</a:t>
                      </a: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0">
                          <a:effectLst/>
                          <a:latin typeface="標楷體" pitchFamily="65" charset="-120"/>
                          <a:ea typeface="標楷體" pitchFamily="65" charset="-120"/>
                        </a:rPr>
                        <a:t>基北區之</a:t>
                      </a:r>
                      <a:r>
                        <a:rPr lang="zh-TW" sz="1400" kern="100">
                          <a:effectLst/>
                          <a:latin typeface="標楷體" pitchFamily="65" charset="-120"/>
                          <a:ea typeface="標楷體" pitchFamily="65" charset="-120"/>
                        </a:rPr>
                        <a:t>新北市貢寮、雙溪、坪林區</a:t>
                      </a:r>
                      <a:endParaRPr lang="zh-TW" sz="1400" kern="100" dirty="0">
                        <a:effectLst/>
                        <a:latin typeface="標楷體" pitchFamily="65" charset="-120"/>
                        <a:ea typeface="標楷體" pitchFamily="65" charset="-120"/>
                      </a:endParaRP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effectLst/>
                          <a:latin typeface="標楷體" pitchFamily="65" charset="-120"/>
                          <a:ea typeface="標楷體" pitchFamily="65" charset="-120"/>
                        </a:rPr>
                        <a:t>宜蘭區之宜蘭縣頭城鎮</a:t>
                      </a: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a:effectLst/>
                          <a:latin typeface="標楷體" pitchFamily="65" charset="-120"/>
                          <a:ea typeface="標楷體" pitchFamily="65" charset="-120"/>
                        </a:rPr>
                        <a:t>相同</a:t>
                      </a:r>
                      <a:endParaRPr lang="zh-TW" sz="1400" kern="100" dirty="0">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96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400" kern="100" dirty="0">
                          <a:effectLst/>
                          <a:latin typeface="標楷體" pitchFamily="65" charset="-120"/>
                          <a:ea typeface="標楷體" pitchFamily="65" charset="-120"/>
                        </a:rPr>
                        <a:t>中投區之臺中市和平區</a:t>
                      </a: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effectLst/>
                          <a:latin typeface="標楷體" pitchFamily="65" charset="-120"/>
                          <a:ea typeface="標楷體" pitchFamily="65" charset="-120"/>
                        </a:rPr>
                        <a:t>宜蘭區全區</a:t>
                      </a: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effectLst/>
                          <a:latin typeface="標楷體" pitchFamily="65" charset="-120"/>
                          <a:ea typeface="標楷體" pitchFamily="65" charset="-120"/>
                        </a:rPr>
                        <a:t>相同</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5935">
                <a:tc rowSpan="2">
                  <a:txBody>
                    <a:bodyPr/>
                    <a:lstStyle/>
                    <a:p>
                      <a:pPr algn="ctr">
                        <a:spcAft>
                          <a:spcPts val="0"/>
                        </a:spcAft>
                      </a:pPr>
                      <a:r>
                        <a:rPr lang="en-US" sz="1400" b="1" kern="100" dirty="0">
                          <a:solidFill>
                            <a:srgbClr val="FF0000"/>
                          </a:solidFill>
                          <a:effectLst/>
                          <a:latin typeface="標楷體" pitchFamily="65" charset="-120"/>
                          <a:ea typeface="標楷體" pitchFamily="65" charset="-120"/>
                        </a:rPr>
                        <a:t>6</a:t>
                      </a:r>
                      <a:endParaRPr lang="zh-TW" sz="1400" kern="100" dirty="0">
                        <a:solidFill>
                          <a:srgbClr val="FF0000"/>
                        </a:solidFill>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2">
                  <a:txBody>
                    <a:bodyPr/>
                    <a:lstStyle/>
                    <a:p>
                      <a:pPr algn="ctr">
                        <a:spcAft>
                          <a:spcPts val="0"/>
                        </a:spcAft>
                      </a:pPr>
                      <a:r>
                        <a:rPr lang="zh-TW" sz="1400" b="1" kern="100" dirty="0">
                          <a:solidFill>
                            <a:srgbClr val="FF0000"/>
                          </a:solidFill>
                          <a:effectLst/>
                          <a:latin typeface="標楷體" pitchFamily="65" charset="-120"/>
                          <a:ea typeface="標楷體" pitchFamily="65" charset="-120"/>
                        </a:rPr>
                        <a:t>基北區</a:t>
                      </a:r>
                      <a:endParaRPr lang="zh-TW" sz="1400" kern="100" dirty="0">
                        <a:solidFill>
                          <a:srgbClr val="FF0000"/>
                        </a:solidFill>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rowSpan="2">
                  <a:txBody>
                    <a:bodyPr/>
                    <a:lstStyle/>
                    <a:p>
                      <a:pPr marL="459105" indent="-459105" algn="ctr">
                        <a:spcAft>
                          <a:spcPts val="0"/>
                        </a:spcAft>
                      </a:pPr>
                      <a:r>
                        <a:rPr lang="zh-TW" sz="1400" b="1" kern="100" dirty="0">
                          <a:solidFill>
                            <a:srgbClr val="FF0000"/>
                          </a:solidFill>
                          <a:effectLst/>
                          <a:latin typeface="標楷體" pitchFamily="65" charset="-120"/>
                          <a:ea typeface="標楷體" pitchFamily="65" charset="-120"/>
                        </a:rPr>
                        <a:t>基隆市</a:t>
                      </a:r>
                      <a:endParaRPr lang="zh-TW" sz="1400" kern="100" dirty="0">
                        <a:solidFill>
                          <a:srgbClr val="FF0000"/>
                        </a:solidFill>
                        <a:effectLst/>
                        <a:latin typeface="標楷體" pitchFamily="65" charset="-120"/>
                        <a:ea typeface="標楷體" pitchFamily="65" charset="-120"/>
                      </a:endParaRPr>
                    </a:p>
                    <a:p>
                      <a:pPr marL="459105" indent="-459105" algn="ctr">
                        <a:spcAft>
                          <a:spcPts val="0"/>
                        </a:spcAft>
                      </a:pPr>
                      <a:r>
                        <a:rPr lang="zh-TW" sz="1400" b="1" kern="100" dirty="0">
                          <a:solidFill>
                            <a:srgbClr val="FF0000"/>
                          </a:solidFill>
                          <a:effectLst/>
                          <a:latin typeface="標楷體" pitchFamily="65" charset="-120"/>
                          <a:ea typeface="標楷體" pitchFamily="65" charset="-120"/>
                        </a:rPr>
                        <a:t>臺北市</a:t>
                      </a:r>
                      <a:endParaRPr lang="zh-TW" sz="1400" kern="100" dirty="0">
                        <a:solidFill>
                          <a:srgbClr val="FF0000"/>
                        </a:solidFill>
                        <a:effectLst/>
                        <a:latin typeface="標楷體" pitchFamily="65" charset="-120"/>
                        <a:ea typeface="標楷體" pitchFamily="65" charset="-120"/>
                      </a:endParaRPr>
                    </a:p>
                    <a:p>
                      <a:pPr marL="459105" indent="-459105" algn="ctr">
                        <a:spcAft>
                          <a:spcPts val="0"/>
                        </a:spcAft>
                      </a:pPr>
                      <a:r>
                        <a:rPr lang="zh-TW" sz="1400" b="1" kern="100" dirty="0">
                          <a:solidFill>
                            <a:srgbClr val="FF0000"/>
                          </a:solidFill>
                          <a:effectLst/>
                          <a:latin typeface="標楷體" pitchFamily="65" charset="-120"/>
                          <a:ea typeface="標楷體" pitchFamily="65" charset="-120"/>
                        </a:rPr>
                        <a:t>新北市</a:t>
                      </a:r>
                      <a:endParaRPr lang="zh-TW" sz="1400" kern="100" dirty="0">
                        <a:solidFill>
                          <a:srgbClr val="FF0000"/>
                        </a:solidFill>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zh-TW" sz="1400" b="1" kern="100" dirty="0">
                          <a:solidFill>
                            <a:srgbClr val="FF0000"/>
                          </a:solidFill>
                          <a:effectLst/>
                          <a:latin typeface="標楷體" pitchFamily="65" charset="-120"/>
                          <a:ea typeface="標楷體" pitchFamily="65" charset="-120"/>
                        </a:rPr>
                        <a:t>基北區之新北市林口區、樹林區、鶯歌區、新莊區、泰山區</a:t>
                      </a: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635" algn="just">
                        <a:spcAft>
                          <a:spcPts val="0"/>
                        </a:spcAft>
                      </a:pPr>
                      <a:r>
                        <a:rPr lang="zh-TW" sz="1400" b="1" kern="100" dirty="0">
                          <a:solidFill>
                            <a:srgbClr val="FF0000"/>
                          </a:solidFill>
                          <a:effectLst/>
                          <a:latin typeface="標楷體" pitchFamily="65" charset="-120"/>
                          <a:ea typeface="標楷體" pitchFamily="65" charset="-120"/>
                        </a:rPr>
                        <a:t>桃連區之桃園縣蘆竹鄉、龜山鄉、八德市</a:t>
                      </a: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indent="6350" algn="just">
                        <a:spcAft>
                          <a:spcPts val="0"/>
                        </a:spcAft>
                      </a:pPr>
                      <a:r>
                        <a:rPr lang="zh-TW" sz="1400" b="1" kern="100" dirty="0">
                          <a:solidFill>
                            <a:srgbClr val="FF0000"/>
                          </a:solidFill>
                          <a:effectLst/>
                          <a:latin typeface="標楷體" pitchFamily="65" charset="-120"/>
                          <a:ea typeface="標楷體" pitchFamily="65" charset="-120"/>
                        </a:rPr>
                        <a:t>桃連區之桃園縣蘆竹鄉、龜山鄉、八德市</a:t>
                      </a: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zh-TW" sz="1400" b="1" kern="100" dirty="0">
                          <a:solidFill>
                            <a:srgbClr val="FF0000"/>
                          </a:solidFill>
                          <a:effectLst/>
                          <a:latin typeface="標楷體" pitchFamily="65" charset="-120"/>
                          <a:ea typeface="標楷體" pitchFamily="65" charset="-120"/>
                        </a:rPr>
                        <a:t>基北區之新北市林口區、樹林區、鶯歌區、新莊區、泰山區</a:t>
                      </a: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zh-TW" sz="1400" b="1" kern="100" dirty="0">
                          <a:solidFill>
                            <a:srgbClr val="FF0000"/>
                          </a:solidFill>
                          <a:effectLst/>
                          <a:latin typeface="標楷體" pitchFamily="65" charset="-120"/>
                          <a:ea typeface="標楷體" pitchFamily="65" charset="-120"/>
                        </a:rPr>
                        <a:t>相同</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61195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400" b="1" kern="100" dirty="0">
                          <a:solidFill>
                            <a:srgbClr val="FF0000"/>
                          </a:solidFill>
                          <a:effectLst/>
                          <a:latin typeface="標楷體" pitchFamily="65" charset="-120"/>
                          <a:ea typeface="標楷體" pitchFamily="65" charset="-120"/>
                        </a:rPr>
                        <a:t>基北區之新北市貢寮區、雙溪區、坪林區</a:t>
                      </a: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just">
                        <a:spcAft>
                          <a:spcPts val="0"/>
                        </a:spcAft>
                      </a:pPr>
                      <a:r>
                        <a:rPr lang="zh-TW" sz="1400" b="1" kern="100" dirty="0">
                          <a:solidFill>
                            <a:srgbClr val="FF0000"/>
                          </a:solidFill>
                          <a:effectLst/>
                          <a:latin typeface="標楷體" pitchFamily="65" charset="-120"/>
                          <a:ea typeface="標楷體" pitchFamily="65" charset="-120"/>
                        </a:rPr>
                        <a:t>宜蘭區之宜蘭縣頭城鎮</a:t>
                      </a: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zh-TW" sz="1400" b="1" kern="100">
                          <a:solidFill>
                            <a:srgbClr val="FF0000"/>
                          </a:solidFill>
                          <a:effectLst/>
                          <a:latin typeface="標楷體" pitchFamily="65" charset="-120"/>
                          <a:ea typeface="標楷體" pitchFamily="65" charset="-120"/>
                        </a:rPr>
                        <a:t>無</a:t>
                      </a:r>
                      <a:endParaRPr lang="zh-TW" sz="1400" b="1" kern="100" dirty="0">
                        <a:solidFill>
                          <a:srgbClr val="FF0000"/>
                        </a:solidFill>
                        <a:effectLst/>
                        <a:latin typeface="標楷體" pitchFamily="65" charset="-120"/>
                        <a:ea typeface="標楷體" pitchFamily="65" charset="-120"/>
                      </a:endParaRP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zh-TW" sz="1400" b="1" kern="100" dirty="0">
                          <a:solidFill>
                            <a:srgbClr val="FF0000"/>
                          </a:solidFill>
                          <a:effectLst/>
                          <a:latin typeface="標楷體" pitchFamily="65" charset="-120"/>
                          <a:ea typeface="標楷體" pitchFamily="65" charset="-120"/>
                        </a:rPr>
                        <a:t>無</a:t>
                      </a: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algn="ctr">
                        <a:spcAft>
                          <a:spcPts val="0"/>
                        </a:spcAft>
                      </a:pPr>
                      <a:r>
                        <a:rPr lang="zh-TW" sz="1400" b="1" kern="100" dirty="0">
                          <a:solidFill>
                            <a:srgbClr val="FF0000"/>
                          </a:solidFill>
                          <a:effectLst/>
                          <a:latin typeface="標楷體" pitchFamily="65" charset="-120"/>
                          <a:ea typeface="標楷體" pitchFamily="65" charset="-120"/>
                        </a:rPr>
                        <a:t>相同</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r>
              <a:tr h="815935">
                <a:tc rowSpan="2">
                  <a:txBody>
                    <a:bodyPr/>
                    <a:lstStyle/>
                    <a:p>
                      <a:pPr algn="ctr">
                        <a:spcAft>
                          <a:spcPts val="0"/>
                        </a:spcAft>
                      </a:pPr>
                      <a:r>
                        <a:rPr lang="en-US" sz="1400" kern="100">
                          <a:solidFill>
                            <a:srgbClr val="000000"/>
                          </a:solidFill>
                          <a:effectLst/>
                          <a:latin typeface="標楷體" pitchFamily="65" charset="-120"/>
                          <a:ea typeface="標楷體" pitchFamily="65" charset="-120"/>
                        </a:rPr>
                        <a:t>7</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TW" sz="1400" kern="100">
                          <a:solidFill>
                            <a:srgbClr val="000000"/>
                          </a:solidFill>
                          <a:effectLst/>
                          <a:latin typeface="標楷體" pitchFamily="65" charset="-120"/>
                          <a:ea typeface="標楷體" pitchFamily="65" charset="-120"/>
                        </a:rPr>
                        <a:t>桃連區</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483235" indent="-483235" algn="ctr">
                        <a:spcAft>
                          <a:spcPts val="0"/>
                        </a:spcAft>
                      </a:pPr>
                      <a:r>
                        <a:rPr lang="zh-TW" sz="1400" kern="100">
                          <a:solidFill>
                            <a:srgbClr val="000000"/>
                          </a:solidFill>
                          <a:effectLst/>
                          <a:latin typeface="標楷體" pitchFamily="65" charset="-120"/>
                          <a:ea typeface="標楷體" pitchFamily="65" charset="-120"/>
                        </a:rPr>
                        <a:t>桃園縣</a:t>
                      </a:r>
                      <a:endParaRPr lang="zh-TW" sz="1400" kern="100" dirty="0">
                        <a:effectLst/>
                        <a:latin typeface="標楷體" pitchFamily="65" charset="-120"/>
                        <a:ea typeface="標楷體" pitchFamily="65" charset="-120"/>
                      </a:endParaRPr>
                    </a:p>
                    <a:p>
                      <a:pPr marL="483235" indent="-483235" algn="ctr">
                        <a:spcAft>
                          <a:spcPts val="0"/>
                        </a:spcAft>
                      </a:pPr>
                      <a:r>
                        <a:rPr lang="zh-TW" sz="1400" kern="100">
                          <a:solidFill>
                            <a:srgbClr val="000000"/>
                          </a:solidFill>
                          <a:effectLst/>
                          <a:latin typeface="標楷體" pitchFamily="65" charset="-120"/>
                          <a:ea typeface="標楷體" pitchFamily="65" charset="-120"/>
                        </a:rPr>
                        <a:t>連江縣</a:t>
                      </a:r>
                      <a:endParaRPr lang="zh-TW" sz="1400" kern="100" dirty="0">
                        <a:effectLst/>
                        <a:latin typeface="標楷體" pitchFamily="65" charset="-120"/>
                        <a:ea typeface="標楷體" pitchFamily="65" charset="-120"/>
                      </a:endParaRPr>
                    </a:p>
                  </a:txBody>
                  <a:tcPr marL="37713" marR="3771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a:solidFill>
                            <a:srgbClr val="000000"/>
                          </a:solidFill>
                          <a:effectLst/>
                          <a:latin typeface="標楷體" pitchFamily="65" charset="-120"/>
                          <a:ea typeface="標楷體" pitchFamily="65" charset="-120"/>
                        </a:rPr>
                        <a:t>桃連區之桃園縣蘆竹鄉、龜山鄉、八德市</a:t>
                      </a:r>
                      <a:endParaRPr lang="zh-TW" sz="1400" kern="100" dirty="0">
                        <a:effectLst/>
                        <a:latin typeface="標楷體" pitchFamily="65" charset="-120"/>
                        <a:ea typeface="標楷體" pitchFamily="65" charset="-120"/>
                      </a:endParaRP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just">
                        <a:spcAft>
                          <a:spcPts val="0"/>
                        </a:spcAft>
                      </a:pPr>
                      <a:r>
                        <a:rPr lang="zh-TW" sz="1400" kern="100" dirty="0">
                          <a:solidFill>
                            <a:srgbClr val="000000"/>
                          </a:solidFill>
                          <a:effectLst/>
                          <a:latin typeface="標楷體" pitchFamily="65" charset="-120"/>
                          <a:ea typeface="標楷體" pitchFamily="65" charset="-120"/>
                        </a:rPr>
                        <a:t>基北區之新北市林口區、樹林區、鶯歌區、新莊區、泰山區</a:t>
                      </a:r>
                      <a:endParaRPr lang="zh-TW" sz="1400" kern="100" dirty="0">
                        <a:effectLst/>
                        <a:latin typeface="標楷體" pitchFamily="65" charset="-120"/>
                        <a:ea typeface="標楷體" pitchFamily="65" charset="-120"/>
                      </a:endParaRP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just">
                        <a:spcAft>
                          <a:spcPts val="0"/>
                        </a:spcAft>
                      </a:pPr>
                      <a:r>
                        <a:rPr lang="zh-TW" sz="1400" kern="100" dirty="0">
                          <a:solidFill>
                            <a:srgbClr val="000000"/>
                          </a:solidFill>
                          <a:effectLst/>
                          <a:latin typeface="標楷體" pitchFamily="65" charset="-120"/>
                          <a:ea typeface="標楷體" pitchFamily="65" charset="-120"/>
                        </a:rPr>
                        <a:t>基北區之新北市林口區、樹林區、鶯歌區、新莊區、泰山區</a:t>
                      </a:r>
                      <a:endParaRPr lang="zh-TW" sz="1400" kern="100" dirty="0">
                        <a:effectLst/>
                        <a:latin typeface="標楷體" pitchFamily="65" charset="-120"/>
                        <a:ea typeface="標楷體" pitchFamily="65" charset="-120"/>
                      </a:endParaRP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dirty="0">
                          <a:solidFill>
                            <a:srgbClr val="000000"/>
                          </a:solidFill>
                          <a:effectLst/>
                          <a:latin typeface="標楷體" pitchFamily="65" charset="-120"/>
                          <a:ea typeface="標楷體" pitchFamily="65" charset="-120"/>
                        </a:rPr>
                        <a:t>桃連區之桃園縣蘆竹鄉、龜山鄉、八德市</a:t>
                      </a:r>
                      <a:endParaRPr lang="zh-TW" sz="1400" kern="100" dirty="0">
                        <a:effectLst/>
                        <a:latin typeface="標楷體" pitchFamily="65" charset="-120"/>
                        <a:ea typeface="標楷體" pitchFamily="65" charset="-120"/>
                      </a:endParaRP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effectLst/>
                          <a:latin typeface="標楷體" pitchFamily="65" charset="-120"/>
                          <a:ea typeface="標楷體" pitchFamily="65" charset="-120"/>
                        </a:rPr>
                        <a:t>相同</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95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400" kern="100">
                          <a:solidFill>
                            <a:srgbClr val="000000"/>
                          </a:solidFill>
                          <a:effectLst/>
                          <a:latin typeface="標楷體" pitchFamily="65" charset="-120"/>
                          <a:ea typeface="標楷體" pitchFamily="65" charset="-120"/>
                        </a:rPr>
                        <a:t>桃連區之桃園縣楊梅市、龍潭鄉、新屋鄉</a:t>
                      </a:r>
                      <a:endParaRPr lang="zh-TW" sz="1400" kern="100" dirty="0">
                        <a:effectLst/>
                        <a:latin typeface="標楷體" pitchFamily="65" charset="-120"/>
                        <a:ea typeface="標楷體" pitchFamily="65" charset="-120"/>
                      </a:endParaRP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algn="just">
                        <a:spcAft>
                          <a:spcPts val="0"/>
                        </a:spcAft>
                      </a:pPr>
                      <a:r>
                        <a:rPr lang="zh-TW" sz="1400" kern="100" dirty="0">
                          <a:solidFill>
                            <a:srgbClr val="000000"/>
                          </a:solidFill>
                          <a:effectLst/>
                          <a:latin typeface="標楷體" pitchFamily="65" charset="-120"/>
                          <a:ea typeface="標楷體" pitchFamily="65" charset="-120"/>
                        </a:rPr>
                        <a:t>竹苗區之新竹縣新埔鎮、關西鎮、新豐鄉、湖口鄉</a:t>
                      </a:r>
                      <a:endParaRPr lang="zh-TW" sz="1400" kern="100" dirty="0">
                        <a:effectLst/>
                        <a:latin typeface="標楷體" pitchFamily="65" charset="-120"/>
                        <a:ea typeface="標楷體" pitchFamily="65" charset="-120"/>
                      </a:endParaRP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a:solidFill>
                            <a:srgbClr val="000000"/>
                          </a:solidFill>
                          <a:effectLst/>
                          <a:latin typeface="標楷體" pitchFamily="65" charset="-120"/>
                          <a:ea typeface="標楷體" pitchFamily="65" charset="-120"/>
                        </a:rPr>
                        <a:t>竹苗區之新竹縣新埔鎮、關西鎮、新豐鄉、湖口鄉</a:t>
                      </a:r>
                      <a:endParaRPr lang="zh-TW" sz="1400" kern="100" dirty="0">
                        <a:effectLst/>
                        <a:latin typeface="標楷體" pitchFamily="65" charset="-120"/>
                        <a:ea typeface="標楷體" pitchFamily="65" charset="-120"/>
                      </a:endParaRPr>
                    </a:p>
                  </a:txBody>
                  <a:tcPr marL="37713" marR="37713"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400" kern="100">
                          <a:solidFill>
                            <a:srgbClr val="000000"/>
                          </a:solidFill>
                          <a:effectLst/>
                          <a:latin typeface="標楷體" pitchFamily="65" charset="-120"/>
                          <a:ea typeface="標楷體" pitchFamily="65" charset="-120"/>
                        </a:rPr>
                        <a:t>桃連區之桃園縣楊梅市、龍潭鄉、新屋鄉</a:t>
                      </a:r>
                      <a:endParaRPr lang="zh-TW" sz="1400" kern="100" dirty="0">
                        <a:effectLst/>
                        <a:latin typeface="標楷體" pitchFamily="65" charset="-120"/>
                        <a:ea typeface="標楷體" pitchFamily="65" charset="-120"/>
                      </a:endParaRPr>
                    </a:p>
                  </a:txBody>
                  <a:tcPr marL="37713" marR="37713"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400" kern="100" dirty="0">
                          <a:effectLst/>
                          <a:latin typeface="標楷體" pitchFamily="65" charset="-120"/>
                          <a:ea typeface="標楷體" pitchFamily="65" charset="-120"/>
                        </a:rPr>
                        <a:t>相同</a:t>
                      </a:r>
                    </a:p>
                  </a:txBody>
                  <a:tcPr marL="37713" marR="3771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投影片編號版面配置區 1"/>
          <p:cNvSpPr>
            <a:spLocks noGrp="1"/>
          </p:cNvSpPr>
          <p:nvPr>
            <p:ph type="sldNum" sz="quarter" idx="12"/>
          </p:nvPr>
        </p:nvSpPr>
        <p:spPr/>
        <p:txBody>
          <a:bodyPr/>
          <a:lstStyle/>
          <a:p>
            <a:fld id="{47D433DB-B31C-49C9-BEC3-1A87A9E59357}" type="slidenum">
              <a:rPr lang="zh-TW" altLang="en-US" smtClean="0"/>
              <a:pPr/>
              <a:t>15</a:t>
            </a:fld>
            <a:endParaRPr lang="zh-TW" altLang="en-US" dirty="0"/>
          </a:p>
        </p:txBody>
      </p:sp>
    </p:spTree>
    <p:extLst>
      <p:ext uri="{BB962C8B-B14F-4D97-AF65-F5344CB8AC3E}">
        <p14:creationId xmlns="" xmlns:p14="http://schemas.microsoft.com/office/powerpoint/2010/main" val="4108248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2"/>
          <p:cNvSpPr>
            <a:spLocks noChangeArrowheads="1"/>
          </p:cNvSpPr>
          <p:nvPr/>
        </p:nvSpPr>
        <p:spPr bwMode="auto">
          <a:xfrm>
            <a:off x="611188" y="1628775"/>
            <a:ext cx="8175654" cy="1008063"/>
          </a:xfrm>
          <a:prstGeom prst="roundRect">
            <a:avLst>
              <a:gd name="adj" fmla="val 5625"/>
            </a:avLst>
          </a:prstGeom>
          <a:solidFill>
            <a:srgbClr val="D7D7FA"/>
          </a:solidFill>
          <a:ln>
            <a:noFill/>
          </a:ln>
          <a:effectLst>
            <a:outerShdw dist="35921" dir="2700000" algn="ctr" rotWithShape="0">
              <a:schemeClr val="bg2"/>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1" fontAlgn="auto" hangingPunct="1">
              <a:spcBef>
                <a:spcPts val="0"/>
              </a:spcBef>
              <a:spcAft>
                <a:spcPts val="0"/>
              </a:spcAft>
              <a:defRPr/>
            </a:pPr>
            <a:endParaRPr kumimoji="0" lang="zh-TW" altLang="zh-TW" dirty="0">
              <a:solidFill>
                <a:srgbClr val="000000"/>
              </a:solidFill>
              <a:latin typeface="微軟正黑體" panose="020B0604030504040204" pitchFamily="34" charset="-120"/>
              <a:ea typeface="微軟正黑體" panose="020B0604030504040204" pitchFamily="34" charset="-120"/>
            </a:endParaRPr>
          </a:p>
        </p:txBody>
      </p:sp>
      <p:sp>
        <p:nvSpPr>
          <p:cNvPr id="82947" name="Rectangle 4"/>
          <p:cNvSpPr>
            <a:spLocks noChangeArrowheads="1"/>
          </p:cNvSpPr>
          <p:nvPr/>
        </p:nvSpPr>
        <p:spPr bwMode="auto">
          <a:xfrm>
            <a:off x="611188" y="1700213"/>
            <a:ext cx="8175654" cy="936625"/>
          </a:xfrm>
          <a:prstGeom prst="rect">
            <a:avLst/>
          </a:prstGeom>
          <a:solidFill>
            <a:srgbClr val="99CCFF"/>
          </a:solidFill>
          <a:ln>
            <a:noFill/>
          </a:ln>
          <a:effectLst>
            <a:prstShdw prst="shdw17" dist="17961" dir="13500000">
              <a:srgbClr val="5C7A99">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a:lnSpc>
                <a:spcPct val="110000"/>
              </a:lnSpc>
              <a:spcBef>
                <a:spcPct val="0"/>
              </a:spcBef>
              <a:buNone/>
            </a:pPr>
            <a:r>
              <a:rPr kumimoji="0" lang="zh-TW" altLang="en-US" sz="2400" b="1" dirty="0" smtClean="0">
                <a:solidFill>
                  <a:srgbClr val="000000"/>
                </a:solidFill>
                <a:latin typeface="標楷體" pitchFamily="65" charset="-120"/>
                <a:ea typeface="標楷體" pitchFamily="65" charset="-120"/>
              </a:rPr>
              <a:t>◆各</a:t>
            </a:r>
            <a:r>
              <a:rPr kumimoji="0" lang="zh-TW" altLang="en-US" sz="2400" b="1" dirty="0">
                <a:solidFill>
                  <a:srgbClr val="000000"/>
                </a:solidFill>
                <a:latin typeface="標楷體" pitchFamily="65" charset="-120"/>
                <a:ea typeface="標楷體" pitchFamily="65" charset="-120"/>
              </a:rPr>
              <a:t>高中職及五專</a:t>
            </a:r>
            <a:r>
              <a:rPr kumimoji="0" lang="zh-TW" altLang="en-US" sz="2400" b="1" dirty="0">
                <a:solidFill>
                  <a:srgbClr val="C00000"/>
                </a:solidFill>
                <a:latin typeface="標楷體" pitchFamily="65" charset="-120"/>
                <a:ea typeface="標楷體" pitchFamily="65" charset="-120"/>
              </a:rPr>
              <a:t>皆須辦理</a:t>
            </a:r>
            <a:r>
              <a:rPr kumimoji="0" lang="zh-TW" altLang="en-US" sz="2400" b="1" dirty="0">
                <a:solidFill>
                  <a:srgbClr val="000000"/>
                </a:solidFill>
                <a:latin typeface="標楷體" pitchFamily="65" charset="-120"/>
                <a:ea typeface="標楷體" pitchFamily="65" charset="-120"/>
              </a:rPr>
              <a:t>免試入學</a:t>
            </a:r>
            <a:endParaRPr kumimoji="0" lang="en-US" altLang="zh-TW" sz="2400" b="1" dirty="0">
              <a:solidFill>
                <a:srgbClr val="000000"/>
              </a:solidFill>
              <a:latin typeface="標楷體" pitchFamily="65" charset="-120"/>
              <a:ea typeface="標楷體" pitchFamily="65" charset="-120"/>
            </a:endParaRPr>
          </a:p>
          <a:p>
            <a:pPr eaLnBrk="1" hangingPunct="1">
              <a:lnSpc>
                <a:spcPct val="110000"/>
              </a:lnSpc>
              <a:spcBef>
                <a:spcPct val="0"/>
              </a:spcBef>
              <a:buFontTx/>
              <a:buNone/>
            </a:pPr>
            <a:r>
              <a:rPr kumimoji="0" lang="zh-TW" altLang="en-US" sz="2400" b="1" u="sng" dirty="0">
                <a:solidFill>
                  <a:srgbClr val="FF0000"/>
                </a:solidFill>
                <a:latin typeface="標楷體" pitchFamily="65" charset="-120"/>
                <a:ea typeface="標楷體" pitchFamily="65" charset="-120"/>
              </a:rPr>
              <a:t>採線上報名並兼採繳交書面報名表件方式</a:t>
            </a:r>
          </a:p>
        </p:txBody>
      </p:sp>
      <p:sp>
        <p:nvSpPr>
          <p:cNvPr id="73735" name="AutoShape 8"/>
          <p:cNvSpPr>
            <a:spLocks noChangeArrowheads="1"/>
          </p:cNvSpPr>
          <p:nvPr/>
        </p:nvSpPr>
        <p:spPr bwMode="auto">
          <a:xfrm>
            <a:off x="468313" y="3500438"/>
            <a:ext cx="8318529" cy="792162"/>
          </a:xfrm>
          <a:prstGeom prst="roundRect">
            <a:avLst>
              <a:gd name="adj" fmla="val 5625"/>
            </a:avLst>
          </a:prstGeom>
          <a:solidFill>
            <a:srgbClr val="D7D7FA"/>
          </a:solidFill>
          <a:ln>
            <a:noFill/>
          </a:ln>
          <a:effectLst>
            <a:outerShdw dist="35921" dir="2700000" algn="ctr" rotWithShape="0">
              <a:schemeClr val="bg2"/>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1" fontAlgn="auto" hangingPunct="1">
              <a:spcBef>
                <a:spcPts val="0"/>
              </a:spcBef>
              <a:spcAft>
                <a:spcPts val="0"/>
              </a:spcAft>
              <a:defRPr/>
            </a:pPr>
            <a:endParaRPr kumimoji="0" lang="zh-TW" altLang="zh-TW" dirty="0">
              <a:solidFill>
                <a:srgbClr val="000000"/>
              </a:solidFill>
              <a:latin typeface="微軟正黑體" panose="020B0604030504040204" pitchFamily="34" charset="-120"/>
              <a:ea typeface="微軟正黑體" panose="020B0604030504040204" pitchFamily="34" charset="-120"/>
            </a:endParaRPr>
          </a:p>
        </p:txBody>
      </p:sp>
      <p:sp>
        <p:nvSpPr>
          <p:cNvPr id="208905" name="AutoShape 9"/>
          <p:cNvSpPr>
            <a:spLocks noChangeArrowheads="1"/>
          </p:cNvSpPr>
          <p:nvPr/>
        </p:nvSpPr>
        <p:spPr bwMode="auto">
          <a:xfrm>
            <a:off x="611188" y="2852738"/>
            <a:ext cx="5905500" cy="57626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spcBef>
                <a:spcPct val="10000"/>
              </a:spcBef>
              <a:defRPr/>
            </a:pPr>
            <a:r>
              <a:rPr lang="zh-TW" altLang="en-US" sz="2400" b="1" dirty="0" smtClean="0">
                <a:solidFill>
                  <a:srgbClr val="000000"/>
                </a:solidFill>
                <a:latin typeface="標楷體" pitchFamily="65" charset="-120"/>
                <a:ea typeface="標楷體" pitchFamily="65" charset="-120"/>
              </a:rPr>
              <a:t>◆</a:t>
            </a:r>
            <a:r>
              <a:rPr kumimoji="0" lang="zh-TW" altLang="en-US" sz="2400" b="1" dirty="0" smtClean="0">
                <a:solidFill>
                  <a:srgbClr val="990033"/>
                </a:solidFill>
                <a:latin typeface="標楷體" pitchFamily="65" charset="-120"/>
                <a:ea typeface="標楷體" pitchFamily="65" charset="-120"/>
              </a:rPr>
              <a:t>不</a:t>
            </a:r>
            <a:r>
              <a:rPr kumimoji="0" lang="zh-TW" altLang="en-US" sz="2400" b="1" dirty="0">
                <a:solidFill>
                  <a:srgbClr val="990033"/>
                </a:solidFill>
                <a:latin typeface="標楷體" pitchFamily="65" charset="-120"/>
                <a:ea typeface="標楷體" pitchFamily="65" charset="-120"/>
              </a:rPr>
              <a:t>訂定</a:t>
            </a:r>
            <a:r>
              <a:rPr kumimoji="0" lang="zh-TW" altLang="en-US" sz="2400" b="1" dirty="0">
                <a:solidFill>
                  <a:srgbClr val="3333FF"/>
                </a:solidFill>
                <a:latin typeface="標楷體" pitchFamily="65" charset="-120"/>
                <a:ea typeface="標楷體" pitchFamily="65" charset="-120"/>
              </a:rPr>
              <a:t>報名條件</a:t>
            </a:r>
            <a:r>
              <a:rPr kumimoji="0" lang="zh-TW" altLang="en-US" sz="2400" b="1" dirty="0">
                <a:solidFill>
                  <a:srgbClr val="990033"/>
                </a:solidFill>
                <a:latin typeface="標楷體" pitchFamily="65" charset="-120"/>
                <a:ea typeface="標楷體" pitchFamily="65" charset="-120"/>
              </a:rPr>
              <a:t>（</a:t>
            </a:r>
            <a:r>
              <a:rPr kumimoji="0" lang="zh-TW" altLang="en-US" sz="2400" b="1" dirty="0">
                <a:solidFill>
                  <a:srgbClr val="3333FF"/>
                </a:solidFill>
                <a:latin typeface="標楷體" pitchFamily="65" charset="-120"/>
                <a:ea typeface="標楷體" pitchFamily="65" charset="-120"/>
              </a:rPr>
              <a:t>門檻</a:t>
            </a:r>
            <a:r>
              <a:rPr kumimoji="0" lang="zh-TW" altLang="en-US" sz="2400" b="1" dirty="0">
                <a:solidFill>
                  <a:srgbClr val="990033"/>
                </a:solidFill>
                <a:latin typeface="標楷體" pitchFamily="65" charset="-120"/>
                <a:ea typeface="標楷體" pitchFamily="65" charset="-120"/>
              </a:rPr>
              <a:t>）</a:t>
            </a:r>
          </a:p>
        </p:txBody>
      </p:sp>
      <p:sp>
        <p:nvSpPr>
          <p:cNvPr id="82950" name="Rectangle 10"/>
          <p:cNvSpPr>
            <a:spLocks noChangeArrowheads="1"/>
          </p:cNvSpPr>
          <p:nvPr/>
        </p:nvSpPr>
        <p:spPr bwMode="auto">
          <a:xfrm>
            <a:off x="611188" y="3573463"/>
            <a:ext cx="8175654" cy="576262"/>
          </a:xfrm>
          <a:prstGeom prst="rect">
            <a:avLst/>
          </a:prstGeom>
          <a:solidFill>
            <a:srgbClr val="99CCFF"/>
          </a:solidFill>
          <a:ln>
            <a:noFill/>
          </a:ln>
          <a:effectLst>
            <a:prstShdw prst="shdw17" dist="17961" dir="13500000">
              <a:srgbClr val="5C7A99">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a:lnSpc>
                <a:spcPct val="110000"/>
              </a:lnSpc>
              <a:spcBef>
                <a:spcPct val="0"/>
              </a:spcBef>
              <a:buNone/>
            </a:pPr>
            <a:r>
              <a:rPr kumimoji="0" lang="zh-TW" altLang="en-US" sz="2400" b="1" dirty="0" smtClean="0">
                <a:solidFill>
                  <a:srgbClr val="000000"/>
                </a:solidFill>
                <a:latin typeface="標楷體" pitchFamily="65" charset="-120"/>
                <a:ea typeface="標楷體" pitchFamily="65" charset="-120"/>
              </a:rPr>
              <a:t>◆各</a:t>
            </a:r>
            <a:r>
              <a:rPr kumimoji="0" lang="zh-TW" altLang="en-US" sz="2400" b="1" dirty="0">
                <a:solidFill>
                  <a:srgbClr val="000000"/>
                </a:solidFill>
                <a:latin typeface="標楷體" pitchFamily="65" charset="-120"/>
                <a:ea typeface="標楷體" pitchFamily="65" charset="-120"/>
              </a:rPr>
              <a:t>高中職及五專</a:t>
            </a:r>
            <a:r>
              <a:rPr kumimoji="0" lang="zh-TW" altLang="en-US" sz="2400" b="1" dirty="0">
                <a:solidFill>
                  <a:srgbClr val="C00000"/>
                </a:solidFill>
                <a:latin typeface="標楷體" pitchFamily="65" charset="-120"/>
                <a:ea typeface="標楷體" pitchFamily="65" charset="-120"/>
              </a:rPr>
              <a:t>不採計</a:t>
            </a:r>
            <a:r>
              <a:rPr kumimoji="0" lang="zh-TW" altLang="en-US" sz="2400" b="1" dirty="0">
                <a:solidFill>
                  <a:srgbClr val="000000"/>
                </a:solidFill>
                <a:latin typeface="標楷體" pitchFamily="65" charset="-120"/>
                <a:ea typeface="標楷體" pitchFamily="65" charset="-120"/>
              </a:rPr>
              <a:t>國中在校學科成績</a:t>
            </a:r>
          </a:p>
        </p:txBody>
      </p:sp>
      <p:sp>
        <p:nvSpPr>
          <p:cNvPr id="73739" name="AutoShape 8"/>
          <p:cNvSpPr>
            <a:spLocks noChangeArrowheads="1"/>
          </p:cNvSpPr>
          <p:nvPr/>
        </p:nvSpPr>
        <p:spPr bwMode="auto">
          <a:xfrm>
            <a:off x="395288" y="5084763"/>
            <a:ext cx="8391554" cy="792162"/>
          </a:xfrm>
          <a:prstGeom prst="roundRect">
            <a:avLst>
              <a:gd name="adj" fmla="val 5625"/>
            </a:avLst>
          </a:prstGeom>
          <a:solidFill>
            <a:srgbClr val="D7D7FA"/>
          </a:solidFill>
          <a:ln>
            <a:noFill/>
          </a:ln>
          <a:effectLst>
            <a:outerShdw dist="35921" dir="2700000" algn="ctr" rotWithShape="0">
              <a:schemeClr val="bg2"/>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lgn="ctr" eaLnBrk="1" fontAlgn="auto" hangingPunct="1">
              <a:spcBef>
                <a:spcPts val="0"/>
              </a:spcBef>
              <a:spcAft>
                <a:spcPts val="0"/>
              </a:spcAft>
              <a:defRPr/>
            </a:pPr>
            <a:endParaRPr kumimoji="0" lang="zh-TW" altLang="zh-TW" dirty="0">
              <a:solidFill>
                <a:srgbClr val="000000"/>
              </a:solidFill>
              <a:latin typeface="微軟正黑體" panose="020B0604030504040204" pitchFamily="34" charset="-120"/>
              <a:ea typeface="微軟正黑體" panose="020B0604030504040204" pitchFamily="34" charset="-120"/>
            </a:endParaRPr>
          </a:p>
        </p:txBody>
      </p:sp>
      <p:sp>
        <p:nvSpPr>
          <p:cNvPr id="82952" name="Rectangle 10"/>
          <p:cNvSpPr>
            <a:spLocks noChangeArrowheads="1"/>
          </p:cNvSpPr>
          <p:nvPr/>
        </p:nvSpPr>
        <p:spPr bwMode="auto">
          <a:xfrm>
            <a:off x="539750" y="5229225"/>
            <a:ext cx="8247092" cy="577850"/>
          </a:xfrm>
          <a:prstGeom prst="rect">
            <a:avLst/>
          </a:prstGeom>
          <a:solidFill>
            <a:srgbClr val="99CCFF"/>
          </a:solidFill>
          <a:ln>
            <a:noFill/>
          </a:ln>
          <a:effectLst>
            <a:prstShdw prst="shdw17" dist="17961" dir="13500000">
              <a:srgbClr val="5C7A99">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a:spcBef>
                <a:spcPct val="0"/>
              </a:spcBef>
              <a:buNone/>
            </a:pPr>
            <a:r>
              <a:rPr kumimoji="0" lang="zh-TW" altLang="en-US" sz="2400" b="1" dirty="0" smtClean="0">
                <a:solidFill>
                  <a:srgbClr val="000000"/>
                </a:solidFill>
                <a:latin typeface="標楷體" pitchFamily="65" charset="-120"/>
                <a:ea typeface="標楷體" pitchFamily="65" charset="-120"/>
              </a:rPr>
              <a:t>◆學生</a:t>
            </a:r>
            <a:r>
              <a:rPr kumimoji="0" lang="zh-TW" altLang="en-US" sz="2400" b="1" dirty="0">
                <a:solidFill>
                  <a:srgbClr val="000000"/>
                </a:solidFill>
                <a:latin typeface="標楷體" pitchFamily="65" charset="-120"/>
                <a:ea typeface="標楷體" pitchFamily="65" charset="-120"/>
              </a:rPr>
              <a:t>參加就讀或畢業之國中</a:t>
            </a:r>
            <a:r>
              <a:rPr kumimoji="0" lang="zh-TW" altLang="en-US" sz="2400" b="1" dirty="0">
                <a:solidFill>
                  <a:srgbClr val="C00000"/>
                </a:solidFill>
                <a:latin typeface="標楷體" pitchFamily="65" charset="-120"/>
                <a:ea typeface="標楷體" pitchFamily="65" charset="-120"/>
              </a:rPr>
              <a:t>學籍所在</a:t>
            </a:r>
            <a:r>
              <a:rPr kumimoji="0" lang="zh-TW" altLang="en-US" sz="2400" b="1" dirty="0">
                <a:solidFill>
                  <a:srgbClr val="000000"/>
                </a:solidFill>
                <a:latin typeface="標楷體" pitchFamily="65" charset="-120"/>
                <a:ea typeface="標楷體" pitchFamily="65" charset="-120"/>
              </a:rPr>
              <a:t>免試就學區為原則</a:t>
            </a:r>
          </a:p>
        </p:txBody>
      </p:sp>
      <p:sp>
        <p:nvSpPr>
          <p:cNvPr id="15" name="AutoShape 9"/>
          <p:cNvSpPr>
            <a:spLocks noChangeArrowheads="1"/>
          </p:cNvSpPr>
          <p:nvPr/>
        </p:nvSpPr>
        <p:spPr bwMode="auto">
          <a:xfrm>
            <a:off x="539750" y="4437063"/>
            <a:ext cx="6048375" cy="57626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spcBef>
                <a:spcPct val="10000"/>
              </a:spcBef>
              <a:defRPr/>
            </a:pPr>
            <a:r>
              <a:rPr lang="zh-TW" altLang="en-US" sz="2400" b="1" dirty="0" smtClean="0">
                <a:solidFill>
                  <a:srgbClr val="000000"/>
                </a:solidFill>
                <a:latin typeface="標楷體" pitchFamily="65" charset="-120"/>
                <a:ea typeface="標楷體" pitchFamily="65" charset="-120"/>
              </a:rPr>
              <a:t>◆</a:t>
            </a:r>
            <a:r>
              <a:rPr kumimoji="0" lang="zh-TW" altLang="en-US" sz="2400" b="1" dirty="0" smtClean="0">
                <a:solidFill>
                  <a:srgbClr val="990033"/>
                </a:solidFill>
                <a:latin typeface="標楷體" pitchFamily="65" charset="-120"/>
                <a:ea typeface="標楷體" pitchFamily="65" charset="-120"/>
              </a:rPr>
              <a:t>學籍</a:t>
            </a:r>
            <a:r>
              <a:rPr kumimoji="0" lang="zh-TW" altLang="en-US" sz="2400" b="1" dirty="0">
                <a:solidFill>
                  <a:srgbClr val="990033"/>
                </a:solidFill>
                <a:latin typeface="標楷體" pitchFamily="65" charset="-120"/>
                <a:ea typeface="標楷體" pitchFamily="65" charset="-120"/>
              </a:rPr>
              <a:t>所在</a:t>
            </a:r>
            <a:r>
              <a:rPr kumimoji="0" lang="zh-TW" altLang="en-US" sz="2400" b="1" dirty="0">
                <a:solidFill>
                  <a:srgbClr val="3333FF"/>
                </a:solidFill>
                <a:latin typeface="標楷體" pitchFamily="65" charset="-120"/>
                <a:ea typeface="標楷體" pitchFamily="65" charset="-120"/>
              </a:rPr>
              <a:t>免試就學區</a:t>
            </a:r>
            <a:r>
              <a:rPr kumimoji="0" lang="zh-TW" altLang="en-US" sz="2400" b="1" dirty="0">
                <a:solidFill>
                  <a:srgbClr val="990033"/>
                </a:solidFill>
                <a:latin typeface="標楷體" pitchFamily="65" charset="-120"/>
                <a:ea typeface="標楷體" pitchFamily="65" charset="-120"/>
              </a:rPr>
              <a:t>入學</a:t>
            </a:r>
          </a:p>
        </p:txBody>
      </p:sp>
      <p:sp>
        <p:nvSpPr>
          <p:cNvPr id="82954" name="矩形 15"/>
          <p:cNvSpPr>
            <a:spLocks noChangeArrowheads="1"/>
          </p:cNvSpPr>
          <p:nvPr/>
        </p:nvSpPr>
        <p:spPr bwMode="auto">
          <a:xfrm>
            <a:off x="1259632" y="620688"/>
            <a:ext cx="6552728" cy="579438"/>
          </a:xfrm>
          <a:prstGeom prst="rect">
            <a:avLst/>
          </a:prstGeom>
          <a:solidFill>
            <a:schemeClr val="accent2">
              <a:lumMod val="40000"/>
              <a:lumOff val="60000"/>
            </a:schemeClr>
          </a:solidFill>
          <a:ln>
            <a:noFill/>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b="1" dirty="0">
                <a:latin typeface="標楷體" pitchFamily="65" charset="-120"/>
                <a:ea typeface="標楷體" pitchFamily="65" charset="-120"/>
              </a:rPr>
              <a:t>免試入學作業程序</a:t>
            </a:r>
            <a:endParaRPr kumimoji="0" lang="en-US" altLang="zh-TW" b="1"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16</a:t>
            </a:fld>
            <a:endParaRPr lang="zh-TW" altLang="en-US"/>
          </a:p>
        </p:txBody>
      </p:sp>
    </p:spTree>
    <p:extLst>
      <p:ext uri="{BB962C8B-B14F-4D97-AF65-F5344CB8AC3E}">
        <p14:creationId xmlns="" xmlns:p14="http://schemas.microsoft.com/office/powerpoint/2010/main" val="390233875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a:off x="1500166" y="1714488"/>
            <a:ext cx="5976938" cy="79216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spcBef>
                <a:spcPct val="10000"/>
              </a:spcBef>
              <a:defRPr/>
            </a:pPr>
            <a:r>
              <a:rPr kumimoji="0" lang="zh-TW" altLang="en-US" sz="2800" b="1" dirty="0" smtClean="0">
                <a:solidFill>
                  <a:srgbClr val="990033"/>
                </a:solidFill>
                <a:latin typeface="標楷體" pitchFamily="65" charset="-120"/>
                <a:ea typeface="標楷體" pitchFamily="65" charset="-120"/>
              </a:rPr>
              <a:t>未超額則</a:t>
            </a:r>
            <a:r>
              <a:rPr kumimoji="0" lang="zh-TW" altLang="en-US" sz="2800" b="1" dirty="0" smtClean="0">
                <a:solidFill>
                  <a:srgbClr val="3333FF"/>
                </a:solidFill>
                <a:latin typeface="標楷體" pitchFamily="65" charset="-120"/>
                <a:ea typeface="標楷體" pitchFamily="65" charset="-120"/>
              </a:rPr>
              <a:t>全額錄取</a:t>
            </a:r>
            <a:r>
              <a:rPr kumimoji="0" lang="zh-TW" altLang="en-US" sz="2800" b="1" dirty="0" smtClean="0">
                <a:solidFill>
                  <a:srgbClr val="000000"/>
                </a:solidFill>
                <a:latin typeface="標楷體" pitchFamily="65" charset="-120"/>
                <a:ea typeface="標楷體" pitchFamily="65" charset="-120"/>
              </a:rPr>
              <a:t>，</a:t>
            </a:r>
            <a:r>
              <a:rPr kumimoji="0" lang="zh-TW" altLang="en-US" sz="2800" b="1" dirty="0" smtClean="0">
                <a:solidFill>
                  <a:srgbClr val="990033"/>
                </a:solidFill>
                <a:latin typeface="標楷體" pitchFamily="65" charset="-120"/>
                <a:ea typeface="標楷體" pitchFamily="65" charset="-120"/>
              </a:rPr>
              <a:t>超額則</a:t>
            </a:r>
            <a:r>
              <a:rPr kumimoji="0" lang="zh-TW" altLang="en-US" sz="2800" b="1" dirty="0" smtClean="0">
                <a:solidFill>
                  <a:srgbClr val="3333FF"/>
                </a:solidFill>
                <a:latin typeface="標楷體" pitchFamily="65" charset="-120"/>
                <a:ea typeface="標楷體" pitchFamily="65" charset="-120"/>
              </a:rPr>
              <a:t>比序錄取</a:t>
            </a:r>
          </a:p>
        </p:txBody>
      </p:sp>
      <p:sp>
        <p:nvSpPr>
          <p:cNvPr id="84995" name="Rectangle 10"/>
          <p:cNvSpPr>
            <a:spLocks noChangeArrowheads="1"/>
          </p:cNvSpPr>
          <p:nvPr/>
        </p:nvSpPr>
        <p:spPr bwMode="auto">
          <a:xfrm>
            <a:off x="357158" y="3571876"/>
            <a:ext cx="8451969" cy="2016546"/>
          </a:xfrm>
          <a:prstGeom prst="rect">
            <a:avLst/>
          </a:prstGeom>
          <a:solidFill>
            <a:srgbClr val="99CCFF"/>
          </a:solidFill>
          <a:ln>
            <a:noFill/>
          </a:ln>
          <a:effectLst>
            <a:prstShdw prst="shdw17" dist="17961" dir="13500000">
              <a:srgbClr val="5C7A99">
                <a:alpha val="74997"/>
              </a:srgbClr>
            </a:prst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pPr>
            <a:r>
              <a:rPr kumimoji="0" lang="zh-TW" altLang="en-US" sz="2800" b="1" dirty="0">
                <a:solidFill>
                  <a:srgbClr val="10253F"/>
                </a:solidFill>
                <a:latin typeface="標楷體" pitchFamily="65" charset="-120"/>
                <a:ea typeface="標楷體" pitchFamily="65" charset="-120"/>
              </a:rPr>
              <a:t>當登記人數</a:t>
            </a:r>
            <a:r>
              <a:rPr kumimoji="0" lang="zh-TW" altLang="en-US" sz="2800" b="1" dirty="0">
                <a:solidFill>
                  <a:srgbClr val="C00000"/>
                </a:solidFill>
                <a:latin typeface="標楷體" pitchFamily="65" charset="-120"/>
                <a:ea typeface="標楷體" pitchFamily="65" charset="-120"/>
              </a:rPr>
              <a:t>未超過</a:t>
            </a:r>
            <a:r>
              <a:rPr kumimoji="0" lang="zh-TW" altLang="en-US" sz="2800" b="1" dirty="0">
                <a:solidFill>
                  <a:srgbClr val="10253F"/>
                </a:solidFill>
                <a:latin typeface="標楷體" pitchFamily="65" charset="-120"/>
                <a:ea typeface="標楷體" pitchFamily="65" charset="-120"/>
              </a:rPr>
              <a:t>招生學校之名額時</a:t>
            </a:r>
            <a:r>
              <a:rPr kumimoji="0" lang="zh-TW" altLang="en-US" sz="2800" b="1" dirty="0">
                <a:solidFill>
                  <a:srgbClr val="C00000"/>
                </a:solidFill>
                <a:latin typeface="標楷體" pitchFamily="65" charset="-120"/>
                <a:ea typeface="標楷體" pitchFamily="65" charset="-120"/>
              </a:rPr>
              <a:t>，全額錄取。</a:t>
            </a:r>
            <a:endParaRPr kumimoji="0" lang="en-US" altLang="zh-TW" sz="2800" b="1" dirty="0">
              <a:solidFill>
                <a:srgbClr val="C00000"/>
              </a:solidFill>
              <a:latin typeface="標楷體" pitchFamily="65" charset="-120"/>
              <a:ea typeface="標楷體" pitchFamily="65" charset="-120"/>
            </a:endParaRPr>
          </a:p>
          <a:p>
            <a:pPr eaLnBrk="1" hangingPunct="1">
              <a:lnSpc>
                <a:spcPct val="150000"/>
              </a:lnSpc>
              <a:spcBef>
                <a:spcPct val="0"/>
              </a:spcBef>
            </a:pPr>
            <a:r>
              <a:rPr kumimoji="0" lang="zh-TW" altLang="en-US" sz="2800" b="1" dirty="0">
                <a:solidFill>
                  <a:srgbClr val="10253F"/>
                </a:solidFill>
                <a:latin typeface="標楷體" pitchFamily="65" charset="-120"/>
                <a:ea typeface="標楷體" pitchFamily="65" charset="-120"/>
              </a:rPr>
              <a:t>當登記人數</a:t>
            </a:r>
            <a:r>
              <a:rPr kumimoji="0" lang="zh-TW" altLang="en-US" sz="2800" b="1" dirty="0">
                <a:solidFill>
                  <a:srgbClr val="C00000"/>
                </a:solidFill>
                <a:latin typeface="標楷體" pitchFamily="65" charset="-120"/>
                <a:ea typeface="標楷體" pitchFamily="65" charset="-120"/>
              </a:rPr>
              <a:t>超過</a:t>
            </a:r>
            <a:r>
              <a:rPr kumimoji="0" lang="zh-TW" altLang="en-US" sz="2800" b="1" dirty="0">
                <a:solidFill>
                  <a:srgbClr val="10253F"/>
                </a:solidFill>
                <a:latin typeface="標楷體" pitchFamily="65" charset="-120"/>
                <a:ea typeface="標楷體" pitchFamily="65" charset="-120"/>
              </a:rPr>
              <a:t>主管機關核定學校之招生名額，依本區免試入學</a:t>
            </a:r>
            <a:r>
              <a:rPr kumimoji="0" lang="zh-TW" altLang="en-US" sz="2800" b="1" dirty="0">
                <a:solidFill>
                  <a:srgbClr val="C00000"/>
                </a:solidFill>
                <a:latin typeface="標楷體" pitchFamily="65" charset="-120"/>
                <a:ea typeface="標楷體" pitchFamily="65" charset="-120"/>
              </a:rPr>
              <a:t>超額比序項目積分對照表</a:t>
            </a:r>
            <a:r>
              <a:rPr kumimoji="0" lang="zh-TW" altLang="en-US" sz="2800" b="1" dirty="0">
                <a:solidFill>
                  <a:srgbClr val="10253F"/>
                </a:solidFill>
                <a:latin typeface="標楷體" pitchFamily="65" charset="-120"/>
                <a:ea typeface="標楷體" pitchFamily="65" charset="-120"/>
              </a:rPr>
              <a:t>進行比序。</a:t>
            </a:r>
          </a:p>
        </p:txBody>
      </p:sp>
      <p:sp>
        <p:nvSpPr>
          <p:cNvPr id="84996" name="矩形 4"/>
          <p:cNvSpPr>
            <a:spLocks noChangeArrowheads="1"/>
          </p:cNvSpPr>
          <p:nvPr/>
        </p:nvSpPr>
        <p:spPr bwMode="auto">
          <a:xfrm>
            <a:off x="1714480" y="642918"/>
            <a:ext cx="5472608" cy="584200"/>
          </a:xfrm>
          <a:prstGeom prst="rect">
            <a:avLst/>
          </a:prstGeom>
          <a:solidFill>
            <a:schemeClr val="accent2">
              <a:lumMod val="40000"/>
              <a:lumOff val="60000"/>
            </a:schemeClr>
          </a:solidFill>
          <a:ln>
            <a:noFill/>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b="1" dirty="0">
                <a:latin typeface="標楷體" pitchFamily="65" charset="-120"/>
                <a:ea typeface="標楷體" pitchFamily="65" charset="-120"/>
              </a:rPr>
              <a:t>免試入學作業程序</a:t>
            </a:r>
            <a:endParaRPr kumimoji="0" lang="en-US" altLang="zh-TW" b="1" dirty="0">
              <a:latin typeface="標楷體" pitchFamily="65" charset="-120"/>
              <a:ea typeface="標楷體" pitchFamily="65" charset="-120"/>
            </a:endParaRPr>
          </a:p>
        </p:txBody>
      </p:sp>
      <p:sp>
        <p:nvSpPr>
          <p:cNvPr id="6" name="向下箭號 5"/>
          <p:cNvSpPr/>
          <p:nvPr/>
        </p:nvSpPr>
        <p:spPr>
          <a:xfrm>
            <a:off x="4429124" y="2786058"/>
            <a:ext cx="215900" cy="50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20273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idx="4294967295"/>
          </p:nvPr>
        </p:nvSpPr>
        <p:spPr>
          <a:xfrm>
            <a:off x="1571604" y="428604"/>
            <a:ext cx="7129462" cy="1233488"/>
          </a:xfrm>
          <a:solidFill>
            <a:schemeClr val="accent2">
              <a:lumMod val="40000"/>
              <a:lumOff val="60000"/>
            </a:schemeClr>
          </a:solidFill>
        </p:spPr>
        <p:txBody>
          <a:bodyPr anchor="b">
            <a:normAutofit fontScale="90000"/>
          </a:bodyPr>
          <a:lstStyle/>
          <a:p>
            <a:pPr algn="ctr" rtl="0" eaLnBrk="1" latinLnBrk="0" hangingPunct="1"/>
            <a:r>
              <a:rPr lang="en-US"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105</a:t>
            </a:r>
            <a:r>
              <a:rPr lang="zh-TW"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學年基北區免試入學方案</a:t>
            </a:r>
            <a:r>
              <a:rPr lang="en-US"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4</a:t>
            </a:r>
            <a:r>
              <a:rPr lang="zh-TW"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大特點</a:t>
            </a:r>
            <a:endParaRPr lang="zh-TW" altLang="zh-TW" sz="3600" dirty="0" smtClean="0">
              <a:effectLst/>
              <a:latin typeface="標楷體" pitchFamily="65" charset="-120"/>
              <a:ea typeface="標楷體" pitchFamily="65" charset="-120"/>
            </a:endParaRPr>
          </a:p>
          <a:p>
            <a:pPr algn="ctr" rtl="0" eaLnBrk="1" latinLnBrk="0" hangingPunct="1"/>
            <a:r>
              <a:rPr lang="zh-TW"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－解決</a:t>
            </a:r>
            <a:r>
              <a:rPr lang="en-US"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103</a:t>
            </a:r>
            <a:r>
              <a:rPr lang="zh-TW"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年、</a:t>
            </a:r>
            <a:r>
              <a:rPr lang="en-US"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104</a:t>
            </a:r>
            <a:r>
              <a:rPr lang="zh-TW" altLang="zh-TW" sz="3600" b="1" kern="1200" dirty="0" smtClean="0">
                <a:solidFill>
                  <a:schemeClr val="tx1"/>
                </a:solidFill>
                <a:effectLst>
                  <a:outerShdw blurRad="38100" dist="38100" dir="2700000" algn="tl" rotWithShape="0">
                    <a:srgbClr val="C0C0C0"/>
                  </a:outerShdw>
                </a:effectLst>
                <a:latin typeface="標楷體" pitchFamily="65" charset="-120"/>
                <a:ea typeface="標楷體" pitchFamily="65" charset="-120"/>
              </a:rPr>
              <a:t>年問題</a:t>
            </a:r>
            <a:endParaRPr kumimoji="0" lang="zh-TW" altLang="en-US" sz="3600" dirty="0" smtClean="0">
              <a:latin typeface="標楷體" pitchFamily="65" charset="-120"/>
              <a:ea typeface="標楷體" pitchFamily="65" charset="-120"/>
            </a:endParaRPr>
          </a:p>
        </p:txBody>
      </p:sp>
      <p:sp>
        <p:nvSpPr>
          <p:cNvPr id="560131" name="內容版面配置區 2"/>
          <p:cNvSpPr>
            <a:spLocks noGrp="1"/>
          </p:cNvSpPr>
          <p:nvPr>
            <p:ph idx="4294967295"/>
          </p:nvPr>
        </p:nvSpPr>
        <p:spPr>
          <a:xfrm>
            <a:off x="357158" y="2000240"/>
            <a:ext cx="8429684" cy="4500594"/>
          </a:xfrm>
        </p:spPr>
        <p:txBody>
          <a:bodyPr>
            <a:normAutofit lnSpcReduction="10000"/>
          </a:bodyPr>
          <a:lstStyle/>
          <a:p>
            <a:pPr>
              <a:lnSpc>
                <a:spcPct val="150000"/>
              </a:lnSpc>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a:t>
            </a:r>
            <a:r>
              <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rPr>
              <a:t>1</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次分發到位」</a:t>
            </a:r>
          </a:p>
          <a:p>
            <a:pPr>
              <a:lnSpc>
                <a:spcPct val="150000"/>
              </a:lnSpc>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a:t>
            </a:r>
            <a:r>
              <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rPr>
              <a:t>5</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個志願序為</a:t>
            </a:r>
            <a:r>
              <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rPr>
              <a:t>1</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群組」</a:t>
            </a:r>
          </a:p>
          <a:p>
            <a:pPr>
              <a:lnSpc>
                <a:spcPct val="150000"/>
              </a:lnSpc>
              <a:buFont typeface="Arial" panose="020B0604020202020204" pitchFamily="34" charset="0"/>
              <a:buChar char="•"/>
              <a:defRPr/>
            </a:pP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「會考總績分</a:t>
            </a:r>
            <a:r>
              <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rPr>
              <a:t>108</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a:t>
            </a:r>
            <a:endParaRPr kumimoji="0" lang="en-US" altLang="zh-TW" sz="4800" b="1" dirty="0" smtClean="0">
              <a:solidFill>
                <a:srgbClr val="990000"/>
              </a:solidFill>
              <a:effectLst>
                <a:outerShdw blurRad="38100" dist="38100" dir="2700000" algn="tl">
                  <a:srgbClr val="C0C0C0"/>
                </a:outerShdw>
              </a:effectLst>
              <a:latin typeface="標楷體" pitchFamily="65" charset="-120"/>
              <a:ea typeface="標楷體" pitchFamily="65" charset="-120"/>
            </a:endParaRPr>
          </a:p>
          <a:p>
            <a:pPr>
              <a:lnSpc>
                <a:spcPct val="150000"/>
              </a:lnSpc>
              <a:defRPr/>
            </a:pPr>
            <a:r>
              <a:rPr lang="zh-TW" altLang="en-US" sz="4800" b="1" dirty="0">
                <a:solidFill>
                  <a:srgbClr val="990000"/>
                </a:solidFill>
                <a:effectLst>
                  <a:outerShdw blurRad="38100" dist="38100" dir="2700000" algn="tl">
                    <a:srgbClr val="C0C0C0"/>
                  </a:outerShdw>
                </a:effectLst>
                <a:latin typeface="標楷體" pitchFamily="65" charset="-120"/>
                <a:ea typeface="標楷體" pitchFamily="65" charset="-120"/>
              </a:rPr>
              <a:t>「避免</a:t>
            </a:r>
            <a:r>
              <a:rPr kumimoji="0"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錯</a:t>
            </a:r>
            <a:r>
              <a:rPr lang="zh-TW" altLang="en-US" sz="4800" b="1" dirty="0">
                <a:solidFill>
                  <a:srgbClr val="990000"/>
                </a:solidFill>
                <a:effectLst>
                  <a:outerShdw blurRad="38100" dist="38100" dir="2700000" algn="tl">
                    <a:srgbClr val="C0C0C0"/>
                  </a:outerShdw>
                </a:effectLst>
                <a:latin typeface="標楷體" pitchFamily="65" charset="-120"/>
                <a:ea typeface="標楷體" pitchFamily="65" charset="-120"/>
              </a:rPr>
              <a:t>置現象</a:t>
            </a:r>
            <a:r>
              <a:rPr lang="zh-TW" altLang="en-US" sz="4800" b="1" dirty="0" smtClean="0">
                <a:solidFill>
                  <a:srgbClr val="990000"/>
                </a:solidFill>
                <a:effectLst>
                  <a:outerShdw blurRad="38100" dist="38100" dir="2700000" algn="tl">
                    <a:srgbClr val="C0C0C0"/>
                  </a:outerShdw>
                </a:effectLst>
                <a:latin typeface="標楷體" pitchFamily="65" charset="-120"/>
                <a:ea typeface="標楷體" pitchFamily="65" charset="-120"/>
              </a:rPr>
              <a:t>」</a:t>
            </a:r>
            <a:endParaRPr kumimoji="0" lang="zh-TW" altLang="en-US" sz="4800" dirty="0" smtClean="0">
              <a:solidFill>
                <a:srgbClr val="FF0000"/>
              </a:solidFill>
              <a:effectLst>
                <a:outerShdw blurRad="38100" dist="38100" dir="2700000" algn="tl">
                  <a:srgbClr val="C0C0C0"/>
                </a:outerShdw>
              </a:effectLst>
              <a:latin typeface="標楷體" pitchFamily="65" charset="-120"/>
              <a:ea typeface="標楷體" pitchFamily="65" charset="-120"/>
            </a:endParaRPr>
          </a:p>
        </p:txBody>
      </p:sp>
    </p:spTree>
    <p:extLst>
      <p:ext uri="{BB962C8B-B14F-4D97-AF65-F5344CB8AC3E}">
        <p14:creationId xmlns="" xmlns:p14="http://schemas.microsoft.com/office/powerpoint/2010/main" val="13239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2959750" y="2515835"/>
            <a:ext cx="2626316" cy="40944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28596" y="428604"/>
            <a:ext cx="8286808" cy="1180574"/>
          </a:xfrm>
          <a:solidFill>
            <a:schemeClr val="accent2">
              <a:lumMod val="40000"/>
              <a:lumOff val="60000"/>
            </a:schemeClr>
          </a:solidFill>
        </p:spPr>
        <p:txBody>
          <a:bodyPr>
            <a:normAutofit fontScale="90000"/>
          </a:bodyPr>
          <a:lstStyle/>
          <a:p>
            <a:r>
              <a:rPr lang="en-US" altLang="zh-TW" b="1" dirty="0" smtClean="0">
                <a:solidFill>
                  <a:srgbClr val="FF0000"/>
                </a:solidFill>
                <a:latin typeface="標楷體" pitchFamily="65" charset="-120"/>
                <a:ea typeface="標楷體" pitchFamily="65" charset="-120"/>
              </a:rPr>
              <a:t>105</a:t>
            </a:r>
            <a:r>
              <a:rPr lang="zh-TW" altLang="en-US" b="1" dirty="0" smtClean="0">
                <a:solidFill>
                  <a:srgbClr val="FF0000"/>
                </a:solidFill>
                <a:latin typeface="標楷體" pitchFamily="65" charset="-120"/>
                <a:ea typeface="標楷體" pitchFamily="65" charset="-120"/>
              </a:rPr>
              <a:t>學年度</a:t>
            </a:r>
            <a:r>
              <a:rPr lang="zh-TW" altLang="en-US" sz="3600" b="1" dirty="0" smtClean="0">
                <a:solidFill>
                  <a:schemeClr val="tx1"/>
                </a:solidFill>
                <a:latin typeface="標楷體" pitchFamily="65" charset="-120"/>
                <a:ea typeface="標楷體" pitchFamily="65" charset="-120"/>
              </a:rPr>
              <a:t>基北區免試入學與特色招生考試分發入學一次分發到位規劃</a:t>
            </a:r>
            <a:endParaRPr lang="zh-TW" altLang="en-US" sz="3600" b="1" dirty="0">
              <a:solidFill>
                <a:schemeClr val="tx1"/>
              </a:solidFill>
              <a:latin typeface="標楷體" pitchFamily="65" charset="-120"/>
              <a:ea typeface="標楷體" pitchFamily="65" charset="-120"/>
            </a:endParaRPr>
          </a:p>
        </p:txBody>
      </p:sp>
      <p:sp>
        <p:nvSpPr>
          <p:cNvPr id="4" name="文字方塊 3"/>
          <p:cNvSpPr txBox="1"/>
          <p:nvPr/>
        </p:nvSpPr>
        <p:spPr>
          <a:xfrm>
            <a:off x="483454" y="2855325"/>
            <a:ext cx="1873968"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sz="2400" dirty="0" smtClean="0"/>
              <a:t>甲生  </a:t>
            </a:r>
            <a:endParaRPr lang="en-US" altLang="zh-TW" sz="2400" dirty="0" smtClean="0"/>
          </a:p>
          <a:p>
            <a:r>
              <a:rPr lang="en-US" altLang="zh-TW" sz="2400" dirty="0" smtClean="0"/>
              <a:t>(</a:t>
            </a:r>
            <a:r>
              <a:rPr lang="zh-TW" altLang="en-US" sz="2400" dirty="0" smtClean="0"/>
              <a:t>免試</a:t>
            </a:r>
            <a:r>
              <a:rPr lang="en-US" altLang="zh-TW" sz="2400" dirty="0" smtClean="0"/>
              <a:t>)</a:t>
            </a:r>
            <a:endParaRPr lang="zh-TW" altLang="en-US" sz="2400" dirty="0"/>
          </a:p>
        </p:txBody>
      </p:sp>
      <p:sp>
        <p:nvSpPr>
          <p:cNvPr id="5" name="文字方塊 4"/>
          <p:cNvSpPr txBox="1"/>
          <p:nvPr/>
        </p:nvSpPr>
        <p:spPr>
          <a:xfrm>
            <a:off x="465854" y="4077072"/>
            <a:ext cx="1891568"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sz="2400" dirty="0"/>
              <a:t>乙</a:t>
            </a:r>
            <a:r>
              <a:rPr lang="zh-TW" altLang="en-US" sz="2400" dirty="0" smtClean="0"/>
              <a:t>生</a:t>
            </a:r>
            <a:endParaRPr lang="en-US" altLang="zh-TW" sz="2400" dirty="0" smtClean="0"/>
          </a:p>
          <a:p>
            <a:r>
              <a:rPr lang="en-US" altLang="zh-TW" sz="2400" dirty="0" smtClean="0"/>
              <a:t>(</a:t>
            </a:r>
            <a:r>
              <a:rPr lang="zh-TW" altLang="en-US" sz="2400" dirty="0" smtClean="0"/>
              <a:t>跨區特招</a:t>
            </a:r>
            <a:r>
              <a:rPr lang="en-US" altLang="zh-TW" sz="2400" dirty="0" smtClean="0"/>
              <a:t>)</a:t>
            </a:r>
            <a:endParaRPr lang="zh-TW" altLang="en-US" sz="2400" dirty="0"/>
          </a:p>
        </p:txBody>
      </p:sp>
      <p:sp>
        <p:nvSpPr>
          <p:cNvPr id="6" name="文字方塊 5"/>
          <p:cNvSpPr txBox="1"/>
          <p:nvPr/>
        </p:nvSpPr>
        <p:spPr>
          <a:xfrm>
            <a:off x="465854" y="5356666"/>
            <a:ext cx="1891568"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zh-TW" altLang="en-US" sz="2400" dirty="0"/>
              <a:t>丙</a:t>
            </a:r>
            <a:r>
              <a:rPr lang="zh-TW" altLang="en-US" sz="2400" dirty="0" smtClean="0"/>
              <a:t>生</a:t>
            </a:r>
            <a:endParaRPr lang="en-US" altLang="zh-TW" sz="2400" dirty="0" smtClean="0"/>
          </a:p>
          <a:p>
            <a:r>
              <a:rPr lang="en-US" altLang="zh-TW" sz="2400" dirty="0" smtClean="0"/>
              <a:t>(</a:t>
            </a:r>
            <a:r>
              <a:rPr lang="zh-TW" altLang="en-US" sz="2400" dirty="0" smtClean="0"/>
              <a:t>免試</a:t>
            </a:r>
            <a:r>
              <a:rPr lang="en-US" altLang="zh-TW" sz="2400" dirty="0" smtClean="0"/>
              <a:t>+</a:t>
            </a:r>
            <a:r>
              <a:rPr lang="zh-TW" altLang="en-US" sz="2400" dirty="0" smtClean="0"/>
              <a:t>特招</a:t>
            </a:r>
            <a:r>
              <a:rPr lang="en-US" altLang="zh-TW" sz="2400" dirty="0" smtClean="0"/>
              <a:t>)</a:t>
            </a:r>
            <a:endParaRPr lang="zh-TW" altLang="en-US" sz="2400" dirty="0"/>
          </a:p>
        </p:txBody>
      </p:sp>
      <p:sp>
        <p:nvSpPr>
          <p:cNvPr id="8" name="向右箭號 7"/>
          <p:cNvSpPr/>
          <p:nvPr/>
        </p:nvSpPr>
        <p:spPr>
          <a:xfrm>
            <a:off x="2449740" y="3116334"/>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2450494" y="4400237"/>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2455694" y="5679831"/>
            <a:ext cx="504056" cy="1846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3203848" y="2949537"/>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smtClean="0"/>
              <a:t>A</a:t>
            </a:r>
            <a:r>
              <a:rPr lang="zh-TW" altLang="en-US" sz="2800" dirty="0" smtClean="0"/>
              <a:t>卡</a:t>
            </a:r>
            <a:endParaRPr lang="zh-TW" altLang="en-US" sz="2800" dirty="0"/>
          </a:p>
        </p:txBody>
      </p:sp>
      <p:sp>
        <p:nvSpPr>
          <p:cNvPr id="12" name="文字方塊 11"/>
          <p:cNvSpPr txBox="1"/>
          <p:nvPr/>
        </p:nvSpPr>
        <p:spPr>
          <a:xfrm>
            <a:off x="3241242" y="4184717"/>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a:t>B</a:t>
            </a:r>
            <a:r>
              <a:rPr lang="zh-TW" altLang="en-US" sz="2800" dirty="0" smtClean="0"/>
              <a:t>卡</a:t>
            </a:r>
            <a:endParaRPr lang="zh-TW" altLang="en-US" sz="2800" dirty="0"/>
          </a:p>
        </p:txBody>
      </p:sp>
      <p:sp>
        <p:nvSpPr>
          <p:cNvPr id="13" name="文字方塊 12"/>
          <p:cNvSpPr txBox="1"/>
          <p:nvPr/>
        </p:nvSpPr>
        <p:spPr>
          <a:xfrm>
            <a:off x="3232337" y="5215198"/>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smtClean="0"/>
              <a:t>A</a:t>
            </a:r>
            <a:r>
              <a:rPr lang="zh-TW" altLang="en-US" sz="2800" dirty="0" smtClean="0"/>
              <a:t>卡</a:t>
            </a:r>
            <a:endParaRPr lang="zh-TW" altLang="en-US" sz="2800" dirty="0"/>
          </a:p>
        </p:txBody>
      </p:sp>
      <p:sp>
        <p:nvSpPr>
          <p:cNvPr id="14" name="向下箭號 13"/>
          <p:cNvSpPr/>
          <p:nvPr/>
        </p:nvSpPr>
        <p:spPr>
          <a:xfrm>
            <a:off x="3491880" y="5772164"/>
            <a:ext cx="216024" cy="2383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3203848" y="6022686"/>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a:t>B</a:t>
            </a:r>
            <a:r>
              <a:rPr lang="zh-TW" altLang="en-US" sz="2800" dirty="0" smtClean="0"/>
              <a:t>卡</a:t>
            </a:r>
            <a:endParaRPr lang="zh-TW" altLang="en-US" sz="2800" dirty="0"/>
          </a:p>
        </p:txBody>
      </p:sp>
      <p:sp>
        <p:nvSpPr>
          <p:cNvPr id="16" name="向右箭號 15"/>
          <p:cNvSpPr/>
          <p:nvPr/>
        </p:nvSpPr>
        <p:spPr>
          <a:xfrm>
            <a:off x="4215855" y="5679831"/>
            <a:ext cx="360040" cy="200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4644008" y="5545251"/>
            <a:ext cx="792088"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TW" sz="2800" dirty="0"/>
              <a:t>C</a:t>
            </a:r>
            <a:r>
              <a:rPr lang="zh-TW" altLang="en-US" sz="2800" dirty="0" smtClean="0"/>
              <a:t>卡</a:t>
            </a:r>
            <a:endParaRPr lang="zh-TW" altLang="en-US" sz="2800" dirty="0"/>
          </a:p>
        </p:txBody>
      </p:sp>
      <p:sp>
        <p:nvSpPr>
          <p:cNvPr id="18" name="向右箭號 17"/>
          <p:cNvSpPr/>
          <p:nvPr/>
        </p:nvSpPr>
        <p:spPr>
          <a:xfrm>
            <a:off x="5643570" y="3143248"/>
            <a:ext cx="634962" cy="167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6286512" y="2571744"/>
            <a:ext cx="576064"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400" dirty="0"/>
              <a:t>列印志願</a:t>
            </a:r>
            <a:r>
              <a:rPr lang="zh-TW" altLang="en-US" sz="2400" dirty="0" smtClean="0"/>
              <a:t>表</a:t>
            </a:r>
            <a:endParaRPr lang="en-US" altLang="zh-TW" sz="2400" dirty="0" smtClean="0"/>
          </a:p>
          <a:p>
            <a:r>
              <a:rPr lang="zh-TW" altLang="en-US" sz="2400" dirty="0" smtClean="0"/>
              <a:t>，家長</a:t>
            </a:r>
            <a:r>
              <a:rPr lang="zh-TW" altLang="en-US" sz="2400" dirty="0"/>
              <a:t>簽名</a:t>
            </a:r>
          </a:p>
        </p:txBody>
      </p:sp>
      <p:sp>
        <p:nvSpPr>
          <p:cNvPr id="22" name="文字方塊 21"/>
          <p:cNvSpPr txBox="1"/>
          <p:nvPr/>
        </p:nvSpPr>
        <p:spPr>
          <a:xfrm>
            <a:off x="7715272" y="1571612"/>
            <a:ext cx="576064" cy="489364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zh-TW" altLang="en-US" sz="2400" dirty="0" smtClean="0"/>
              <a:t>同時選填志願</a:t>
            </a:r>
            <a:endParaRPr lang="en-US" altLang="zh-TW" sz="2400" dirty="0" smtClean="0"/>
          </a:p>
          <a:p>
            <a:r>
              <a:rPr lang="zh-TW" altLang="en-US" sz="2400" dirty="0" smtClean="0"/>
              <a:t>，一次分發到位</a:t>
            </a:r>
            <a:endParaRPr lang="zh-TW" altLang="en-US" sz="2400" dirty="0"/>
          </a:p>
        </p:txBody>
      </p:sp>
      <p:sp>
        <p:nvSpPr>
          <p:cNvPr id="23" name="向右箭號 22"/>
          <p:cNvSpPr/>
          <p:nvPr/>
        </p:nvSpPr>
        <p:spPr>
          <a:xfrm>
            <a:off x="7000892" y="4357694"/>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文字方塊 24"/>
          <p:cNvSpPr txBox="1"/>
          <p:nvPr/>
        </p:nvSpPr>
        <p:spPr>
          <a:xfrm>
            <a:off x="2995699" y="1992615"/>
            <a:ext cx="2476346" cy="523220"/>
          </a:xfrm>
          <a:prstGeom prst="rect">
            <a:avLst/>
          </a:prstGeom>
          <a:noFill/>
        </p:spPr>
        <p:txBody>
          <a:bodyPr wrap="square" rtlCol="0">
            <a:spAutoFit/>
          </a:bodyPr>
          <a:lstStyle/>
          <a:p>
            <a:pPr algn="ctr"/>
            <a:r>
              <a:rPr lang="zh-TW" altLang="en-US" sz="2800" dirty="0" smtClean="0">
                <a:latin typeface="微軟正黑體" panose="020B0604030504040204" pitchFamily="34" charset="-120"/>
                <a:ea typeface="微軟正黑體" panose="020B0604030504040204" pitchFamily="34" charset="-120"/>
              </a:rPr>
              <a:t>志願選填系統</a:t>
            </a:r>
            <a:endParaRPr lang="zh-TW" altLang="en-US" sz="2800" dirty="0">
              <a:latin typeface="微軟正黑體" panose="020B0604030504040204" pitchFamily="34" charset="-120"/>
              <a:ea typeface="微軟正黑體" panose="020B0604030504040204" pitchFamily="34" charset="-120"/>
            </a:endParaRPr>
          </a:p>
        </p:txBody>
      </p:sp>
      <p:sp>
        <p:nvSpPr>
          <p:cNvPr id="26" name="向右箭號 25"/>
          <p:cNvSpPr/>
          <p:nvPr/>
        </p:nvSpPr>
        <p:spPr>
          <a:xfrm>
            <a:off x="5643570" y="4357694"/>
            <a:ext cx="634962" cy="167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右箭號 26"/>
          <p:cNvSpPr/>
          <p:nvPr/>
        </p:nvSpPr>
        <p:spPr>
          <a:xfrm>
            <a:off x="5643570" y="5715016"/>
            <a:ext cx="634962" cy="1673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 xmlns:p14="http://schemas.microsoft.com/office/powerpoint/2010/main" val="2699507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32656"/>
            <a:ext cx="8534400" cy="758952"/>
          </a:xfrm>
        </p:spPr>
        <p:txBody>
          <a:bodyPr>
            <a:normAutofit fontScale="90000"/>
          </a:bodyPr>
          <a:lstStyle/>
          <a:p>
            <a:pPr algn="ctr"/>
            <a:r>
              <a:rPr lang="zh-TW" altLang="en-US" sz="4800" b="1" dirty="0" smtClean="0">
                <a:solidFill>
                  <a:srgbClr val="C00000"/>
                </a:solidFill>
                <a:latin typeface="標楷體" pitchFamily="65" charset="-120"/>
                <a:ea typeface="標楷體" pitchFamily="65" charset="-120"/>
              </a:rPr>
              <a:t>簡    報    大    綱</a:t>
            </a:r>
            <a:endParaRPr lang="zh-TW" altLang="en-US" sz="4800" b="1" dirty="0">
              <a:solidFill>
                <a:srgbClr val="C00000"/>
              </a:solidFill>
              <a:latin typeface="標楷體" pitchFamily="65" charset="-120"/>
              <a:ea typeface="標楷體" pitchFamily="65" charset="-120"/>
            </a:endParaRPr>
          </a:p>
        </p:txBody>
      </p:sp>
      <p:sp>
        <p:nvSpPr>
          <p:cNvPr id="3" name="內容版面配置區 2"/>
          <p:cNvSpPr>
            <a:spLocks noGrp="1"/>
          </p:cNvSpPr>
          <p:nvPr>
            <p:ph idx="1"/>
          </p:nvPr>
        </p:nvSpPr>
        <p:spPr>
          <a:xfrm>
            <a:off x="785786" y="1285860"/>
            <a:ext cx="7859216" cy="4781128"/>
          </a:xfrm>
        </p:spPr>
        <p:txBody>
          <a:bodyPr>
            <a:normAutofit lnSpcReduction="10000"/>
          </a:bodyPr>
          <a:lstStyle/>
          <a:p>
            <a:r>
              <a:rPr lang="zh-TW" altLang="en-US" sz="3600" dirty="0" smtClean="0">
                <a:latin typeface="標楷體" pitchFamily="65" charset="-120"/>
                <a:ea typeface="標楷體" pitchFamily="65" charset="-120"/>
              </a:rPr>
              <a:t>政策架構</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國中教育會考</a:t>
            </a:r>
            <a:endParaRPr lang="en-US" altLang="zh-TW" sz="3600" dirty="0" smtClean="0">
              <a:latin typeface="標楷體" pitchFamily="65" charset="-120"/>
              <a:ea typeface="標楷體" pitchFamily="65" charset="-120"/>
            </a:endParaRPr>
          </a:p>
          <a:p>
            <a:r>
              <a:rPr lang="en-US" altLang="zh-TW" sz="3600" dirty="0" smtClean="0">
                <a:latin typeface="標楷體" pitchFamily="65" charset="-120"/>
                <a:ea typeface="標楷體" pitchFamily="65" charset="-120"/>
              </a:rPr>
              <a:t>105</a:t>
            </a:r>
            <a:r>
              <a:rPr lang="zh-TW" altLang="en-US" sz="3600" dirty="0" smtClean="0">
                <a:latin typeface="標楷體" pitchFamily="65" charset="-120"/>
                <a:ea typeface="標楷體" pitchFamily="65" charset="-120"/>
              </a:rPr>
              <a:t>基北區適性入學管道</a:t>
            </a:r>
            <a:endParaRPr lang="en-US" altLang="zh-TW" sz="3600" dirty="0" smtClean="0">
              <a:latin typeface="標楷體" pitchFamily="65" charset="-120"/>
              <a:ea typeface="標楷體" pitchFamily="65" charset="-120"/>
            </a:endParaRPr>
          </a:p>
          <a:p>
            <a:pPr lvl="1"/>
            <a:r>
              <a:rPr lang="zh-TW" altLang="en-US" sz="3200" dirty="0" smtClean="0">
                <a:solidFill>
                  <a:schemeClr val="accent4">
                    <a:lumMod val="50000"/>
                  </a:schemeClr>
                </a:solidFill>
                <a:latin typeface="標楷體" pitchFamily="65" charset="-120"/>
                <a:ea typeface="標楷體" pitchFamily="65" charset="-120"/>
              </a:rPr>
              <a:t>免試入學</a:t>
            </a:r>
            <a:endParaRPr lang="en-US" altLang="zh-TW" sz="3200" dirty="0" smtClean="0">
              <a:solidFill>
                <a:schemeClr val="accent4">
                  <a:lumMod val="50000"/>
                </a:schemeClr>
              </a:solidFill>
              <a:latin typeface="標楷體" pitchFamily="65" charset="-120"/>
              <a:ea typeface="標楷體" pitchFamily="65" charset="-120"/>
            </a:endParaRPr>
          </a:p>
          <a:p>
            <a:pPr lvl="1"/>
            <a:r>
              <a:rPr lang="zh-TW" altLang="en-US" sz="3200" dirty="0" smtClean="0">
                <a:solidFill>
                  <a:schemeClr val="accent4">
                    <a:lumMod val="50000"/>
                  </a:schemeClr>
                </a:solidFill>
                <a:latin typeface="標楷體" pitchFamily="65" charset="-120"/>
                <a:ea typeface="標楷體" pitchFamily="65" charset="-120"/>
              </a:rPr>
              <a:t>適合學術傾向學生的入學管道</a:t>
            </a:r>
            <a:endParaRPr lang="en-US" altLang="zh-TW" sz="3200" dirty="0" smtClean="0">
              <a:solidFill>
                <a:schemeClr val="accent4">
                  <a:lumMod val="50000"/>
                </a:schemeClr>
              </a:solidFill>
              <a:latin typeface="標楷體" pitchFamily="65" charset="-120"/>
              <a:ea typeface="標楷體" pitchFamily="65" charset="-120"/>
            </a:endParaRPr>
          </a:p>
          <a:p>
            <a:pPr lvl="1"/>
            <a:r>
              <a:rPr lang="zh-TW" altLang="zh-TW" sz="3200" dirty="0" smtClean="0">
                <a:solidFill>
                  <a:schemeClr val="accent4">
                    <a:lumMod val="50000"/>
                  </a:schemeClr>
                </a:solidFill>
                <a:latin typeface="標楷體" pitchFamily="65" charset="-120"/>
                <a:ea typeface="標楷體" pitchFamily="65" charset="-120"/>
              </a:rPr>
              <a:t>適合</a:t>
            </a:r>
            <a:r>
              <a:rPr lang="zh-TW" altLang="en-US" sz="3200" dirty="0" smtClean="0">
                <a:solidFill>
                  <a:schemeClr val="accent4">
                    <a:lumMod val="50000"/>
                  </a:schemeClr>
                </a:solidFill>
                <a:latin typeface="標楷體" pitchFamily="65" charset="-120"/>
                <a:ea typeface="標楷體" pitchFamily="65" charset="-120"/>
              </a:rPr>
              <a:t>職業</a:t>
            </a:r>
            <a:r>
              <a:rPr lang="zh-TW" altLang="zh-TW" sz="3200" dirty="0" smtClean="0">
                <a:solidFill>
                  <a:schemeClr val="accent4">
                    <a:lumMod val="50000"/>
                  </a:schemeClr>
                </a:solidFill>
                <a:latin typeface="標楷體" pitchFamily="65" charset="-120"/>
                <a:ea typeface="標楷體" pitchFamily="65" charset="-120"/>
              </a:rPr>
              <a:t>傾向學生的入學</a:t>
            </a:r>
            <a:r>
              <a:rPr lang="zh-TW" altLang="en-US" sz="3200" dirty="0" smtClean="0">
                <a:solidFill>
                  <a:schemeClr val="accent4">
                    <a:lumMod val="50000"/>
                  </a:schemeClr>
                </a:solidFill>
                <a:latin typeface="標楷體" pitchFamily="65" charset="-120"/>
                <a:ea typeface="標楷體" pitchFamily="65" charset="-120"/>
              </a:rPr>
              <a:t>管道</a:t>
            </a:r>
            <a:endParaRPr lang="en-US" altLang="zh-TW" sz="3200" dirty="0">
              <a:solidFill>
                <a:schemeClr val="accent4">
                  <a:lumMod val="50000"/>
                </a:schemeClr>
              </a:solidFill>
              <a:latin typeface="標楷體" pitchFamily="65" charset="-120"/>
              <a:ea typeface="標楷體" pitchFamily="65" charset="-120"/>
            </a:endParaRPr>
          </a:p>
          <a:p>
            <a:pPr lvl="1"/>
            <a:r>
              <a:rPr lang="zh-TW" altLang="en-US" sz="3200" dirty="0" smtClean="0">
                <a:solidFill>
                  <a:schemeClr val="accent4">
                    <a:lumMod val="50000"/>
                  </a:schemeClr>
                </a:solidFill>
                <a:latin typeface="標楷體" pitchFamily="65" charset="-120"/>
                <a:ea typeface="標楷體" pitchFamily="65" charset="-120"/>
              </a:rPr>
              <a:t>其他</a:t>
            </a:r>
            <a:endParaRPr lang="en-US" altLang="zh-TW" sz="3200" dirty="0" smtClean="0">
              <a:solidFill>
                <a:schemeClr val="accent4">
                  <a:lumMod val="50000"/>
                </a:schemeClr>
              </a:solidFill>
              <a:latin typeface="標楷體" pitchFamily="65" charset="-120"/>
              <a:ea typeface="標楷體" pitchFamily="65" charset="-120"/>
            </a:endParaRPr>
          </a:p>
          <a:p>
            <a:r>
              <a:rPr lang="zh-TW" altLang="en-US" sz="3600" dirty="0" smtClean="0">
                <a:latin typeface="標楷體" pitchFamily="65" charset="-120"/>
                <a:ea typeface="標楷體" pitchFamily="65" charset="-120"/>
              </a:rPr>
              <a:t>適性入學重要日程</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相關資源網站</a:t>
            </a:r>
            <a:endParaRPr lang="zh-TW" altLang="en-US" sz="3200" dirty="0">
              <a:latin typeface="標楷體" pitchFamily="65" charset="-120"/>
              <a:ea typeface="標楷體" pitchFamily="65" charset="-120"/>
            </a:endParaRPr>
          </a:p>
        </p:txBody>
      </p:sp>
    </p:spTree>
    <p:extLst>
      <p:ext uri="{BB962C8B-B14F-4D97-AF65-F5344CB8AC3E}">
        <p14:creationId xmlns="" xmlns:p14="http://schemas.microsoft.com/office/powerpoint/2010/main" val="10264022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1857364"/>
            <a:ext cx="8286808" cy="4500594"/>
          </a:xfrm>
        </p:spPr>
        <p:txBody>
          <a:bodyPr>
            <a:normAutofit/>
          </a:bodyPr>
          <a:lstStyle/>
          <a:p>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甲生只有報名免試入學（</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A</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sz="2800"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選填時間</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日</a:t>
            </a:r>
            <a:endPar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乙生只有報名特色招生</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他區的學生，</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B</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卡</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a:t>
            </a:r>
          </a:p>
          <a:p>
            <a:pPr lvl="1"/>
            <a:r>
              <a:rPr lang="zh-TW" altLang="en-US" sz="2800"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選填時間</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日</a:t>
            </a:r>
            <a:endPar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丙生報名免試入學</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特色招生（</a:t>
            </a:r>
            <a:r>
              <a:rPr lang="en-US" altLang="zh-TW" sz="2800" dirty="0" err="1" smtClean="0">
                <a:latin typeface="Times New Roman" panose="02020603050405020304" pitchFamily="18" charset="0"/>
                <a:ea typeface="微軟正黑體" panose="020B0604030504040204" pitchFamily="34" charset="-120"/>
                <a:cs typeface="Times New Roman" panose="02020603050405020304" pitchFamily="18" charset="0"/>
              </a:rPr>
              <a:t>A+B</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卡→</a:t>
            </a:r>
            <a:r>
              <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rPr>
              <a:t>C</a:t>
            </a:r>
            <a:r>
              <a:rPr lang="zh-TW" altLang="en-US" sz="2800" dirty="0" smtClean="0">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免試</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選填時間：</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日</a:t>
            </a:r>
            <a:endPar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sz="2800" dirty="0" smtClean="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特招</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選填時間：</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日</a:t>
            </a: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lvl="1">
              <a:buNone/>
            </a:pPr>
            <a:endParaRPr lang="en-US" altLang="zh-TW" sz="2800" dirty="0" smtClean="0">
              <a:latin typeface="Times New Roman" panose="02020603050405020304" pitchFamily="18" charset="0"/>
              <a:ea typeface="微軟正黑體" panose="020B0604030504040204" pitchFamily="34" charset="-120"/>
              <a:cs typeface="Times New Roman" panose="02020603050405020304" pitchFamily="18" charset="0"/>
            </a:endParaRPr>
          </a:p>
          <a:p>
            <a:pPr lvl="1"/>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報名系統</a:t>
            </a:r>
            <a:r>
              <a:rPr lang="zh-TW" altLang="en-US" sz="2800" dirty="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自動合成一</a:t>
            </a:r>
            <a:r>
              <a:rPr lang="zh-TW" altLang="en-US"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rPr>
              <a:t>張志願表，請家長簽名</a:t>
            </a:r>
            <a:endParaRPr lang="en-US" altLang="zh-TW" sz="2800" dirty="0" smtClean="0">
              <a:solidFill>
                <a:srgbClr val="00B05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標題 1"/>
          <p:cNvSpPr txBox="1">
            <a:spLocks/>
          </p:cNvSpPr>
          <p:nvPr/>
        </p:nvSpPr>
        <p:spPr>
          <a:xfrm>
            <a:off x="428596" y="428604"/>
            <a:ext cx="8286808" cy="1180574"/>
          </a:xfrm>
          <a:prstGeom prst="rect">
            <a:avLst/>
          </a:prstGeom>
          <a:solidFill>
            <a:schemeClr val="accent2">
              <a:lumMod val="40000"/>
              <a:lumOff val="60000"/>
            </a:schemeClr>
          </a:solidFill>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600" b="1" i="0" u="none" strike="noStrike" kern="1200" cap="none" spc="0" normalizeH="0" baseline="0" noProof="0" smtClean="0">
                <a:ln>
                  <a:noFill/>
                </a:ln>
                <a:solidFill>
                  <a:srgbClr val="FF0000"/>
                </a:solidFill>
                <a:effectLst>
                  <a:outerShdw blurRad="53975" dist="22860" dir="5400000" algn="tl" rotWithShape="0">
                    <a:srgbClr val="000000">
                      <a:alpha val="55000"/>
                    </a:srgbClr>
                  </a:outerShdw>
                </a:effectLst>
                <a:uLnTx/>
                <a:uFillTx/>
                <a:latin typeface="標楷體" pitchFamily="65" charset="-120"/>
                <a:ea typeface="標楷體" pitchFamily="65" charset="-120"/>
                <a:cs typeface="+mj-cs"/>
              </a:rPr>
              <a:t>105</a:t>
            </a:r>
            <a:r>
              <a:rPr kumimoji="0" lang="zh-TW" altLang="en-US" sz="3600" b="1" i="0" u="none" strike="noStrike" kern="1200" cap="none" spc="0" normalizeH="0" baseline="0" noProof="0" smtClean="0">
                <a:ln>
                  <a:noFill/>
                </a:ln>
                <a:solidFill>
                  <a:srgbClr val="FF0000"/>
                </a:solidFill>
                <a:effectLst>
                  <a:outerShdw blurRad="53975" dist="22860" dir="5400000" algn="tl" rotWithShape="0">
                    <a:srgbClr val="000000">
                      <a:alpha val="55000"/>
                    </a:srgbClr>
                  </a:outerShdw>
                </a:effectLst>
                <a:uLnTx/>
                <a:uFillTx/>
                <a:latin typeface="標楷體" pitchFamily="65" charset="-120"/>
                <a:ea typeface="標楷體" pitchFamily="65" charset="-120"/>
                <a:cs typeface="+mj-cs"/>
              </a:rPr>
              <a:t>學年度</a:t>
            </a:r>
            <a:r>
              <a:rPr kumimoji="0" lang="zh-TW" altLang="en-US" sz="3600" b="1" i="0" u="none" strike="noStrike" kern="1200" cap="none" spc="0" normalizeH="0" baseline="0" noProof="0" smtClean="0">
                <a:ln>
                  <a:noFill/>
                </a:ln>
                <a:solidFill>
                  <a:schemeClr val="tx1"/>
                </a:solidFill>
                <a:effectLst>
                  <a:outerShdw blurRad="53975" dist="22860" dir="5400000" algn="tl" rotWithShape="0">
                    <a:srgbClr val="000000">
                      <a:alpha val="55000"/>
                    </a:srgbClr>
                  </a:outerShdw>
                </a:effectLst>
                <a:uLnTx/>
                <a:uFillTx/>
                <a:latin typeface="標楷體" pitchFamily="65" charset="-120"/>
                <a:ea typeface="標楷體" pitchFamily="65" charset="-120"/>
                <a:cs typeface="+mj-cs"/>
              </a:rPr>
              <a:t>基北區免試入學與特色招生考試分發入學一次分發到位規劃</a:t>
            </a:r>
            <a:endParaRPr kumimoji="0" lang="zh-TW" altLang="en-US" sz="3600" b="1" i="0" u="none" strike="noStrike" kern="1200" cap="none" spc="0" normalizeH="0" baseline="0" noProof="0" dirty="0">
              <a:ln>
                <a:noFill/>
              </a:ln>
              <a:solidFill>
                <a:schemeClr val="tx1"/>
              </a:solidFill>
              <a:effectLst>
                <a:outerShdw blurRad="53975" dist="22860" dir="5400000" algn="tl" rotWithShape="0">
                  <a:srgbClr val="000000">
                    <a:alpha val="55000"/>
                  </a:srgbClr>
                </a:outerShdw>
              </a:effectLst>
              <a:uLnTx/>
              <a:uFillTx/>
              <a:latin typeface="標楷體" pitchFamily="65" charset="-120"/>
              <a:ea typeface="標楷體" pitchFamily="65" charset="-120"/>
              <a:cs typeface="+mj-cs"/>
            </a:endParaRPr>
          </a:p>
        </p:txBody>
      </p:sp>
    </p:spTree>
    <p:extLst>
      <p:ext uri="{BB962C8B-B14F-4D97-AF65-F5344CB8AC3E}">
        <p14:creationId xmlns="" xmlns:p14="http://schemas.microsoft.com/office/powerpoint/2010/main" val="2635822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47D433DB-B31C-49C9-BEC3-1A87A9E59357}" type="slidenum">
              <a:rPr lang="zh-TW" altLang="en-US" smtClean="0"/>
              <a:pPr/>
              <a:t>21</a:t>
            </a:fld>
            <a:endParaRPr lang="zh-TW" altLang="en-US"/>
          </a:p>
        </p:txBody>
      </p:sp>
      <p:sp>
        <p:nvSpPr>
          <p:cNvPr id="3" name="標題 2"/>
          <p:cNvSpPr>
            <a:spLocks noGrp="1"/>
          </p:cNvSpPr>
          <p:nvPr>
            <p:ph type="title" idx="4294967295"/>
          </p:nvPr>
        </p:nvSpPr>
        <p:spPr>
          <a:xfrm>
            <a:off x="1644650" y="274638"/>
            <a:ext cx="6999316" cy="1143000"/>
          </a:xfrm>
        </p:spPr>
        <p:txBody>
          <a:bodyPr/>
          <a:lstStyle/>
          <a:p>
            <a:r>
              <a:rPr lang="zh-TW" altLang="en-US" dirty="0" smtClean="0">
                <a:latin typeface="標楷體" pitchFamily="65" charset="-120"/>
                <a:ea typeface="標楷體" pitchFamily="65" charset="-120"/>
              </a:rPr>
              <a:t>免試入學超額比序項目</a:t>
            </a:r>
            <a:endParaRPr lang="zh-TW" altLang="en-US" dirty="0">
              <a:latin typeface="標楷體" pitchFamily="65" charset="-120"/>
              <a:ea typeface="標楷體" pitchFamily="65" charset="-120"/>
            </a:endParaRPr>
          </a:p>
        </p:txBody>
      </p:sp>
      <p:graphicFrame>
        <p:nvGraphicFramePr>
          <p:cNvPr id="6" name="圖表 5"/>
          <p:cNvGraphicFramePr/>
          <p:nvPr>
            <p:extLst>
              <p:ext uri="{D42A27DB-BD31-4B8C-83A1-F6EECF244321}">
                <p14:modId xmlns="" xmlns:p14="http://schemas.microsoft.com/office/powerpoint/2010/main" val="3713395011"/>
              </p:ext>
            </p:extLst>
          </p:nvPr>
        </p:nvGraphicFramePr>
        <p:xfrm>
          <a:off x="-1404664" y="1571612"/>
          <a:ext cx="7704856" cy="5000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圖表 6"/>
          <p:cNvGraphicFramePr/>
          <p:nvPr>
            <p:extLst>
              <p:ext uri="{D42A27DB-BD31-4B8C-83A1-F6EECF244321}">
                <p14:modId xmlns="" xmlns:p14="http://schemas.microsoft.com/office/powerpoint/2010/main" val="819733739"/>
              </p:ext>
            </p:extLst>
          </p:nvPr>
        </p:nvGraphicFramePr>
        <p:xfrm>
          <a:off x="4286248" y="1628800"/>
          <a:ext cx="4500594"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 name="向右箭號 7"/>
          <p:cNvSpPr/>
          <p:nvPr/>
        </p:nvSpPr>
        <p:spPr>
          <a:xfrm>
            <a:off x="3786182" y="2500306"/>
            <a:ext cx="1440160" cy="86409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9" name="矩形 8"/>
          <p:cNvSpPr/>
          <p:nvPr/>
        </p:nvSpPr>
        <p:spPr>
          <a:xfrm>
            <a:off x="5715008" y="4857760"/>
            <a:ext cx="2000264" cy="830997"/>
          </a:xfrm>
          <a:prstGeom prst="rect">
            <a:avLst/>
          </a:prstGeom>
        </p:spPr>
        <p:txBody>
          <a:bodyPr wrap="square">
            <a:spAutoFit/>
          </a:bodyPr>
          <a:lstStyle/>
          <a:p>
            <a:pPr algn="ctr">
              <a:defRPr sz="1600" b="1" i="0" u="none" strike="noStrike" kern="1200" baseline="0">
                <a:solidFill>
                  <a:srgbClr val="FFFF00"/>
                </a:solidFill>
                <a:latin typeface="+mn-lt"/>
                <a:ea typeface="+mn-ea"/>
                <a:cs typeface="+mn-cs"/>
              </a:defRPr>
            </a:pPr>
            <a:r>
              <a:rPr lang="zh-TW" altLang="en-US" dirty="0" smtClean="0">
                <a:solidFill>
                  <a:srgbClr val="FFFF00"/>
                </a:solidFill>
                <a:latin typeface="Adobe 繁黑體 Std B" pitchFamily="34" charset="-120"/>
                <a:ea typeface="Adobe 繁黑體 Std B" pitchFamily="34" charset="-120"/>
              </a:rPr>
              <a:t>多元學習</a:t>
            </a:r>
            <a:r>
              <a:rPr lang="en-US" altLang="en-US" dirty="0" smtClean="0">
                <a:solidFill>
                  <a:srgbClr val="FFFF00"/>
                </a:solidFill>
                <a:latin typeface="Adobe 繁黑體 Std B" pitchFamily="34" charset="-120"/>
                <a:ea typeface="Adobe 繁黑體 Std B" pitchFamily="34" charset="-120"/>
              </a:rPr>
              <a:t>36</a:t>
            </a:r>
            <a:r>
              <a:rPr lang="zh-TW" altLang="en-US" dirty="0" smtClean="0">
                <a:solidFill>
                  <a:srgbClr val="FFFF00"/>
                </a:solidFill>
                <a:latin typeface="Adobe 繁黑體 Std B" pitchFamily="34" charset="-120"/>
                <a:ea typeface="Adobe 繁黑體 Std B" pitchFamily="34" charset="-120"/>
              </a:rPr>
              <a:t>分</a:t>
            </a:r>
            <a:endParaRPr lang="en-US" altLang="zh-TW" dirty="0" smtClean="0">
              <a:solidFill>
                <a:srgbClr val="FFFF00"/>
              </a:solidFill>
              <a:latin typeface="Adobe 繁黑體 Std B" pitchFamily="34" charset="-120"/>
              <a:ea typeface="Adobe 繁黑體 Std B" pitchFamily="34" charset="-120"/>
            </a:endParaRPr>
          </a:p>
          <a:p>
            <a:pPr algn="ctr">
              <a:defRPr sz="1600" b="1" i="0" u="none" strike="noStrike" kern="1200" baseline="0">
                <a:solidFill>
                  <a:srgbClr val="FFFF00"/>
                </a:solidFill>
                <a:latin typeface="+mn-lt"/>
                <a:ea typeface="+mn-ea"/>
                <a:cs typeface="+mn-cs"/>
              </a:defRPr>
            </a:pPr>
            <a:r>
              <a:rPr lang="en-US" altLang="zh-TW" dirty="0" smtClean="0">
                <a:solidFill>
                  <a:srgbClr val="FFFF00"/>
                </a:solidFill>
                <a:latin typeface="Adobe 繁黑體 Std B" pitchFamily="34" charset="-120"/>
                <a:ea typeface="Adobe 繁黑體 Std B" pitchFamily="34" charset="-120"/>
              </a:rPr>
              <a:t>(</a:t>
            </a:r>
            <a:r>
              <a:rPr lang="zh-TW" altLang="en-US" dirty="0" smtClean="0">
                <a:solidFill>
                  <a:srgbClr val="FFFF00"/>
                </a:solidFill>
                <a:latin typeface="Adobe 繁黑體 Std B" pitchFamily="34" charset="-120"/>
                <a:ea typeface="Adobe 繁黑體 Std B" pitchFamily="34" charset="-120"/>
              </a:rPr>
              <a:t>均衡學習</a:t>
            </a:r>
            <a:r>
              <a:rPr lang="en-US" altLang="zh-TW" dirty="0" smtClean="0">
                <a:solidFill>
                  <a:srgbClr val="FFFF00"/>
                </a:solidFill>
                <a:latin typeface="Adobe 繁黑體 Std B" pitchFamily="34" charset="-120"/>
                <a:ea typeface="Adobe 繁黑體 Std B" pitchFamily="34" charset="-120"/>
              </a:rPr>
              <a:t>21</a:t>
            </a:r>
            <a:r>
              <a:rPr lang="zh-TW" altLang="en-US" dirty="0" smtClean="0">
                <a:solidFill>
                  <a:srgbClr val="FFFF00"/>
                </a:solidFill>
                <a:latin typeface="Adobe 繁黑體 Std B" pitchFamily="34" charset="-120"/>
                <a:ea typeface="Adobe 繁黑體 Std B" pitchFamily="34" charset="-120"/>
              </a:rPr>
              <a:t>分、服務學習</a:t>
            </a:r>
            <a:r>
              <a:rPr lang="en-US" altLang="zh-TW" dirty="0" smtClean="0">
                <a:solidFill>
                  <a:srgbClr val="FFFF00"/>
                </a:solidFill>
                <a:latin typeface="Adobe 繁黑體 Std B" pitchFamily="34" charset="-120"/>
                <a:ea typeface="Adobe 繁黑體 Std B" pitchFamily="34" charset="-120"/>
              </a:rPr>
              <a:t>15</a:t>
            </a:r>
            <a:r>
              <a:rPr lang="zh-TW" altLang="en-US" dirty="0" smtClean="0">
                <a:solidFill>
                  <a:srgbClr val="FFFF00"/>
                </a:solidFill>
                <a:latin typeface="Adobe 繁黑體 Std B" pitchFamily="34" charset="-120"/>
                <a:ea typeface="Adobe 繁黑體 Std B" pitchFamily="34" charset="-120"/>
              </a:rPr>
              <a:t>分</a:t>
            </a:r>
            <a:r>
              <a:rPr lang="en-US" altLang="zh-TW" dirty="0" smtClean="0">
                <a:solidFill>
                  <a:srgbClr val="FFFF00"/>
                </a:solidFill>
                <a:latin typeface="Adobe 繁黑體 Std B" pitchFamily="34" charset="-120"/>
                <a:ea typeface="Adobe 繁黑體 Std B" pitchFamily="34" charset="-120"/>
              </a:rPr>
              <a:t>)</a:t>
            </a:r>
            <a:endParaRPr lang="en-US" altLang="en-US"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079284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4"/>
          <p:cNvSpPr/>
          <p:nvPr/>
        </p:nvSpPr>
        <p:spPr bwMode="auto">
          <a:xfrm>
            <a:off x="603561" y="118336"/>
            <a:ext cx="8108950" cy="836038"/>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eaLnBrk="1" hangingPunct="1">
              <a:spcAft>
                <a:spcPct val="35000"/>
              </a:spcAft>
              <a:defRPr/>
            </a:pPr>
            <a:endParaRPr lang="zh-TW" altLang="en-US" sz="3600" b="1" dirty="0">
              <a:solidFill>
                <a:srgbClr val="FFFFFF"/>
              </a:solidFill>
              <a:latin typeface="微軟正黑體" panose="020B0604030504040204" pitchFamily="34" charset="-120"/>
              <a:ea typeface="微軟正黑體" panose="020B0604030504040204" pitchFamily="34" charset="-120"/>
              <a:cs typeface="BiauKai"/>
            </a:endParaRPr>
          </a:p>
        </p:txBody>
      </p:sp>
      <p:sp>
        <p:nvSpPr>
          <p:cNvPr id="3" name="標題 2"/>
          <p:cNvSpPr>
            <a:spLocks noGrp="1"/>
          </p:cNvSpPr>
          <p:nvPr>
            <p:ph type="title"/>
          </p:nvPr>
        </p:nvSpPr>
        <p:spPr>
          <a:xfrm>
            <a:off x="3714744" y="714356"/>
            <a:ext cx="8266114" cy="1318592"/>
          </a:xfrm>
        </p:spPr>
        <p:txBody>
          <a:bodyPr>
            <a:normAutofit/>
          </a:bodyPr>
          <a:lstStyle/>
          <a:p>
            <a:pPr rtl="0" eaLnBrk="1" latinLnBrk="0" hangingPunct="1"/>
            <a:r>
              <a:rPr lang="zh-TW" altLang="zh-TW" sz="1800" b="1" kern="1200" dirty="0" smtClean="0">
                <a:solidFill>
                  <a:srgbClr val="FFFFFF"/>
                </a:solidFill>
                <a:effectLst/>
                <a:cs typeface="BiauKai"/>
              </a:rPr>
              <a:t>學年免試入學超額</a:t>
            </a:r>
            <a:endParaRPr lang="zh-TW" altLang="en-US" sz="1800" b="1" dirty="0"/>
          </a:p>
        </p:txBody>
      </p:sp>
      <p:pic>
        <p:nvPicPr>
          <p:cNvPr id="2" name="圖片 1"/>
          <p:cNvPicPr>
            <a:picLocks noChangeAspect="1"/>
          </p:cNvPicPr>
          <p:nvPr/>
        </p:nvPicPr>
        <p:blipFill rotWithShape="1">
          <a:blip r:embed="rId3" cstate="screen">
            <a:clrChange>
              <a:clrFrom>
                <a:srgbClr val="FDFFFF"/>
              </a:clrFrom>
              <a:clrTo>
                <a:srgbClr val="FDFFFF">
                  <a:alpha val="0"/>
                </a:srgbClr>
              </a:clrTo>
            </a:clrChange>
            <a:extLst>
              <a:ext uri="{28A0092B-C50C-407E-A947-70E740481C1C}">
                <a14:useLocalDpi xmlns="" xmlns:a14="http://schemas.microsoft.com/office/drawing/2010/main" val="0"/>
              </a:ext>
            </a:extLst>
          </a:blip>
          <a:srcRect/>
          <a:stretch/>
        </p:blipFill>
        <p:spPr>
          <a:xfrm>
            <a:off x="285720" y="1142985"/>
            <a:ext cx="8572560" cy="5357849"/>
          </a:xfrm>
          <a:prstGeom prst="rect">
            <a:avLst/>
          </a:prstGeom>
        </p:spPr>
      </p:pic>
      <p:sp>
        <p:nvSpPr>
          <p:cNvPr id="9" name="標題 1"/>
          <p:cNvSpPr txBox="1">
            <a:spLocks/>
          </p:cNvSpPr>
          <p:nvPr/>
        </p:nvSpPr>
        <p:spPr>
          <a:xfrm>
            <a:off x="428596" y="181725"/>
            <a:ext cx="8286808" cy="1080120"/>
          </a:xfrm>
          <a:prstGeom prst="rect">
            <a:avLst/>
          </a:prstGeom>
          <a:solidFill>
            <a:schemeClr val="accent2">
              <a:lumMod val="40000"/>
              <a:lumOff val="60000"/>
            </a:schemeClr>
          </a:solidFill>
        </p:spPr>
        <p:txBody>
          <a:bodyPr vert="horz" anchor="b">
            <a:noAutofit/>
          </a:bodyPr>
          <a:lstStyle>
            <a:lvl1pPr algn="ctr" rtl="0" eaLnBrk="1" latinLnBrk="0" hangingPunct="1">
              <a:spcBef>
                <a:spcPct val="0"/>
              </a:spcBef>
              <a:buNone/>
              <a:defRPr kumimoji="0" sz="3300" kern="1200">
                <a:solidFill>
                  <a:schemeClr val="accent3">
                    <a:shade val="75000"/>
                  </a:schemeClr>
                </a:solidFill>
                <a:latin typeface="+mj-lt"/>
                <a:ea typeface="微軟正黑體" panose="020B0604030504040204" pitchFamily="34" charset="-120"/>
                <a:cs typeface="+mj-cs"/>
              </a:defRPr>
            </a:lvl1pPr>
          </a:lstStyle>
          <a:p>
            <a:r>
              <a:rPr lang="en-US" altLang="zh-TW" sz="2800" b="1" dirty="0" smtClean="0">
                <a:solidFill>
                  <a:schemeClr val="tx1"/>
                </a:solidFill>
                <a:latin typeface="標楷體" pitchFamily="65" charset="-120"/>
                <a:ea typeface="標楷體" pitchFamily="65" charset="-120"/>
                <a:cs typeface="BiauKai"/>
              </a:rPr>
              <a:t>105</a:t>
            </a:r>
            <a:r>
              <a:rPr lang="zh-TW" altLang="en-US" sz="2800" b="1" dirty="0" smtClean="0">
                <a:solidFill>
                  <a:schemeClr val="tx1"/>
                </a:solidFill>
                <a:latin typeface="標楷體" pitchFamily="65" charset="-120"/>
                <a:ea typeface="標楷體" pitchFamily="65" charset="-120"/>
                <a:cs typeface="BiauKai"/>
              </a:rPr>
              <a:t>學</a:t>
            </a:r>
            <a:r>
              <a:rPr lang="zh-TW" altLang="zh-TW" sz="2800" b="1" dirty="0" smtClean="0">
                <a:solidFill>
                  <a:schemeClr val="tx1"/>
                </a:solidFill>
                <a:latin typeface="標楷體" pitchFamily="65" charset="-120"/>
                <a:ea typeface="標楷體" pitchFamily="65" charset="-120"/>
                <a:cs typeface="BiauKai"/>
              </a:rPr>
              <a:t>年</a:t>
            </a:r>
            <a:r>
              <a:rPr lang="zh-TW" altLang="en-US" sz="2800" b="1" dirty="0" smtClean="0">
                <a:solidFill>
                  <a:schemeClr val="tx1"/>
                </a:solidFill>
                <a:latin typeface="標楷體" pitchFamily="65" charset="-120"/>
                <a:ea typeface="標楷體" pitchFamily="65" charset="-120"/>
                <a:cs typeface="BiauKai"/>
              </a:rPr>
              <a:t>度</a:t>
            </a:r>
            <a:r>
              <a:rPr lang="zh-TW" altLang="zh-TW" sz="2800" b="1" dirty="0" smtClean="0">
                <a:solidFill>
                  <a:schemeClr val="tx1"/>
                </a:solidFill>
                <a:latin typeface="標楷體" pitchFamily="65" charset="-120"/>
                <a:ea typeface="標楷體" pitchFamily="65" charset="-120"/>
                <a:cs typeface="BiauKai"/>
              </a:rPr>
              <a:t>免試</a:t>
            </a:r>
            <a:r>
              <a:rPr lang="zh-TW" altLang="zh-TW" sz="2800" b="1" dirty="0">
                <a:solidFill>
                  <a:schemeClr val="tx1"/>
                </a:solidFill>
                <a:latin typeface="標楷體" pitchFamily="65" charset="-120"/>
                <a:ea typeface="標楷體" pitchFamily="65" charset="-120"/>
                <a:cs typeface="BiauKai"/>
              </a:rPr>
              <a:t>入學超額比序項目積分</a:t>
            </a:r>
            <a:r>
              <a:rPr lang="zh-TW" altLang="zh-TW" sz="2800" b="1" dirty="0" smtClean="0">
                <a:solidFill>
                  <a:schemeClr val="tx1"/>
                </a:solidFill>
                <a:latin typeface="標楷體" pitchFamily="65" charset="-120"/>
                <a:ea typeface="標楷體" pitchFamily="65" charset="-120"/>
                <a:cs typeface="BiauKai"/>
              </a:rPr>
              <a:t>對照表</a:t>
            </a:r>
            <a:endParaRPr lang="en-US" altLang="zh-TW" sz="2800" b="1" dirty="0" smtClean="0">
              <a:solidFill>
                <a:schemeClr val="tx1"/>
              </a:solidFill>
              <a:latin typeface="標楷體" pitchFamily="65" charset="-120"/>
              <a:ea typeface="標楷體" pitchFamily="65" charset="-120"/>
              <a:cs typeface="BiauKai"/>
            </a:endParaRPr>
          </a:p>
          <a:p>
            <a:r>
              <a:rPr lang="zh-TW" altLang="zh-TW" sz="2800" b="1" dirty="0" smtClean="0">
                <a:solidFill>
                  <a:schemeClr val="tx1"/>
                </a:solidFill>
                <a:latin typeface="標楷體" pitchFamily="65" charset="-120"/>
                <a:ea typeface="標楷體" pitchFamily="65" charset="-120"/>
                <a:cs typeface="BiauKai"/>
              </a:rPr>
              <a:t>（</a:t>
            </a:r>
            <a:r>
              <a:rPr lang="en-US" altLang="zh-TW" sz="2800" b="1" dirty="0">
                <a:solidFill>
                  <a:schemeClr val="tx1"/>
                </a:solidFill>
                <a:latin typeface="標楷體" pitchFamily="65" charset="-120"/>
                <a:ea typeface="標楷體" pitchFamily="65" charset="-120"/>
                <a:cs typeface="BiauKai"/>
              </a:rPr>
              <a:t>108</a:t>
            </a:r>
            <a:r>
              <a:rPr lang="zh-TW" altLang="zh-TW" sz="2800" b="1" dirty="0">
                <a:solidFill>
                  <a:schemeClr val="tx1"/>
                </a:solidFill>
                <a:latin typeface="標楷體" pitchFamily="65" charset="-120"/>
                <a:ea typeface="標楷體" pitchFamily="65" charset="-120"/>
                <a:cs typeface="BiauKai"/>
              </a:rPr>
              <a:t>方案）</a:t>
            </a:r>
            <a:endParaRPr lang="zh-TW" altLang="zh-TW" sz="2800" dirty="0" smtClean="0">
              <a:solidFill>
                <a:schemeClr val="tx1"/>
              </a:solidFill>
              <a:latin typeface="標楷體" pitchFamily="65" charset="-120"/>
              <a:ea typeface="標楷體" pitchFamily="65" charset="-120"/>
            </a:endParaRPr>
          </a:p>
        </p:txBody>
      </p:sp>
    </p:spTree>
    <p:extLst>
      <p:ext uri="{BB962C8B-B14F-4D97-AF65-F5344CB8AC3E}">
        <p14:creationId xmlns="" xmlns:p14="http://schemas.microsoft.com/office/powerpoint/2010/main" val="3576758957"/>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 xmlns:p14="http://schemas.microsoft.com/office/powerpoint/2010/main" val="1585501001"/>
              </p:ext>
            </p:extLst>
          </p:nvPr>
        </p:nvGraphicFramePr>
        <p:xfrm>
          <a:off x="685800" y="1105959"/>
          <a:ext cx="787609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標題 2"/>
          <p:cNvSpPr>
            <a:spLocks noGrp="1"/>
          </p:cNvSpPr>
          <p:nvPr>
            <p:ph type="title"/>
          </p:nvPr>
        </p:nvSpPr>
        <p:spPr>
          <a:xfrm>
            <a:off x="1357290" y="428604"/>
            <a:ext cx="5400600" cy="733723"/>
          </a:xfrm>
          <a:solidFill>
            <a:schemeClr val="accent2">
              <a:lumMod val="40000"/>
              <a:lumOff val="60000"/>
            </a:schemeClr>
          </a:solidFill>
        </p:spPr>
        <p:txBody>
          <a:bodyPr/>
          <a:lstStyle/>
          <a:p>
            <a:pPr rtl="0" eaLnBrk="1" latinLnBrk="0" hangingPunct="1"/>
            <a:r>
              <a:rPr lang="zh-TW" altLang="zh-TW" sz="3600" b="1" kern="1200" dirty="0" smtClean="0">
                <a:solidFill>
                  <a:schemeClr val="tx1"/>
                </a:solidFill>
                <a:effectLst/>
                <a:cs typeface="BiauKai"/>
              </a:rPr>
              <a:t>超額比序及分發作業流程</a:t>
            </a:r>
            <a:endParaRPr lang="zh-TW" altLang="en-US" dirty="0">
              <a:solidFill>
                <a:schemeClr val="tx1"/>
              </a:solidFill>
            </a:endParaRPr>
          </a:p>
        </p:txBody>
      </p:sp>
      <p:sp>
        <p:nvSpPr>
          <p:cNvPr id="23612" name="投影片編號版面配置區 3"/>
          <p:cNvSpPr>
            <a:spLocks noGrp="1"/>
          </p:cNvSpPr>
          <p:nvPr>
            <p:ph type="sldNum" sz="quarter" idx="12"/>
          </p:nvPr>
        </p:nvSpPr>
        <p:spPr bwMode="auto">
          <a:xfrm>
            <a:off x="19050" y="6524625"/>
            <a:ext cx="571500"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2500" lnSpcReduction="20000"/>
          </a:bodyPr>
          <a:lstStyle>
            <a:lvl1pPr>
              <a:spcBef>
                <a:spcPts val="1800"/>
              </a:spcBef>
              <a:buFont typeface="Arial" pitchFamily="34" charset="0"/>
              <a:buChar char="•"/>
              <a:defRPr sz="2400">
                <a:solidFill>
                  <a:schemeClr val="tx1"/>
                </a:solidFill>
                <a:latin typeface="Microsoft JhengHei UI"/>
                <a:ea typeface="Microsoft JhengHei UI"/>
                <a:cs typeface="Microsoft JhengHei UI"/>
              </a:defRPr>
            </a:lvl1pPr>
            <a:lvl2pPr marL="742950" indent="-285750">
              <a:spcBef>
                <a:spcPts val="1200"/>
              </a:spcBef>
              <a:buFont typeface="Arial" pitchFamily="34" charset="0"/>
              <a:buChar char="•"/>
              <a:defRPr sz="2000">
                <a:solidFill>
                  <a:schemeClr val="tx1"/>
                </a:solidFill>
                <a:latin typeface="Microsoft JhengHei UI"/>
                <a:ea typeface="Microsoft JhengHei UI"/>
                <a:cs typeface="Microsoft JhengHei UI"/>
              </a:defRPr>
            </a:lvl2pPr>
            <a:lvl3pPr marL="1143000" indent="-228600">
              <a:spcBef>
                <a:spcPts val="800"/>
              </a:spcBef>
              <a:buFont typeface="Arial" pitchFamily="34" charset="0"/>
              <a:buChar char="•"/>
              <a:defRPr>
                <a:solidFill>
                  <a:schemeClr val="tx1"/>
                </a:solidFill>
                <a:latin typeface="Microsoft JhengHei UI"/>
                <a:ea typeface="Microsoft JhengHei UI"/>
                <a:cs typeface="Microsoft JhengHei UI"/>
              </a:defRPr>
            </a:lvl3pPr>
            <a:lvl4pPr marL="1600200" indent="-228600">
              <a:spcBef>
                <a:spcPts val="600"/>
              </a:spcBef>
              <a:buFont typeface="Arial" pitchFamily="34" charset="0"/>
              <a:buChar char="•"/>
              <a:defRPr sz="1600">
                <a:solidFill>
                  <a:schemeClr val="tx1"/>
                </a:solidFill>
                <a:latin typeface="Microsoft JhengHei UI"/>
                <a:ea typeface="Microsoft JhengHei UI"/>
                <a:cs typeface="Microsoft JhengHei UI"/>
              </a:defRPr>
            </a:lvl4pPr>
            <a:lvl5pPr marL="2057400" indent="-228600">
              <a:spcBef>
                <a:spcPts val="600"/>
              </a:spcBef>
              <a:buFont typeface="Arial" pitchFamily="34" charset="0"/>
              <a:buChar char="•"/>
              <a:defRPr sz="1600">
                <a:solidFill>
                  <a:schemeClr val="tx1"/>
                </a:solidFill>
                <a:latin typeface="Microsoft JhengHei UI"/>
                <a:ea typeface="Microsoft JhengHei UI"/>
                <a:cs typeface="Microsoft JhengHei UI"/>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9pPr>
          </a:lstStyle>
          <a:p>
            <a:pPr>
              <a:spcBef>
                <a:spcPct val="0"/>
              </a:spcBef>
              <a:buFontTx/>
              <a:buNone/>
            </a:pPr>
            <a:fld id="{A5E1E036-CB76-4DCC-B8A6-7607AACA8044}" type="slidenum">
              <a:rPr lang="en-US" altLang="zh-TW" sz="1200" smtClean="0">
                <a:solidFill>
                  <a:srgbClr val="9A5315"/>
                </a:solidFill>
                <a:latin typeface="Times New Roman" pitchFamily="18" charset="0"/>
                <a:ea typeface="新細明體" pitchFamily="18" charset="-120"/>
                <a:cs typeface="Times New Roman" pitchFamily="18" charset="0"/>
              </a:rPr>
              <a:pPr>
                <a:spcBef>
                  <a:spcPct val="0"/>
                </a:spcBef>
                <a:buFontTx/>
                <a:buNone/>
              </a:pPr>
              <a:t>23</a:t>
            </a:fld>
            <a:endParaRPr lang="en-US" altLang="zh-TW" sz="1200" smtClean="0">
              <a:solidFill>
                <a:srgbClr val="9A5315"/>
              </a:solidFill>
              <a:latin typeface="Times New Roman" pitchFamily="18" charset="0"/>
              <a:ea typeface="新細明體" pitchFamily="18" charset="-120"/>
              <a:cs typeface="Times New Roman" pitchFamily="18" charset="0"/>
            </a:endParaRPr>
          </a:p>
        </p:txBody>
      </p:sp>
      <p:sp>
        <p:nvSpPr>
          <p:cNvPr id="30" name="流程圖: 文件 3"/>
          <p:cNvSpPr>
            <a:spLocks/>
          </p:cNvSpPr>
          <p:nvPr/>
        </p:nvSpPr>
        <p:spPr bwMode="auto">
          <a:xfrm>
            <a:off x="3214678" y="4929198"/>
            <a:ext cx="2638425" cy="1090613"/>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000" b="1" dirty="0">
                <a:solidFill>
                  <a:srgbClr val="FF0000"/>
                </a:solidFill>
                <a:latin typeface="微軟正黑體" panose="020B0604030504040204" pitchFamily="34" charset="-120"/>
                <a:ea typeface="微軟正黑體" panose="020B0604030504040204" pitchFamily="34" charset="-120"/>
              </a:rPr>
              <a:t>增額人數高於</a:t>
            </a:r>
            <a:r>
              <a:rPr kumimoji="0" lang="en-US" altLang="zh-TW" sz="2000" b="1" dirty="0">
                <a:solidFill>
                  <a:srgbClr val="FF0000"/>
                </a:solidFill>
                <a:latin typeface="微軟正黑體" panose="020B0604030504040204" pitchFamily="34" charset="-120"/>
                <a:ea typeface="微軟正黑體" panose="020B0604030504040204" pitchFamily="34" charset="-120"/>
              </a:rPr>
              <a:t>5%</a:t>
            </a:r>
            <a:r>
              <a:rPr kumimoji="0" lang="zh-TW" altLang="en-US" sz="2000" b="1" dirty="0">
                <a:solidFill>
                  <a:srgbClr val="FF0000"/>
                </a:solidFill>
                <a:latin typeface="微軟正黑體" panose="020B0604030504040204" pitchFamily="34" charset="-120"/>
                <a:ea typeface="微軟正黑體" panose="020B0604030504040204" pitchFamily="34" charset="-120"/>
              </a:rPr>
              <a:t>時，依選填志願順序錄取</a:t>
            </a:r>
          </a:p>
        </p:txBody>
      </p:sp>
      <p:sp>
        <p:nvSpPr>
          <p:cNvPr id="8" name="投影片編號版面配置區 1"/>
          <p:cNvSpPr txBox="1">
            <a:spLocks/>
          </p:cNvSpPr>
          <p:nvPr/>
        </p:nvSpPr>
        <p:spPr>
          <a:xfrm>
            <a:off x="7658100" y="6622288"/>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4</a:t>
            </a:r>
            <a:endParaRPr lang="en-US" altLang="en-US" dirty="0"/>
          </a:p>
        </p:txBody>
      </p:sp>
    </p:spTree>
    <p:extLst>
      <p:ext uri="{BB962C8B-B14F-4D97-AF65-F5344CB8AC3E}">
        <p14:creationId xmlns="" xmlns:p14="http://schemas.microsoft.com/office/powerpoint/2010/main" val="2134891809"/>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00034" y="285728"/>
            <a:ext cx="8183880" cy="1051560"/>
          </a:xfrm>
        </p:spPr>
        <p:txBody>
          <a:bodyPr>
            <a:normAutofit/>
          </a:bodyPr>
          <a:lstStyle/>
          <a:p>
            <a:pPr algn="ctr"/>
            <a:r>
              <a:rPr lang="en-US" altLang="zh-TW" dirty="0" smtClean="0">
                <a:latin typeface="標楷體" panose="03000509000000000000" pitchFamily="65" charset="-120"/>
                <a:ea typeface="標楷體" panose="03000509000000000000" pitchFamily="65" charset="-120"/>
              </a:rPr>
              <a:t>105</a:t>
            </a:r>
            <a:r>
              <a:rPr lang="zh-TW" altLang="en-US" dirty="0" smtClean="0">
                <a:latin typeface="標楷體" panose="03000509000000000000" pitchFamily="65" charset="-120"/>
                <a:ea typeface="標楷體" panose="03000509000000000000" pitchFamily="65" charset="-120"/>
              </a:rPr>
              <a:t>學年</a:t>
            </a:r>
            <a:r>
              <a:rPr lang="zh-TW" altLang="en-US" dirty="0">
                <a:latin typeface="標楷體" panose="03000509000000000000" pitchFamily="65" charset="-120"/>
                <a:ea typeface="標楷體" panose="03000509000000000000" pitchFamily="65" charset="-120"/>
              </a:rPr>
              <a:t>度基北區免試</a:t>
            </a:r>
            <a:r>
              <a:rPr lang="zh-TW" altLang="en-US" dirty="0" smtClean="0">
                <a:latin typeface="標楷體" panose="03000509000000000000" pitchFamily="65" charset="-120"/>
                <a:ea typeface="標楷體" panose="03000509000000000000" pitchFamily="65" charset="-120"/>
              </a:rPr>
              <a:t>入學</a:t>
            </a:r>
            <a:r>
              <a:rPr lang="zh-TW" altLang="zh-TW" dirty="0" smtClean="0">
                <a:latin typeface="標楷體" pitchFamily="65" charset="-120"/>
                <a:ea typeface="標楷體" pitchFamily="65" charset="-120"/>
                <a:cs typeface="BiauKai"/>
              </a:rPr>
              <a:t>超額比序</a:t>
            </a:r>
            <a:endParaRPr lang="zh-TW" altLang="en-US" dirty="0"/>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24</a:t>
            </a:fld>
            <a:endParaRPr lang="zh-TW" altLang="en-US"/>
          </a:p>
        </p:txBody>
      </p:sp>
      <p:graphicFrame>
        <p:nvGraphicFramePr>
          <p:cNvPr id="3" name="圖表 2"/>
          <p:cNvGraphicFramePr/>
          <p:nvPr>
            <p:extLst>
              <p:ext uri="{D42A27DB-BD31-4B8C-83A1-F6EECF244321}">
                <p14:modId xmlns="" xmlns:p14="http://schemas.microsoft.com/office/powerpoint/2010/main" val="2501670045"/>
              </p:ext>
            </p:extLst>
          </p:nvPr>
        </p:nvGraphicFramePr>
        <p:xfrm>
          <a:off x="-642974" y="1643050"/>
          <a:ext cx="6072230" cy="4608512"/>
        </p:xfrm>
        <a:graphic>
          <a:graphicData uri="http://schemas.openxmlformats.org/drawingml/2006/chart">
            <c:chart xmlns:c="http://schemas.openxmlformats.org/drawingml/2006/chart" xmlns:r="http://schemas.openxmlformats.org/officeDocument/2006/relationships" r:id="rId2"/>
          </a:graphicData>
        </a:graphic>
      </p:graphicFrame>
      <p:sp>
        <p:nvSpPr>
          <p:cNvPr id="6" name="圓角矩形 5"/>
          <p:cNvSpPr/>
          <p:nvPr/>
        </p:nvSpPr>
        <p:spPr>
          <a:xfrm>
            <a:off x="5783901" y="2276872"/>
            <a:ext cx="1800200" cy="3960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6000832" y="2591847"/>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國文</a:t>
            </a:r>
            <a:endParaRPr lang="zh-TW" altLang="en-US" b="1" dirty="0">
              <a:solidFill>
                <a:srgbClr val="FF0000"/>
              </a:solidFill>
            </a:endParaRPr>
          </a:p>
        </p:txBody>
      </p:sp>
      <p:sp>
        <p:nvSpPr>
          <p:cNvPr id="8" name="圓角矩形 7"/>
          <p:cNvSpPr/>
          <p:nvPr/>
        </p:nvSpPr>
        <p:spPr>
          <a:xfrm>
            <a:off x="5976162" y="3216787"/>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數學</a:t>
            </a:r>
            <a:endParaRPr lang="zh-TW" altLang="en-US" b="1" dirty="0">
              <a:solidFill>
                <a:srgbClr val="FF0000"/>
              </a:solidFill>
            </a:endParaRPr>
          </a:p>
        </p:txBody>
      </p:sp>
      <p:sp>
        <p:nvSpPr>
          <p:cNvPr id="9" name="圓角矩形 8"/>
          <p:cNvSpPr/>
          <p:nvPr/>
        </p:nvSpPr>
        <p:spPr>
          <a:xfrm>
            <a:off x="5998422" y="3827975"/>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英語</a:t>
            </a:r>
            <a:endParaRPr lang="zh-TW" altLang="en-US" b="1" dirty="0">
              <a:solidFill>
                <a:srgbClr val="FF0000"/>
              </a:solidFill>
            </a:endParaRPr>
          </a:p>
        </p:txBody>
      </p:sp>
      <p:sp>
        <p:nvSpPr>
          <p:cNvPr id="10" name="圓角矩形 9"/>
          <p:cNvSpPr/>
          <p:nvPr/>
        </p:nvSpPr>
        <p:spPr>
          <a:xfrm>
            <a:off x="6008450" y="4437112"/>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社會</a:t>
            </a:r>
            <a:endParaRPr lang="zh-TW" altLang="en-US" b="1" dirty="0">
              <a:solidFill>
                <a:srgbClr val="FF0000"/>
              </a:solidFill>
            </a:endParaRPr>
          </a:p>
        </p:txBody>
      </p:sp>
      <p:sp>
        <p:nvSpPr>
          <p:cNvPr id="11" name="圓角矩形 10"/>
          <p:cNvSpPr/>
          <p:nvPr/>
        </p:nvSpPr>
        <p:spPr>
          <a:xfrm>
            <a:off x="6014941" y="5085184"/>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自然</a:t>
            </a:r>
            <a:endParaRPr lang="zh-TW" altLang="en-US" b="1" dirty="0">
              <a:solidFill>
                <a:srgbClr val="FF0000"/>
              </a:solidFill>
            </a:endParaRPr>
          </a:p>
        </p:txBody>
      </p:sp>
      <p:sp>
        <p:nvSpPr>
          <p:cNvPr id="14" name="文字方塊 13"/>
          <p:cNvSpPr txBox="1"/>
          <p:nvPr/>
        </p:nvSpPr>
        <p:spPr>
          <a:xfrm>
            <a:off x="5821933" y="1780595"/>
            <a:ext cx="1800200" cy="523220"/>
          </a:xfrm>
          <a:prstGeom prst="rect">
            <a:avLst/>
          </a:prstGeom>
          <a:noFill/>
        </p:spPr>
        <p:txBody>
          <a:bodyPr wrap="square" rtlCol="0">
            <a:spAutoFit/>
          </a:bodyPr>
          <a:lstStyle/>
          <a:p>
            <a:pPr algn="ctr"/>
            <a:r>
              <a:rPr lang="zh-TW" altLang="en-US" sz="2800" b="1" dirty="0" smtClean="0">
                <a:latin typeface="標楷體" panose="03000509000000000000" pitchFamily="65" charset="-120"/>
                <a:ea typeface="標楷體" panose="03000509000000000000" pitchFamily="65" charset="-120"/>
              </a:rPr>
              <a:t>各科標示</a:t>
            </a:r>
            <a:endParaRPr lang="zh-TW" altLang="en-US" sz="2800" b="1" dirty="0">
              <a:latin typeface="標楷體" panose="03000509000000000000" pitchFamily="65" charset="-120"/>
              <a:ea typeface="標楷體" panose="03000509000000000000" pitchFamily="65" charset="-120"/>
            </a:endParaRPr>
          </a:p>
        </p:txBody>
      </p:sp>
      <p:sp>
        <p:nvSpPr>
          <p:cNvPr id="16" name="向右箭號 15"/>
          <p:cNvSpPr/>
          <p:nvPr/>
        </p:nvSpPr>
        <p:spPr>
          <a:xfrm>
            <a:off x="4427985" y="3729600"/>
            <a:ext cx="1368152" cy="9857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17" name="文字方塊 16"/>
          <p:cNvSpPr txBox="1"/>
          <p:nvPr/>
        </p:nvSpPr>
        <p:spPr>
          <a:xfrm>
            <a:off x="226549" y="2440997"/>
            <a:ext cx="553998" cy="1200329"/>
          </a:xfrm>
          <a:prstGeom prst="rect">
            <a:avLst/>
          </a:prstGeom>
          <a:noFill/>
        </p:spPr>
        <p:txBody>
          <a:bodyPr wrap="square" rtlCol="0">
            <a:spAutoFit/>
          </a:bodyPr>
          <a:lstStyle>
            <a:defPPr>
              <a:defRPr lang="zh-TW"/>
            </a:defPPr>
            <a:lvl1pPr algn="ctr">
              <a:defRPr sz="2400" b="1">
                <a:latin typeface="標楷體" panose="03000509000000000000" pitchFamily="65" charset="-120"/>
                <a:ea typeface="標楷體" panose="03000509000000000000" pitchFamily="65" charset="-120"/>
              </a:defRPr>
            </a:lvl1pPr>
          </a:lstStyle>
          <a:p>
            <a:r>
              <a:rPr lang="zh-TW" altLang="en-US" dirty="0" smtClean="0">
                <a:solidFill>
                  <a:srgbClr val="FF0000"/>
                </a:solidFill>
              </a:rPr>
              <a:t>總積分</a:t>
            </a:r>
            <a:endParaRPr lang="zh-TW" altLang="en-US" dirty="0">
              <a:solidFill>
                <a:srgbClr val="FF0000"/>
              </a:solidFill>
            </a:endParaRPr>
          </a:p>
        </p:txBody>
      </p:sp>
      <p:sp>
        <p:nvSpPr>
          <p:cNvPr id="18" name="文字方塊 17"/>
          <p:cNvSpPr txBox="1"/>
          <p:nvPr/>
        </p:nvSpPr>
        <p:spPr>
          <a:xfrm>
            <a:off x="-396552" y="3658642"/>
            <a:ext cx="1800200" cy="461665"/>
          </a:xfrm>
          <a:prstGeom prst="rect">
            <a:avLst/>
          </a:prstGeom>
          <a:noFill/>
        </p:spPr>
        <p:txBody>
          <a:bodyPr wrap="square" rtlCol="0">
            <a:spAutoFit/>
          </a:bodyPr>
          <a:lstStyle/>
          <a:p>
            <a:pPr algn="ctr"/>
            <a:r>
              <a:rPr lang="en-US" altLang="zh-TW" sz="2400" b="1" dirty="0" smtClean="0">
                <a:solidFill>
                  <a:srgbClr val="FF0000"/>
                </a:solidFill>
                <a:latin typeface="標楷體" panose="03000509000000000000" pitchFamily="65" charset="-120"/>
                <a:ea typeface="標楷體" panose="03000509000000000000" pitchFamily="65" charset="-120"/>
              </a:rPr>
              <a:t>108</a:t>
            </a:r>
            <a:r>
              <a:rPr lang="zh-TW" altLang="en-US" sz="2400" b="1" dirty="0" smtClean="0">
                <a:solidFill>
                  <a:srgbClr val="FF0000"/>
                </a:solidFill>
                <a:latin typeface="標楷體" panose="03000509000000000000" pitchFamily="65" charset="-120"/>
                <a:ea typeface="標楷體" panose="03000509000000000000" pitchFamily="65" charset="-120"/>
              </a:rPr>
              <a:t>分</a:t>
            </a:r>
            <a:endParaRPr lang="zh-TW" altLang="en-US" sz="2400" b="1"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149314" y="2050661"/>
            <a:ext cx="492443" cy="461665"/>
          </a:xfrm>
          <a:prstGeom prst="rect">
            <a:avLst/>
          </a:prstGeom>
          <a:noFill/>
        </p:spPr>
        <p:txBody>
          <a:bodyPr wrap="none" rtlCol="0">
            <a:spAutoFit/>
          </a:bodyPr>
          <a:lstStyle/>
          <a:p>
            <a:r>
              <a:rPr lang="en-US" altLang="zh-TW" sz="2400" b="1" dirty="0" smtClean="0">
                <a:solidFill>
                  <a:srgbClr val="002060"/>
                </a:solidFill>
                <a:latin typeface="標楷體" panose="03000509000000000000" pitchFamily="65" charset="-120"/>
                <a:ea typeface="標楷體" panose="03000509000000000000" pitchFamily="65" charset="-120"/>
              </a:rPr>
              <a:t>1.</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22" name="文字方塊 21"/>
          <p:cNvSpPr txBox="1"/>
          <p:nvPr/>
        </p:nvSpPr>
        <p:spPr>
          <a:xfrm>
            <a:off x="3347864" y="4026259"/>
            <a:ext cx="492443" cy="461665"/>
          </a:xfrm>
          <a:prstGeom prst="rect">
            <a:avLst/>
          </a:prstGeom>
          <a:noFill/>
        </p:spPr>
        <p:txBody>
          <a:bodyPr wrap="none" rtlCol="0">
            <a:spAutoFit/>
          </a:bodyPr>
          <a:lstStyle/>
          <a:p>
            <a:r>
              <a:rPr lang="en-US" altLang="zh-TW" sz="2400" b="1" dirty="0" smtClean="0">
                <a:solidFill>
                  <a:srgbClr val="002060"/>
                </a:solidFill>
                <a:latin typeface="標楷體" panose="03000509000000000000" pitchFamily="65" charset="-120"/>
                <a:ea typeface="標楷體" panose="03000509000000000000" pitchFamily="65" charset="-120"/>
              </a:rPr>
              <a:t>4.</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23" name="文字方塊 22"/>
          <p:cNvSpPr txBox="1"/>
          <p:nvPr/>
        </p:nvSpPr>
        <p:spPr>
          <a:xfrm>
            <a:off x="1691680" y="2810328"/>
            <a:ext cx="492443" cy="461665"/>
          </a:xfrm>
          <a:prstGeom prst="rect">
            <a:avLst/>
          </a:prstGeom>
          <a:noFill/>
        </p:spPr>
        <p:txBody>
          <a:bodyPr wrap="none" rtlCol="0">
            <a:spAutoFit/>
          </a:bodyPr>
          <a:lstStyle/>
          <a:p>
            <a:r>
              <a:rPr lang="en-US" altLang="zh-TW" sz="2400" b="1" dirty="0" smtClean="0">
                <a:solidFill>
                  <a:srgbClr val="002060"/>
                </a:solidFill>
                <a:latin typeface="標楷體" panose="03000509000000000000" pitchFamily="65" charset="-120"/>
                <a:ea typeface="標楷體" panose="03000509000000000000" pitchFamily="65" charset="-120"/>
              </a:rPr>
              <a:t>3.</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24" name="文字方塊 23"/>
          <p:cNvSpPr txBox="1"/>
          <p:nvPr/>
        </p:nvSpPr>
        <p:spPr>
          <a:xfrm>
            <a:off x="1355976" y="4892004"/>
            <a:ext cx="492443" cy="461665"/>
          </a:xfrm>
          <a:prstGeom prst="rect">
            <a:avLst/>
          </a:prstGeom>
          <a:noFill/>
        </p:spPr>
        <p:txBody>
          <a:bodyPr wrap="none" rtlCol="0">
            <a:spAutoFit/>
          </a:bodyPr>
          <a:lstStyle/>
          <a:p>
            <a:r>
              <a:rPr lang="en-US" altLang="zh-TW" sz="2400" b="1" dirty="0" smtClean="0">
                <a:solidFill>
                  <a:srgbClr val="002060"/>
                </a:solidFill>
                <a:latin typeface="標楷體" panose="03000509000000000000" pitchFamily="65" charset="-120"/>
                <a:ea typeface="標楷體" panose="03000509000000000000" pitchFamily="65" charset="-120"/>
              </a:rPr>
              <a:t>2.</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25" name="文字方塊 24"/>
          <p:cNvSpPr txBox="1"/>
          <p:nvPr/>
        </p:nvSpPr>
        <p:spPr>
          <a:xfrm>
            <a:off x="6145993" y="2308436"/>
            <a:ext cx="492443" cy="461665"/>
          </a:xfrm>
          <a:prstGeom prst="rect">
            <a:avLst/>
          </a:prstGeom>
          <a:noFill/>
        </p:spPr>
        <p:txBody>
          <a:bodyPr wrap="none" rtlCol="0">
            <a:spAutoFit/>
          </a:bodyPr>
          <a:lstStyle/>
          <a:p>
            <a:r>
              <a:rPr lang="en-US" altLang="zh-TW" sz="2400" b="1" dirty="0" smtClean="0">
                <a:solidFill>
                  <a:srgbClr val="002060"/>
                </a:solidFill>
                <a:latin typeface="標楷體" panose="03000509000000000000" pitchFamily="65" charset="-120"/>
                <a:ea typeface="標楷體" panose="03000509000000000000" pitchFamily="65" charset="-120"/>
              </a:rPr>
              <a:t>5.</a:t>
            </a:r>
            <a:endParaRPr lang="zh-TW" altLang="en-US" sz="2400" b="1" dirty="0">
              <a:solidFill>
                <a:srgbClr val="002060"/>
              </a:solidFill>
              <a:latin typeface="標楷體" panose="03000509000000000000" pitchFamily="65" charset="-120"/>
              <a:ea typeface="標楷體" panose="03000509000000000000" pitchFamily="65" charset="-120"/>
            </a:endParaRPr>
          </a:p>
        </p:txBody>
      </p:sp>
      <p:sp>
        <p:nvSpPr>
          <p:cNvPr id="29" name="向下箭號 28"/>
          <p:cNvSpPr/>
          <p:nvPr/>
        </p:nvSpPr>
        <p:spPr>
          <a:xfrm>
            <a:off x="6620696" y="3115597"/>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向下箭號 29"/>
          <p:cNvSpPr/>
          <p:nvPr/>
        </p:nvSpPr>
        <p:spPr>
          <a:xfrm>
            <a:off x="6634238" y="3645024"/>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向下箭號 30"/>
          <p:cNvSpPr/>
          <p:nvPr/>
        </p:nvSpPr>
        <p:spPr>
          <a:xfrm>
            <a:off x="6630903" y="4293096"/>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下箭號 31"/>
          <p:cNvSpPr/>
          <p:nvPr/>
        </p:nvSpPr>
        <p:spPr>
          <a:xfrm>
            <a:off x="6660232" y="4941168"/>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113367" y="6217922"/>
            <a:ext cx="7470733" cy="461665"/>
          </a:xfrm>
          <a:prstGeom prst="rect">
            <a:avLst/>
          </a:prstGeom>
          <a:noFill/>
        </p:spPr>
        <p:txBody>
          <a:bodyPr wrap="square" rtlCol="0">
            <a:spAutoFit/>
          </a:bodyPr>
          <a:lstStyle/>
          <a:p>
            <a:r>
              <a:rPr lang="zh-TW" altLang="en-US" sz="2400" b="1" dirty="0" smtClean="0">
                <a:solidFill>
                  <a:srgbClr val="FF0000"/>
                </a:solidFill>
                <a:latin typeface="標楷體" panose="03000509000000000000" pitchFamily="65" charset="-120"/>
                <a:ea typeface="標楷體" panose="03000509000000000000" pitchFamily="65" charset="-120"/>
              </a:rPr>
              <a:t>總積分</a:t>
            </a:r>
            <a:r>
              <a:rPr lang="en-US" altLang="zh-TW" sz="2400" b="1" dirty="0" smtClean="0">
                <a:solidFill>
                  <a:srgbClr val="FF0000"/>
                </a:solidFill>
                <a:latin typeface="標楷體" panose="03000509000000000000" pitchFamily="65" charset="-120"/>
                <a:ea typeface="標楷體" panose="03000509000000000000" pitchFamily="65" charset="-120"/>
              </a:rPr>
              <a:t>(108)</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多元學習</a:t>
            </a:r>
            <a:r>
              <a:rPr lang="en-US" altLang="zh-TW" sz="2400" b="1" dirty="0" smtClean="0">
                <a:solidFill>
                  <a:srgbClr val="FF0000"/>
                </a:solidFill>
                <a:latin typeface="標楷體" panose="03000509000000000000" pitchFamily="65" charset="-120"/>
                <a:ea typeface="標楷體" panose="03000509000000000000" pitchFamily="65" charset="-120"/>
              </a:rPr>
              <a:t>(36)</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會考</a:t>
            </a:r>
            <a:r>
              <a:rPr lang="en-US" altLang="zh-TW" sz="2400" b="1" dirty="0" smtClean="0">
                <a:solidFill>
                  <a:srgbClr val="FF0000"/>
                </a:solidFill>
                <a:latin typeface="標楷體" panose="03000509000000000000" pitchFamily="65" charset="-120"/>
                <a:ea typeface="標楷體" panose="03000509000000000000" pitchFamily="65" charset="-120"/>
              </a:rPr>
              <a:t>(36)</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志願序</a:t>
            </a:r>
            <a:r>
              <a:rPr lang="en-US" altLang="zh-TW" sz="2400" b="1" dirty="0" smtClean="0">
                <a:latin typeface="標楷體" panose="03000509000000000000" pitchFamily="65" charset="-120"/>
                <a:ea typeface="標楷體" panose="03000509000000000000" pitchFamily="65" charset="-120"/>
              </a:rPr>
              <a:t>(36)</a:t>
            </a:r>
            <a:endParaRPr lang="zh-TW" altLang="en-US" sz="2400" b="1" dirty="0">
              <a:latin typeface="標楷體" panose="03000509000000000000" pitchFamily="65" charset="-120"/>
              <a:ea typeface="標楷體" panose="03000509000000000000" pitchFamily="65" charset="-120"/>
            </a:endParaRPr>
          </a:p>
        </p:txBody>
      </p:sp>
      <p:sp>
        <p:nvSpPr>
          <p:cNvPr id="33" name="流程圖: 文件 3"/>
          <p:cNvSpPr>
            <a:spLocks/>
          </p:cNvSpPr>
          <p:nvPr/>
        </p:nvSpPr>
        <p:spPr bwMode="auto">
          <a:xfrm>
            <a:off x="7715272" y="2428868"/>
            <a:ext cx="1152127" cy="1222375"/>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1600" b="1" dirty="0">
                <a:solidFill>
                  <a:srgbClr val="FF0000"/>
                </a:solidFill>
                <a:latin typeface="微軟正黑體" panose="020B0604030504040204" pitchFamily="34" charset="-120"/>
                <a:ea typeface="微軟正黑體" panose="020B0604030504040204" pitchFamily="34" charset="-120"/>
              </a:rPr>
              <a:t>增額人數</a:t>
            </a:r>
            <a:r>
              <a:rPr kumimoji="0" lang="en-US" altLang="zh-TW" sz="1600" b="1" dirty="0">
                <a:solidFill>
                  <a:srgbClr val="FF0000"/>
                </a:solidFill>
                <a:latin typeface="微軟正黑體" panose="020B0604030504040204" pitchFamily="34" charset="-120"/>
                <a:ea typeface="微軟正黑體" panose="020B0604030504040204" pitchFamily="34" charset="-120"/>
              </a:rPr>
              <a:t>5%</a:t>
            </a:r>
            <a:r>
              <a:rPr kumimoji="0" lang="zh-TW" altLang="en-US" sz="1600" b="1" dirty="0">
                <a:solidFill>
                  <a:srgbClr val="FF0000"/>
                </a:solidFill>
                <a:latin typeface="微軟正黑體" panose="020B0604030504040204" pitchFamily="34" charset="-120"/>
                <a:ea typeface="微軟正黑體" panose="020B0604030504040204" pitchFamily="34" charset="-120"/>
              </a:rPr>
              <a:t>內直接增額錄取</a:t>
            </a:r>
          </a:p>
        </p:txBody>
      </p:sp>
      <p:sp>
        <p:nvSpPr>
          <p:cNvPr id="34" name="流程圖: 文件 3"/>
          <p:cNvSpPr>
            <a:spLocks/>
          </p:cNvSpPr>
          <p:nvPr/>
        </p:nvSpPr>
        <p:spPr bwMode="auto">
          <a:xfrm>
            <a:off x="7740353" y="4053703"/>
            <a:ext cx="1152127" cy="1598484"/>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1600" b="1" dirty="0">
                <a:solidFill>
                  <a:srgbClr val="FF0000"/>
                </a:solidFill>
                <a:latin typeface="微軟正黑體" panose="020B0604030504040204" pitchFamily="34" charset="-120"/>
                <a:ea typeface="微軟正黑體" panose="020B0604030504040204" pitchFamily="34" charset="-120"/>
              </a:rPr>
              <a:t>增額人數高於</a:t>
            </a:r>
            <a:r>
              <a:rPr kumimoji="0" lang="en-US" altLang="zh-TW" sz="1600" b="1" dirty="0">
                <a:solidFill>
                  <a:srgbClr val="FF0000"/>
                </a:solidFill>
                <a:latin typeface="微軟正黑體" panose="020B0604030504040204" pitchFamily="34" charset="-120"/>
                <a:ea typeface="微軟正黑體" panose="020B0604030504040204" pitchFamily="34" charset="-120"/>
              </a:rPr>
              <a:t>5%</a:t>
            </a:r>
            <a:r>
              <a:rPr kumimoji="0" lang="zh-TW" altLang="en-US" sz="1600" b="1" dirty="0">
                <a:solidFill>
                  <a:srgbClr val="FF0000"/>
                </a:solidFill>
                <a:latin typeface="微軟正黑體" panose="020B0604030504040204" pitchFamily="34" charset="-120"/>
                <a:ea typeface="微軟正黑體" panose="020B0604030504040204" pitchFamily="34" charset="-120"/>
              </a:rPr>
              <a:t>時，依選填志願順序錄取</a:t>
            </a:r>
          </a:p>
        </p:txBody>
      </p:sp>
      <p:sp>
        <p:nvSpPr>
          <p:cNvPr id="28" name="向下箭號 27"/>
          <p:cNvSpPr/>
          <p:nvPr/>
        </p:nvSpPr>
        <p:spPr>
          <a:xfrm>
            <a:off x="6660232" y="5553236"/>
            <a:ext cx="101337" cy="18002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6012160" y="5733256"/>
            <a:ext cx="1368152" cy="5040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FF0000"/>
                </a:solidFill>
              </a:rPr>
              <a:t>寫作測驗</a:t>
            </a:r>
            <a:endParaRPr lang="zh-TW" altLang="en-US" b="1" dirty="0">
              <a:solidFill>
                <a:srgbClr val="FF0000"/>
              </a:solidFill>
            </a:endParaRPr>
          </a:p>
        </p:txBody>
      </p:sp>
    </p:spTree>
    <p:extLst>
      <p:ext uri="{BB962C8B-B14F-4D97-AF65-F5344CB8AC3E}">
        <p14:creationId xmlns="" xmlns:p14="http://schemas.microsoft.com/office/powerpoint/2010/main" val="3528181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文件 3"/>
          <p:cNvSpPr>
            <a:spLocks/>
          </p:cNvSpPr>
          <p:nvPr/>
        </p:nvSpPr>
        <p:spPr bwMode="auto">
          <a:xfrm>
            <a:off x="1355615" y="1600199"/>
            <a:ext cx="2593975" cy="1023937"/>
          </a:xfrm>
          <a:custGeom>
            <a:avLst/>
            <a:gdLst>
              <a:gd name="T0" fmla="*/ 0 w 21600"/>
              <a:gd name="T1" fmla="*/ 0 h 24595"/>
              <a:gd name="T2" fmla="*/ 261467371 w 21600"/>
              <a:gd name="T3" fmla="*/ 0 h 24595"/>
              <a:gd name="T4" fmla="*/ 261467371 w 21600"/>
              <a:gd name="T5" fmla="*/ 21043562 h 24595"/>
              <a:gd name="T6" fmla="*/ 0 w 21600"/>
              <a:gd name="T7" fmla="*/ 24505883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總積分</a:t>
            </a:r>
            <a:r>
              <a:rPr kumimoji="0" lang="en-US" altLang="zh-TW" sz="2400" dirty="0">
                <a:latin typeface="微軟正黑體" panose="020B0604030504040204" pitchFamily="34" charset="-120"/>
                <a:ea typeface="微軟正黑體" panose="020B0604030504040204" pitchFamily="34" charset="-120"/>
              </a:rPr>
              <a:t>(108)</a:t>
            </a:r>
            <a:endParaRPr kumimoji="0" lang="zh-TW" altLang="en-US" sz="2400" dirty="0">
              <a:latin typeface="微軟正黑體" panose="020B0604030504040204" pitchFamily="34" charset="-120"/>
              <a:ea typeface="微軟正黑體" panose="020B0604030504040204" pitchFamily="34" charset="-120"/>
            </a:endParaRPr>
          </a:p>
        </p:txBody>
      </p:sp>
      <p:sp>
        <p:nvSpPr>
          <p:cNvPr id="7" name="流程圖: 文件 3"/>
          <p:cNvSpPr>
            <a:spLocks/>
          </p:cNvSpPr>
          <p:nvPr/>
        </p:nvSpPr>
        <p:spPr bwMode="auto">
          <a:xfrm>
            <a:off x="1355615" y="3113086"/>
            <a:ext cx="2593975" cy="1149350"/>
          </a:xfrm>
          <a:custGeom>
            <a:avLst/>
            <a:gdLst>
              <a:gd name="T0" fmla="*/ 0 w 21600"/>
              <a:gd name="T1" fmla="*/ 0 h 24595"/>
              <a:gd name="T2" fmla="*/ 261467371 w 21600"/>
              <a:gd name="T3" fmla="*/ 0 h 24595"/>
              <a:gd name="T4" fmla="*/ 261467371 w 21600"/>
              <a:gd name="T5" fmla="*/ 20965709 h 24595"/>
              <a:gd name="T6" fmla="*/ 0 w 21600"/>
              <a:gd name="T7" fmla="*/ 24415219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a:defRPr/>
            </a:pPr>
            <a:r>
              <a:rPr lang="zh-TW" altLang="en-US" sz="2400" dirty="0"/>
              <a:t>多元學習表現</a:t>
            </a:r>
            <a:endParaRPr lang="en-US" altLang="zh-TW" sz="2400" dirty="0"/>
          </a:p>
          <a:p>
            <a:pPr algn="ctr">
              <a:defRPr/>
            </a:pPr>
            <a:r>
              <a:rPr lang="zh-TW" altLang="en-US" sz="2400" dirty="0" smtClean="0"/>
              <a:t>積分</a:t>
            </a:r>
            <a:r>
              <a:rPr lang="en-US" altLang="zh-TW" sz="2400" dirty="0">
                <a:latin typeface="微軟正黑體" panose="020B0604030504040204" pitchFamily="34" charset="-120"/>
                <a:ea typeface="微軟正黑體" panose="020B0604030504040204" pitchFamily="34" charset="-120"/>
              </a:rPr>
              <a:t>(36</a:t>
            </a:r>
            <a:r>
              <a:rPr lang="en-US" altLang="zh-TW" sz="2400" dirty="0" smtClean="0">
                <a:latin typeface="微軟正黑體" panose="020B0604030504040204" pitchFamily="34" charset="-120"/>
                <a:ea typeface="微軟正黑體" panose="020B0604030504040204" pitchFamily="34" charset="-120"/>
              </a:rPr>
              <a:t>)</a:t>
            </a:r>
            <a:r>
              <a:rPr lang="zh-TW" altLang="en-US" sz="2000" dirty="0"/>
              <a:t>	</a:t>
            </a:r>
          </a:p>
          <a:p>
            <a:pPr algn="ctr" eaLnBrk="1" fontAlgn="auto" hangingPunct="1">
              <a:spcBef>
                <a:spcPts val="0"/>
              </a:spcBef>
              <a:spcAft>
                <a:spcPts val="0"/>
              </a:spcAft>
              <a:defRPr/>
            </a:pPr>
            <a:endParaRPr kumimoji="0" lang="zh-TW" altLang="en-US" sz="2400" dirty="0">
              <a:latin typeface="微軟正黑體" panose="020B0604030504040204" pitchFamily="34" charset="-120"/>
              <a:ea typeface="微軟正黑體" panose="020B0604030504040204" pitchFamily="34" charset="-120"/>
            </a:endParaRPr>
          </a:p>
        </p:txBody>
      </p:sp>
      <p:sp>
        <p:nvSpPr>
          <p:cNvPr id="8" name="向下箭號 7"/>
          <p:cNvSpPr/>
          <p:nvPr/>
        </p:nvSpPr>
        <p:spPr>
          <a:xfrm>
            <a:off x="2503486" y="2459036"/>
            <a:ext cx="323850" cy="33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 name="向下箭號 8"/>
          <p:cNvSpPr/>
          <p:nvPr/>
        </p:nvSpPr>
        <p:spPr>
          <a:xfrm rot="16200000">
            <a:off x="661987" y="1546223"/>
            <a:ext cx="323850" cy="65087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3559" name="文字方塊 15"/>
          <p:cNvSpPr txBox="1">
            <a:spLocks noChangeArrowheads="1"/>
          </p:cNvSpPr>
          <p:nvPr/>
        </p:nvSpPr>
        <p:spPr bwMode="auto">
          <a:xfrm>
            <a:off x="525761" y="2085974"/>
            <a:ext cx="461665" cy="976312"/>
          </a:xfrm>
          <a:prstGeom prst="rect">
            <a:avLst/>
          </a:prstGeom>
          <a:noFill/>
          <a:ln w="9525">
            <a:solidFill>
              <a:srgbClr val="FF000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vert="eaVert" tIns="0" bIns="0">
            <a:spAutoFit/>
          </a:bodyPr>
          <a:lstStyle>
            <a:lvl1pPr>
              <a:spcBef>
                <a:spcPts val="1800"/>
              </a:spcBef>
              <a:buFont typeface="Arial" pitchFamily="34" charset="0"/>
              <a:buChar char="•"/>
              <a:defRPr sz="2400">
                <a:solidFill>
                  <a:schemeClr val="tx1"/>
                </a:solidFill>
                <a:latin typeface="Microsoft JhengHei UI"/>
                <a:ea typeface="Microsoft JhengHei UI"/>
                <a:cs typeface="Microsoft JhengHei UI"/>
              </a:defRPr>
            </a:lvl1pPr>
            <a:lvl2pPr marL="742950" indent="-285750">
              <a:spcBef>
                <a:spcPts val="1200"/>
              </a:spcBef>
              <a:buFont typeface="Arial" pitchFamily="34" charset="0"/>
              <a:buChar char="•"/>
              <a:defRPr sz="2000">
                <a:solidFill>
                  <a:schemeClr val="tx1"/>
                </a:solidFill>
                <a:latin typeface="Microsoft JhengHei UI"/>
                <a:ea typeface="Microsoft JhengHei UI"/>
                <a:cs typeface="Microsoft JhengHei UI"/>
              </a:defRPr>
            </a:lvl2pPr>
            <a:lvl3pPr marL="1143000" indent="-228600">
              <a:spcBef>
                <a:spcPts val="800"/>
              </a:spcBef>
              <a:buFont typeface="Arial" pitchFamily="34" charset="0"/>
              <a:buChar char="•"/>
              <a:defRPr>
                <a:solidFill>
                  <a:schemeClr val="tx1"/>
                </a:solidFill>
                <a:latin typeface="Microsoft JhengHei UI"/>
                <a:ea typeface="Microsoft JhengHei UI"/>
                <a:cs typeface="Microsoft JhengHei UI"/>
              </a:defRPr>
            </a:lvl3pPr>
            <a:lvl4pPr marL="1600200" indent="-228600">
              <a:spcBef>
                <a:spcPts val="600"/>
              </a:spcBef>
              <a:buFont typeface="Arial" pitchFamily="34" charset="0"/>
              <a:buChar char="•"/>
              <a:defRPr sz="1600">
                <a:solidFill>
                  <a:schemeClr val="tx1"/>
                </a:solidFill>
                <a:latin typeface="Microsoft JhengHei UI"/>
                <a:ea typeface="Microsoft JhengHei UI"/>
                <a:cs typeface="Microsoft JhengHei UI"/>
              </a:defRPr>
            </a:lvl4pPr>
            <a:lvl5pPr marL="2057400" indent="-228600">
              <a:spcBef>
                <a:spcPts val="600"/>
              </a:spcBef>
              <a:buFont typeface="Arial" pitchFamily="34" charset="0"/>
              <a:buChar char="•"/>
              <a:defRPr sz="1600">
                <a:solidFill>
                  <a:schemeClr val="tx1"/>
                </a:solidFill>
                <a:latin typeface="Microsoft JhengHei UI"/>
                <a:ea typeface="Microsoft JhengHei UI"/>
                <a:cs typeface="Microsoft JhengHei UI"/>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a:ea typeface="Microsoft JhengHei UI"/>
                <a:cs typeface="Microsoft JhengHei UI"/>
              </a:defRPr>
            </a:lvl9pPr>
          </a:lstStyle>
          <a:p>
            <a:pPr eaLnBrk="1" hangingPunct="1">
              <a:spcBef>
                <a:spcPct val="0"/>
              </a:spcBef>
              <a:buFontTx/>
              <a:buNone/>
            </a:pPr>
            <a:r>
              <a:rPr kumimoji="0" lang="zh-TW" altLang="en-US" sz="1800" b="1" dirty="0">
                <a:solidFill>
                  <a:srgbClr val="FF0000"/>
                </a:solidFill>
                <a:latin typeface="微軟正黑體" panose="020B0604030504040204" pitchFamily="34" charset="-120"/>
                <a:ea typeface="微軟正黑體" panose="020B0604030504040204" pitchFamily="34" charset="-120"/>
              </a:rPr>
              <a:t>比序開始</a:t>
            </a:r>
          </a:p>
        </p:txBody>
      </p:sp>
      <p:sp>
        <p:nvSpPr>
          <p:cNvPr id="15" name="矩形 14"/>
          <p:cNvSpPr>
            <a:spLocks noChangeArrowheads="1"/>
          </p:cNvSpPr>
          <p:nvPr/>
        </p:nvSpPr>
        <p:spPr bwMode="auto">
          <a:xfrm>
            <a:off x="4451240" y="1600199"/>
            <a:ext cx="4274189" cy="863600"/>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nchor="ctr"/>
          <a:lstStyle/>
          <a:p>
            <a:pPr eaLnBrk="1" fontAlgn="auto" hangingPunct="1">
              <a:spcBef>
                <a:spcPts val="0"/>
              </a:spcBef>
              <a:spcAft>
                <a:spcPts val="0"/>
              </a:spcAft>
              <a:defRPr/>
            </a:pPr>
            <a:r>
              <a:rPr kumimoji="0" lang="zh-TW" altLang="en-US" sz="2200" dirty="0">
                <a:solidFill>
                  <a:srgbClr val="FF0000"/>
                </a:solidFill>
                <a:latin typeface="微軟正黑體" panose="020B0604030504040204" pitchFamily="34" charset="-120"/>
                <a:ea typeface="微軟正黑體" panose="020B0604030504040204" pitchFamily="34" charset="-120"/>
              </a:rPr>
              <a:t>志願序</a:t>
            </a:r>
            <a:r>
              <a:rPr kumimoji="0" lang="en-US" altLang="zh-TW" sz="2200" dirty="0">
                <a:solidFill>
                  <a:srgbClr val="FF0000"/>
                </a:solidFill>
                <a:latin typeface="微軟正黑體" panose="020B0604030504040204" pitchFamily="34" charset="-120"/>
                <a:ea typeface="微軟正黑體" panose="020B0604030504040204" pitchFamily="34" charset="-120"/>
              </a:rPr>
              <a:t>(36)+</a:t>
            </a:r>
            <a:r>
              <a:rPr kumimoji="0" lang="zh-TW" altLang="en-US" sz="2200" dirty="0">
                <a:solidFill>
                  <a:srgbClr val="FF0000"/>
                </a:solidFill>
                <a:latin typeface="微軟正黑體" panose="020B0604030504040204" pitchFamily="34" charset="-120"/>
                <a:ea typeface="微軟正黑體" panose="020B0604030504040204" pitchFamily="34" charset="-120"/>
              </a:rPr>
              <a:t>多元學習表現</a:t>
            </a:r>
            <a:r>
              <a:rPr kumimoji="0" lang="en-US" altLang="zh-TW" sz="2200" dirty="0">
                <a:solidFill>
                  <a:srgbClr val="FF0000"/>
                </a:solidFill>
                <a:latin typeface="微軟正黑體" panose="020B0604030504040204" pitchFamily="34" charset="-120"/>
                <a:ea typeface="微軟正黑體" panose="020B0604030504040204" pitchFamily="34" charset="-120"/>
              </a:rPr>
              <a:t>(36)+</a:t>
            </a:r>
            <a:r>
              <a:rPr kumimoji="0" lang="zh-TW" altLang="en-US" sz="2200" dirty="0">
                <a:solidFill>
                  <a:srgbClr val="FF0000"/>
                </a:solidFill>
                <a:latin typeface="微軟正黑體" panose="020B0604030504040204" pitchFamily="34" charset="-120"/>
                <a:ea typeface="微軟正黑體" panose="020B0604030504040204" pitchFamily="34" charset="-120"/>
              </a:rPr>
              <a:t>教育會考</a:t>
            </a:r>
            <a:r>
              <a:rPr kumimoji="0" lang="en-US" altLang="zh-TW" sz="2200" dirty="0">
                <a:solidFill>
                  <a:srgbClr val="FF0000"/>
                </a:solidFill>
                <a:latin typeface="微軟正黑體" panose="020B0604030504040204" pitchFamily="34" charset="-120"/>
                <a:ea typeface="微軟正黑體" panose="020B0604030504040204" pitchFamily="34" charset="-120"/>
              </a:rPr>
              <a:t>(36)</a:t>
            </a:r>
            <a:endParaRPr kumimoji="0" lang="zh-TW" altLang="en-US" sz="2200" dirty="0">
              <a:solidFill>
                <a:srgbClr val="FF0000"/>
              </a:solidFill>
              <a:latin typeface="微軟正黑體" panose="020B0604030504040204" pitchFamily="34" charset="-120"/>
              <a:ea typeface="微軟正黑體" panose="020B0604030504040204" pitchFamily="34" charset="-120"/>
            </a:endParaRPr>
          </a:p>
        </p:txBody>
      </p:sp>
      <p:cxnSp>
        <p:nvCxnSpPr>
          <p:cNvPr id="16" name="直線單箭頭接點 15"/>
          <p:cNvCxnSpPr/>
          <p:nvPr/>
        </p:nvCxnSpPr>
        <p:spPr bwMode="auto">
          <a:xfrm flipH="1">
            <a:off x="3954462" y="1882774"/>
            <a:ext cx="430213"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3562" name="群組 17"/>
          <p:cNvGrpSpPr>
            <a:grpSpLocks/>
          </p:cNvGrpSpPr>
          <p:nvPr/>
        </p:nvGrpSpPr>
        <p:grpSpPr bwMode="auto">
          <a:xfrm>
            <a:off x="3979751" y="3184526"/>
            <a:ext cx="4762247" cy="695325"/>
            <a:chOff x="4002974" y="2034132"/>
            <a:chExt cx="4959467" cy="854025"/>
          </a:xfrm>
        </p:grpSpPr>
        <p:sp>
          <p:nvSpPr>
            <p:cNvPr id="18" name="矩形 17"/>
            <p:cNvSpPr>
              <a:spLocks noChangeArrowheads="1"/>
            </p:cNvSpPr>
            <p:nvPr/>
          </p:nvSpPr>
          <p:spPr bwMode="auto">
            <a:xfrm>
              <a:off x="4569428" y="2034132"/>
              <a:ext cx="4393013" cy="854025"/>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nchor="ctr"/>
            <a:lstStyle/>
            <a:p>
              <a:pPr eaLnBrk="1" fontAlgn="auto" hangingPunct="1">
                <a:spcBef>
                  <a:spcPts val="0"/>
                </a:spcBef>
                <a:spcAft>
                  <a:spcPts val="0"/>
                </a:spcAft>
                <a:defRPr/>
              </a:pPr>
              <a:r>
                <a:rPr kumimoji="0" lang="zh-TW" altLang="en-US" sz="2200" dirty="0">
                  <a:solidFill>
                    <a:srgbClr val="FF0000"/>
                  </a:solidFill>
                  <a:latin typeface="微軟正黑體" panose="020B0604030504040204" pitchFamily="34" charset="-120"/>
                  <a:ea typeface="微軟正黑體" panose="020B0604030504040204" pitchFamily="34" charset="-120"/>
                </a:rPr>
                <a:t>均衡學習</a:t>
              </a:r>
              <a:r>
                <a:rPr kumimoji="0" lang="en-US" altLang="zh-TW" sz="2200" dirty="0">
                  <a:solidFill>
                    <a:srgbClr val="FF0000"/>
                  </a:solidFill>
                  <a:latin typeface="微軟正黑體" panose="020B0604030504040204" pitchFamily="34" charset="-120"/>
                  <a:ea typeface="微軟正黑體" panose="020B0604030504040204" pitchFamily="34" charset="-120"/>
                </a:rPr>
                <a:t>(21)+</a:t>
              </a:r>
              <a:r>
                <a:rPr kumimoji="0" lang="zh-TW" altLang="en-US" sz="2200" dirty="0">
                  <a:solidFill>
                    <a:srgbClr val="FF0000"/>
                  </a:solidFill>
                  <a:latin typeface="微軟正黑體" panose="020B0604030504040204" pitchFamily="34" charset="-120"/>
                  <a:ea typeface="微軟正黑體" panose="020B0604030504040204" pitchFamily="34" charset="-120"/>
                </a:rPr>
                <a:t>服務學習</a:t>
              </a:r>
              <a:r>
                <a:rPr kumimoji="0" lang="en-US" altLang="zh-TW" sz="2200" dirty="0">
                  <a:solidFill>
                    <a:srgbClr val="FF0000"/>
                  </a:solidFill>
                  <a:latin typeface="微軟正黑體" panose="020B0604030504040204" pitchFamily="34" charset="-120"/>
                  <a:ea typeface="微軟正黑體" panose="020B0604030504040204" pitchFamily="34" charset="-120"/>
                </a:rPr>
                <a:t>(15)</a:t>
              </a:r>
              <a:endParaRPr kumimoji="0" lang="zh-TW" altLang="en-US" sz="2200" dirty="0">
                <a:solidFill>
                  <a:srgbClr val="FF0000"/>
                </a:solidFill>
                <a:latin typeface="微軟正黑體" panose="020B0604030504040204" pitchFamily="34" charset="-120"/>
                <a:ea typeface="微軟正黑體" panose="020B0604030504040204" pitchFamily="34" charset="-120"/>
              </a:endParaRPr>
            </a:p>
          </p:txBody>
        </p:sp>
        <p:cxnSp>
          <p:nvCxnSpPr>
            <p:cNvPr id="19" name="直線單箭頭接點 18"/>
            <p:cNvCxnSpPr/>
            <p:nvPr/>
          </p:nvCxnSpPr>
          <p:spPr>
            <a:xfrm flipH="1">
              <a:off x="4002974" y="2455295"/>
              <a:ext cx="504846"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sp>
        <p:nvSpPr>
          <p:cNvPr id="20" name="向下箭號 19"/>
          <p:cNvSpPr/>
          <p:nvPr/>
        </p:nvSpPr>
        <p:spPr>
          <a:xfrm>
            <a:off x="2503486" y="4043361"/>
            <a:ext cx="323850" cy="3302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1" name="流程圖: 文件 3"/>
          <p:cNvSpPr>
            <a:spLocks/>
          </p:cNvSpPr>
          <p:nvPr/>
        </p:nvSpPr>
        <p:spPr bwMode="auto">
          <a:xfrm>
            <a:off x="1400065" y="4683126"/>
            <a:ext cx="2663825" cy="979487"/>
          </a:xfrm>
          <a:custGeom>
            <a:avLst/>
            <a:gdLst>
              <a:gd name="T0" fmla="*/ 0 w 21600"/>
              <a:gd name="T1" fmla="*/ 0 h 24595"/>
              <a:gd name="T2" fmla="*/ 328516835 w 21600"/>
              <a:gd name="T3" fmla="*/ 0 h 24595"/>
              <a:gd name="T4" fmla="*/ 328516835 w 21600"/>
              <a:gd name="T5" fmla="*/ 20965709 h 24595"/>
              <a:gd name="T6" fmla="*/ 0 w 21600"/>
              <a:gd name="T7" fmla="*/ 24415219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defRPr/>
            </a:pPr>
            <a:r>
              <a:rPr kumimoji="0" lang="zh-TW" altLang="en-US" sz="2400" dirty="0" smtClean="0">
                <a:latin typeface="微軟正黑體" panose="020B0604030504040204" pitchFamily="34" charset="-120"/>
                <a:ea typeface="微軟正黑體" panose="020B0604030504040204" pitchFamily="34" charset="-120"/>
              </a:rPr>
              <a:t>會考總積分</a:t>
            </a:r>
            <a:r>
              <a:rPr kumimoji="0" lang="en-US" altLang="zh-TW" sz="2400" dirty="0" smtClean="0">
                <a:latin typeface="微軟正黑體" panose="020B0604030504040204" pitchFamily="34" charset="-120"/>
                <a:ea typeface="微軟正黑體" panose="020B0604030504040204" pitchFamily="34" charset="-120"/>
              </a:rPr>
              <a:t>(36)</a:t>
            </a:r>
            <a:endParaRPr kumimoji="0" lang="zh-TW" altLang="en-US" sz="2400" dirty="0" smtClean="0">
              <a:latin typeface="微軟正黑體" panose="020B0604030504040204" pitchFamily="34" charset="-120"/>
              <a:ea typeface="微軟正黑體" panose="020B0604030504040204" pitchFamily="34" charset="-120"/>
            </a:endParaRPr>
          </a:p>
        </p:txBody>
      </p:sp>
      <p:sp>
        <p:nvSpPr>
          <p:cNvPr id="22" name="矩形 21"/>
          <p:cNvSpPr>
            <a:spLocks noChangeArrowheads="1"/>
          </p:cNvSpPr>
          <p:nvPr/>
        </p:nvSpPr>
        <p:spPr bwMode="auto">
          <a:xfrm>
            <a:off x="4422774" y="3970336"/>
            <a:ext cx="4234751" cy="2590800"/>
          </a:xfrm>
          <a:prstGeom prst="rect">
            <a:avLst/>
          </a:prstGeom>
          <a:solidFill>
            <a:schemeClr val="bg1"/>
          </a:solidFill>
          <a:ln w="25400">
            <a:solidFill>
              <a:srgbClr val="FF0000"/>
            </a:solidFill>
            <a:prstDash val="sysDash"/>
            <a:miter lim="800000"/>
            <a:headEnd/>
            <a:tailEnd/>
          </a:ln>
          <a:effectLst>
            <a:outerShdw blurRad="50800" dist="63500" dir="2700000" algn="tl" rotWithShape="0">
              <a:srgbClr val="808080">
                <a:alpha val="39998"/>
              </a:srgbClr>
            </a:outerShdw>
          </a:effectLst>
        </p:spPr>
        <p:txBody>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defRPr/>
            </a:pPr>
            <a:r>
              <a:rPr lang="zh-TW" altLang="en-US" sz="2200" dirty="0" smtClean="0">
                <a:solidFill>
                  <a:srgbClr val="FF0000"/>
                </a:solidFill>
                <a:latin typeface="微軟正黑體" panose="020B0604030504040204" pitchFamily="34" charset="-120"/>
                <a:ea typeface="微軟正黑體" panose="020B0604030504040204" pitchFamily="34" charset="-120"/>
              </a:rPr>
              <a:t>國文</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數學</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英語</a:t>
            </a:r>
            <a:r>
              <a:rPr lang="en-US" altLang="zh-TW" sz="2200" dirty="0" smtClean="0">
                <a:solidFill>
                  <a:srgbClr val="FF0000"/>
                </a:solidFill>
                <a:latin typeface="微軟正黑體" panose="020B0604030504040204" pitchFamily="34" charset="-120"/>
                <a:ea typeface="微軟正黑體" panose="020B0604030504040204" pitchFamily="34" charset="-120"/>
              </a:rPr>
              <a:t>(7)</a:t>
            </a:r>
          </a:p>
          <a:p>
            <a:pPr algn="ctr">
              <a:spcAft>
                <a:spcPts val="600"/>
              </a:spcAft>
              <a:defRPr/>
            </a:pP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社會</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zh-TW" altLang="en-US" sz="2200" dirty="0" smtClean="0">
                <a:solidFill>
                  <a:srgbClr val="FF0000"/>
                </a:solidFill>
                <a:latin typeface="微軟正黑體" panose="020B0604030504040204" pitchFamily="34" charset="-120"/>
                <a:ea typeface="微軟正黑體" panose="020B0604030504040204" pitchFamily="34" charset="-120"/>
              </a:rPr>
              <a:t>自然</a:t>
            </a:r>
            <a:r>
              <a:rPr lang="en-US" altLang="zh-TW" sz="2200" dirty="0" smtClean="0">
                <a:solidFill>
                  <a:srgbClr val="FF0000"/>
                </a:solidFill>
                <a:latin typeface="微軟正黑體" panose="020B0604030504040204" pitchFamily="34" charset="-120"/>
                <a:ea typeface="微軟正黑體" panose="020B0604030504040204" pitchFamily="34" charset="-120"/>
              </a:rPr>
              <a:t>(7)</a:t>
            </a:r>
            <a:r>
              <a:rPr lang="en-US" altLang="zh-TW" sz="2200" dirty="0">
                <a:solidFill>
                  <a:srgbClr val="FF0000"/>
                </a:solidFill>
                <a:latin typeface="微軟正黑體" panose="020B0604030504040204" pitchFamily="34" charset="-120"/>
                <a:ea typeface="微軟正黑體" panose="020B0604030504040204" pitchFamily="34" charset="-120"/>
              </a:rPr>
              <a:t> </a:t>
            </a:r>
            <a:r>
              <a:rPr lang="en-US" altLang="zh-TW" sz="2200" dirty="0" smtClean="0">
                <a:solidFill>
                  <a:srgbClr val="FF0000"/>
                </a:solidFill>
                <a:latin typeface="微軟正黑體" panose="020B0604030504040204" pitchFamily="34" charset="-120"/>
                <a:ea typeface="微軟正黑體" panose="020B0604030504040204" pitchFamily="34" charset="-120"/>
              </a:rPr>
              <a:t>+</a:t>
            </a:r>
            <a:r>
              <a:rPr lang="zh-TW" altLang="en-US" sz="2200" dirty="0" smtClean="0">
                <a:solidFill>
                  <a:srgbClr val="FF0000"/>
                </a:solidFill>
                <a:latin typeface="微軟正黑體" panose="020B0604030504040204" pitchFamily="34" charset="-120"/>
                <a:ea typeface="微軟正黑體" panose="020B0604030504040204" pitchFamily="34" charset="-120"/>
              </a:rPr>
              <a:t>寫作</a:t>
            </a:r>
            <a:r>
              <a:rPr lang="en-US" altLang="zh-TW" sz="2200" dirty="0" smtClean="0">
                <a:solidFill>
                  <a:srgbClr val="FF0000"/>
                </a:solidFill>
                <a:latin typeface="微軟正黑體" panose="020B0604030504040204" pitchFamily="34" charset="-120"/>
                <a:ea typeface="微軟正黑體" panose="020B0604030504040204" pitchFamily="34" charset="-120"/>
              </a:rPr>
              <a:t>(1)</a:t>
            </a:r>
            <a:r>
              <a:rPr kumimoji="0" lang="zh-TW" altLang="en-US" sz="2200" b="1" dirty="0" smtClean="0">
                <a:latin typeface="微軟正黑體" panose="020B0604030504040204" pitchFamily="34" charset="-120"/>
                <a:ea typeface="微軟正黑體" panose="020B0604030504040204" pitchFamily="34" charset="-120"/>
              </a:rPr>
              <a:t> </a:t>
            </a:r>
            <a:endParaRPr kumimoji="0" lang="en-US" altLang="zh-TW" sz="2200" b="1" dirty="0" smtClean="0">
              <a:latin typeface="微軟正黑體" panose="020B0604030504040204" pitchFamily="34" charset="-120"/>
              <a:ea typeface="微軟正黑體" panose="020B0604030504040204" pitchFamily="34" charset="-120"/>
            </a:endParaRPr>
          </a:p>
          <a:p>
            <a:pPr>
              <a:defRPr/>
            </a:pPr>
            <a:r>
              <a:rPr kumimoji="0" lang="zh-TW" altLang="en-US" sz="2000" b="1" dirty="0" smtClean="0">
                <a:latin typeface="微軟正黑體" panose="020B0604030504040204" pitchFamily="34" charset="-120"/>
                <a:ea typeface="微軟正黑體" panose="020B0604030504040204" pitchFamily="34" charset="-120"/>
              </a:rPr>
              <a:t>	</a:t>
            </a:r>
          </a:p>
          <a:p>
            <a:pPr algn="ctr">
              <a:defRPr/>
            </a:pPr>
            <a:endParaRPr kumimoji="0" lang="zh-TW" altLang="en-US" sz="1700" dirty="0" smtClean="0">
              <a:solidFill>
                <a:srgbClr val="FF0000"/>
              </a:solidFill>
              <a:latin typeface="微軟正黑體" panose="020B0604030504040204" pitchFamily="34" charset="-120"/>
              <a:ea typeface="微軟正黑體" panose="020B0604030504040204" pitchFamily="34" charset="-120"/>
            </a:endParaRPr>
          </a:p>
        </p:txBody>
      </p:sp>
      <p:cxnSp>
        <p:nvCxnSpPr>
          <p:cNvPr id="23" name="直線單箭頭接點 22"/>
          <p:cNvCxnSpPr/>
          <p:nvPr/>
        </p:nvCxnSpPr>
        <p:spPr bwMode="auto">
          <a:xfrm flipH="1">
            <a:off x="3954462" y="4881561"/>
            <a:ext cx="468313"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3567"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27300" y="5561013"/>
            <a:ext cx="377825" cy="35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5" name="表格 24"/>
          <p:cNvGraphicFramePr>
            <a:graphicFrameLocks noGrp="1"/>
          </p:cNvGraphicFramePr>
          <p:nvPr>
            <p:extLst>
              <p:ext uri="{D42A27DB-BD31-4B8C-83A1-F6EECF244321}">
                <p14:modId xmlns="" xmlns:p14="http://schemas.microsoft.com/office/powerpoint/2010/main" val="2545844972"/>
              </p:ext>
            </p:extLst>
          </p:nvPr>
        </p:nvGraphicFramePr>
        <p:xfrm>
          <a:off x="4572207" y="4767263"/>
          <a:ext cx="4032253" cy="1587500"/>
        </p:xfrm>
        <a:graphic>
          <a:graphicData uri="http://schemas.openxmlformats.org/drawingml/2006/table">
            <a:tbl>
              <a:tblPr firstRow="1" bandRow="1">
                <a:tableStyleId>{21E4AEA4-8DFA-4A89-87EB-49C32662AFE0}</a:tableStyleId>
              </a:tblPr>
              <a:tblGrid>
                <a:gridCol w="562752"/>
                <a:gridCol w="450078"/>
                <a:gridCol w="253364"/>
                <a:gridCol w="151770"/>
                <a:gridCol w="575547"/>
                <a:gridCol w="116816"/>
                <a:gridCol w="553840"/>
                <a:gridCol w="239285"/>
                <a:gridCol w="408755"/>
                <a:gridCol w="205004"/>
                <a:gridCol w="515042"/>
              </a:tblGrid>
              <a:tr h="396875">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pPr algn="ct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gridSpan="2">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B</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c hMerge="1">
                  <a:txBody>
                    <a:bodyPr/>
                    <a:lstStyle/>
                    <a:p>
                      <a:endParaRPr lang="zh-TW" altLang="en-US"/>
                    </a:p>
                  </a:txBody>
                  <a:tcPr/>
                </a:tc>
                <a:tc>
                  <a:txBody>
                    <a:bodyPr/>
                    <a:lstStyle/>
                    <a:p>
                      <a:pPr algn="ct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C</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solidFill>
                      <a:schemeClr val="accent2">
                        <a:lumMod val="75000"/>
                      </a:schemeClr>
                    </a:solidFill>
                  </a:tcPr>
                </a:tc>
              </a:tr>
              <a:tr h="396875">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7</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6</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5</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4</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3</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2</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a:txBody>
                    <a:bodyPr/>
                    <a:lstStyle/>
                    <a:p>
                      <a:pPr algn="ctr"/>
                      <a:r>
                        <a:rPr lang="en-US" altLang="zh-TW" sz="1800" dirty="0" smtClean="0">
                          <a:latin typeface="Times New Roman" panose="02020603050405020304" pitchFamily="18" charset="0"/>
                          <a:ea typeface="新細明體" panose="02020500000000000000" pitchFamily="18" charset="-120"/>
                          <a:cs typeface="Times New Roman" panose="02020603050405020304" pitchFamily="18" charset="0"/>
                        </a:rPr>
                        <a:t>1</a:t>
                      </a:r>
                      <a:endParaRPr lang="zh-TW" altLang="en-US" sz="18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r>
              <a:tr h="396875">
                <a:tc>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6</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5</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4</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3</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2</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級</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2000" dirty="0">
                        <a:latin typeface="標楷體" panose="03000509000000000000" pitchFamily="65" charset="-120"/>
                        <a:ea typeface="標楷體" panose="03000509000000000000" pitchFamily="65" charset="-120"/>
                      </a:endParaRPr>
                    </a:p>
                  </a:txBody>
                  <a:tcPr marL="91420" marR="91420" marT="45793" marB="45793"/>
                </a:tc>
              </a:tr>
              <a:tr h="396875">
                <a:tc>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0.8</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0.6</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0.4</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pPr algn="ctr"/>
                      <a:endParaRPr lang="zh-TW" altLang="en-US" sz="1600" dirty="0">
                        <a:latin typeface="標楷體" panose="03000509000000000000" pitchFamily="65" charset="-120"/>
                        <a:ea typeface="標楷體" panose="03000509000000000000" pitchFamily="65" charset="-120"/>
                      </a:endParaRPr>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0.2</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c gridSpan="2">
                  <a:txBody>
                    <a:bodyPr/>
                    <a:lstStyle/>
                    <a:p>
                      <a:pPr algn="ctr"/>
                      <a:r>
                        <a:rPr lang="en-US"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0.1</a:t>
                      </a:r>
                      <a:r>
                        <a:rPr lang="zh-TW" altLang="zh-TW" sz="1600" kern="1200" dirty="0" smtClean="0">
                          <a:solidFill>
                            <a:schemeClr val="dk1"/>
                          </a:solidFill>
                          <a:effectLst/>
                          <a:latin typeface="Times New Roman" panose="02020603050405020304" pitchFamily="18" charset="0"/>
                          <a:ea typeface="新細明體" panose="02020500000000000000" pitchFamily="18" charset="-120"/>
                          <a:cs typeface="Times New Roman" panose="02020603050405020304" pitchFamily="18" charset="0"/>
                        </a:rPr>
                        <a:t>分</a:t>
                      </a:r>
                      <a:endParaRPr lang="zh-TW" altLang="en-US" sz="1600" dirty="0">
                        <a:latin typeface="Times New Roman" panose="02020603050405020304" pitchFamily="18" charset="0"/>
                        <a:ea typeface="新細明體" panose="02020500000000000000" pitchFamily="18" charset="-120"/>
                        <a:cs typeface="Times New Roman" panose="02020603050405020304" pitchFamily="18" charset="0"/>
                      </a:endParaRPr>
                    </a:p>
                  </a:txBody>
                  <a:tcPr marL="91416" marR="91416" marT="45793" marB="45793" anchor="ctr"/>
                </a:tc>
                <a:tc hMerge="1">
                  <a:txBody>
                    <a:bodyPr/>
                    <a:lstStyle/>
                    <a:p>
                      <a:endParaRPr lang="zh-TW" altLang="en-US"/>
                    </a:p>
                  </a:txBody>
                  <a:tcPr/>
                </a:tc>
              </a:tr>
            </a:tbl>
          </a:graphicData>
        </a:graphic>
      </p:graphicFrame>
      <p:sp>
        <p:nvSpPr>
          <p:cNvPr id="2" name="標題 1"/>
          <p:cNvSpPr>
            <a:spLocks noGrp="1"/>
          </p:cNvSpPr>
          <p:nvPr>
            <p:ph type="title"/>
          </p:nvPr>
        </p:nvSpPr>
        <p:spPr>
          <a:xfrm>
            <a:off x="1259583" y="476672"/>
            <a:ext cx="6491588" cy="654050"/>
          </a:xfrm>
          <a:solidFill>
            <a:schemeClr val="accent2">
              <a:lumMod val="40000"/>
              <a:lumOff val="60000"/>
            </a:schemeClr>
          </a:solidFill>
        </p:spPr>
        <p:txBody>
          <a:bodyPr/>
          <a:lstStyle/>
          <a:p>
            <a:pPr algn="ctr" rtl="0" eaLnBrk="1" latinLnBrk="0" hangingPunct="1"/>
            <a:r>
              <a:rPr lang="zh-TW" altLang="zh-TW" sz="3600" b="1" kern="1200" dirty="0" smtClean="0">
                <a:solidFill>
                  <a:schemeClr val="tx1"/>
                </a:solidFill>
                <a:effectLst/>
                <a:cs typeface="BiauKai"/>
              </a:rPr>
              <a:t>超額比序及分發作業範例（</a:t>
            </a:r>
            <a:r>
              <a:rPr lang="en-US" altLang="zh-TW" sz="3600" b="1" kern="1200" dirty="0" smtClean="0">
                <a:solidFill>
                  <a:schemeClr val="tx1"/>
                </a:solidFill>
                <a:effectLst/>
                <a:cs typeface="BiauKai"/>
              </a:rPr>
              <a:t>1)</a:t>
            </a:r>
            <a:endParaRPr lang="zh-TW" altLang="en-US" b="1" dirty="0">
              <a:solidFill>
                <a:schemeClr val="tx1"/>
              </a:solidFill>
            </a:endParaRPr>
          </a:p>
        </p:txBody>
      </p:sp>
      <p:sp>
        <p:nvSpPr>
          <p:cNvPr id="24" name="投影片編號版面配置區 1"/>
          <p:cNvSpPr txBox="1">
            <a:spLocks/>
          </p:cNvSpPr>
          <p:nvPr/>
        </p:nvSpPr>
        <p:spPr>
          <a:xfrm>
            <a:off x="7688261" y="6731824"/>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en-US" dirty="0"/>
          </a:p>
        </p:txBody>
      </p:sp>
    </p:spTree>
    <p:extLst>
      <p:ext uri="{BB962C8B-B14F-4D97-AF65-F5344CB8AC3E}">
        <p14:creationId xmlns="" xmlns:p14="http://schemas.microsoft.com/office/powerpoint/2010/main" val="2811919631"/>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圖: 文件 3"/>
          <p:cNvSpPr>
            <a:spLocks/>
          </p:cNvSpPr>
          <p:nvPr/>
        </p:nvSpPr>
        <p:spPr bwMode="auto">
          <a:xfrm>
            <a:off x="1042989" y="1851025"/>
            <a:ext cx="2376487" cy="857250"/>
          </a:xfrm>
          <a:custGeom>
            <a:avLst/>
            <a:gdLst>
              <a:gd name="T0" fmla="*/ 0 w 21600"/>
              <a:gd name="T1" fmla="*/ 0 h 24595"/>
              <a:gd name="T2" fmla="*/ 261467371 w 21600"/>
              <a:gd name="T3" fmla="*/ 0 h 24595"/>
              <a:gd name="T4" fmla="*/ 261467371 w 21600"/>
              <a:gd name="T5" fmla="*/ 21043562 h 24595"/>
              <a:gd name="T6" fmla="*/ 0 w 21600"/>
              <a:gd name="T7" fmla="*/ 24505883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志願序積分</a:t>
            </a:r>
          </a:p>
        </p:txBody>
      </p:sp>
      <p:sp>
        <p:nvSpPr>
          <p:cNvPr id="7" name="向下箭號 6"/>
          <p:cNvSpPr/>
          <p:nvPr/>
        </p:nvSpPr>
        <p:spPr>
          <a:xfrm>
            <a:off x="2438400" y="2781300"/>
            <a:ext cx="323850" cy="50323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cxnSp>
        <p:nvCxnSpPr>
          <p:cNvPr id="8" name="直線單箭頭接點 7"/>
          <p:cNvCxnSpPr/>
          <p:nvPr/>
        </p:nvCxnSpPr>
        <p:spPr bwMode="auto">
          <a:xfrm flipH="1">
            <a:off x="3425825" y="2060575"/>
            <a:ext cx="504825"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流程圖: 文件 3"/>
          <p:cNvSpPr>
            <a:spLocks/>
          </p:cNvSpPr>
          <p:nvPr/>
        </p:nvSpPr>
        <p:spPr bwMode="auto">
          <a:xfrm>
            <a:off x="1087438" y="3579815"/>
            <a:ext cx="2376487" cy="855662"/>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algn="ctr" eaLnBrk="1" fontAlgn="auto" hangingPunct="1">
              <a:spcBef>
                <a:spcPts val="0"/>
              </a:spcBef>
              <a:spcAft>
                <a:spcPts val="0"/>
              </a:spcAft>
              <a:defRPr/>
            </a:pPr>
            <a:r>
              <a:rPr kumimoji="0" lang="zh-TW" altLang="en-US" sz="2400" dirty="0">
                <a:latin typeface="微軟正黑體" panose="020B0604030504040204" pitchFamily="34" charset="-120"/>
                <a:ea typeface="微軟正黑體" panose="020B0604030504040204" pitchFamily="34" charset="-120"/>
              </a:rPr>
              <a:t>各科會考標示</a:t>
            </a:r>
          </a:p>
        </p:txBody>
      </p:sp>
      <p:graphicFrame>
        <p:nvGraphicFramePr>
          <p:cNvPr id="13" name="Group 52"/>
          <p:cNvGraphicFramePr>
            <a:graphicFrameLocks noGrp="1"/>
          </p:cNvGraphicFramePr>
          <p:nvPr>
            <p:extLst>
              <p:ext uri="{D42A27DB-BD31-4B8C-83A1-F6EECF244321}">
                <p14:modId xmlns="" xmlns:p14="http://schemas.microsoft.com/office/powerpoint/2010/main" val="1395079914"/>
              </p:ext>
            </p:extLst>
          </p:nvPr>
        </p:nvGraphicFramePr>
        <p:xfrm>
          <a:off x="4205646" y="1601659"/>
          <a:ext cx="2695576" cy="2193948"/>
        </p:xfrm>
        <a:graphic>
          <a:graphicData uri="http://schemas.openxmlformats.org/drawingml/2006/table">
            <a:tbl>
              <a:tblPr/>
              <a:tblGrid>
                <a:gridCol w="729802"/>
                <a:gridCol w="1965774"/>
              </a:tblGrid>
              <a:tr h="276933">
                <a:tc gridSpan="2">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134263"/>
                          </a:solidFill>
                          <a:effectLst/>
                          <a:latin typeface="微軟正黑體" panose="020B0604030504040204" pitchFamily="34" charset="-120"/>
                          <a:ea typeface="微軟正黑體" panose="020B0604030504040204" pitchFamily="34" charset="-120"/>
                          <a:cs typeface="Noto Sans T Chinese Regular"/>
                        </a:rPr>
                        <a:t>志願積分採計說明</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2EFFA"/>
                    </a:solidFill>
                  </a:tcPr>
                </a:tc>
                <a:tc hMerge="1">
                  <a:txBody>
                    <a:bodyPr/>
                    <a:lstStyle/>
                    <a:p>
                      <a:endParaRPr lang="zh-TW" altLang="en-US"/>
                    </a:p>
                  </a:txBody>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36</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5</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35</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6</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34</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15</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0" lang="zh-TW" altLang="en-US" sz="1800" b="0" i="0" u="none" strike="noStrike" cap="none" normalizeH="0" baseline="0" dirty="0" smtClean="0">
                        <a:ln>
                          <a:noFill/>
                        </a:ln>
                        <a:solidFill>
                          <a:srgbClr val="000000"/>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33</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16</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75699">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32</a:t>
                      </a:r>
                      <a:r>
                        <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rPr>
                        <a:t>分</a:t>
                      </a: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c>
                  <a:txBody>
                    <a:bodyPr/>
                    <a:lstStyle>
                      <a:lvl1pPr eaLnBrk="0" hangingPunct="0">
                        <a:lnSpc>
                          <a:spcPct val="90000"/>
                        </a:lnSpc>
                        <a:spcBef>
                          <a:spcPts val="1200"/>
                        </a:spcBef>
                        <a:spcAft>
                          <a:spcPts val="200"/>
                        </a:spcAft>
                        <a:buClr>
                          <a:schemeClr val="accent1"/>
                        </a:buClr>
                        <a:buSzPct val="100000"/>
                        <a:buFont typeface="Calibri" pitchFamily="34" charset="0"/>
                        <a:defRPr>
                          <a:solidFill>
                            <a:srgbClr val="404040"/>
                          </a:solidFill>
                          <a:latin typeface="Calibri" pitchFamily="34" charset="0"/>
                          <a:ea typeface="新細明體" pitchFamily="18" charset="-120"/>
                        </a:defRPr>
                      </a:lvl1pPr>
                      <a:lvl2pPr marL="200025" eaLnBrk="0" hangingPunct="0">
                        <a:lnSpc>
                          <a:spcPct val="90000"/>
                        </a:lnSpc>
                        <a:spcBef>
                          <a:spcPts val="200"/>
                        </a:spcBef>
                        <a:spcAft>
                          <a:spcPts val="400"/>
                        </a:spcAft>
                        <a:buClr>
                          <a:schemeClr val="accent1"/>
                        </a:buClr>
                        <a:buFont typeface="Calibri" pitchFamily="34" charset="0"/>
                        <a:defRPr sz="1600">
                          <a:solidFill>
                            <a:srgbClr val="404040"/>
                          </a:solidFill>
                          <a:latin typeface="Calibri" pitchFamily="34" charset="0"/>
                          <a:ea typeface="新細明體" pitchFamily="18" charset="-120"/>
                        </a:defRPr>
                      </a:lvl2pPr>
                      <a:lvl3pPr marL="384175"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3pPr>
                      <a:lvl4pPr marL="566738"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4pPr>
                      <a:lvl5pPr marL="749300" eaLnBrk="0"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5pPr>
                      <a:lvl6pPr marL="12065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6pPr>
                      <a:lvl7pPr marL="16637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7pPr>
                      <a:lvl8pPr marL="21209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8pPr>
                      <a:lvl9pPr marL="2578100" eaLnBrk="0" fontAlgn="base" hangingPunct="0">
                        <a:lnSpc>
                          <a:spcPct val="90000"/>
                        </a:lnSpc>
                        <a:spcBef>
                          <a:spcPts val="200"/>
                        </a:spcBef>
                        <a:spcAft>
                          <a:spcPts val="400"/>
                        </a:spcAft>
                        <a:buClr>
                          <a:schemeClr val="accent1"/>
                        </a:buClr>
                        <a:buFont typeface="Calibri" pitchFamily="34" charset="0"/>
                        <a:defRPr sz="1200">
                          <a:solidFill>
                            <a:srgbClr val="404040"/>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21</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至第</a:t>
                      </a:r>
                      <a:r>
                        <a:rPr kumimoji="0" lang="en-US" altLang="zh-TW"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30</a:t>
                      </a:r>
                      <a:r>
                        <a:rPr kumimoji="0" lang="zh-TW" altLang="en-US" sz="1800" b="0" i="0" u="none" strike="noStrike" cap="none" normalizeH="0" baseline="0" dirty="0" smtClean="0">
                          <a:ln>
                            <a:noFill/>
                          </a:ln>
                          <a:solidFill>
                            <a:srgbClr val="404040"/>
                          </a:solidFill>
                          <a:effectLst/>
                          <a:latin typeface="微軟正黑體" panose="020B0604030504040204" pitchFamily="34" charset="-120"/>
                          <a:ea typeface="微軟正黑體" panose="020B0604030504040204" pitchFamily="34" charset="-120"/>
                        </a:rPr>
                        <a:t>志願</a:t>
                      </a:r>
                      <a:endParaRPr kumimoji="1" lang="zh-TW" altLang="en-US" sz="1800" b="0"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Noto Sans T Chinese Regular"/>
                      </a:endParaRPr>
                    </a:p>
                  </a:txBody>
                  <a:tcPr marL="68591" marR="68591" marT="45669" marB="456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3F5"/>
                    </a:solidFill>
                  </a:tcPr>
                </a:tc>
              </a:tr>
            </a:tbl>
          </a:graphicData>
        </a:graphic>
      </p:graphicFrame>
      <p:sp>
        <p:nvSpPr>
          <p:cNvPr id="14" name="向下箭號 13"/>
          <p:cNvSpPr/>
          <p:nvPr/>
        </p:nvSpPr>
        <p:spPr>
          <a:xfrm>
            <a:off x="2436813" y="1125540"/>
            <a:ext cx="323850" cy="5048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5" name="流程圖: 文件 3"/>
          <p:cNvSpPr>
            <a:spLocks/>
          </p:cNvSpPr>
          <p:nvPr/>
        </p:nvSpPr>
        <p:spPr bwMode="auto">
          <a:xfrm>
            <a:off x="1073150" y="5229227"/>
            <a:ext cx="2390775" cy="1222375"/>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增額人數</a:t>
            </a:r>
            <a:r>
              <a:rPr kumimoji="0" lang="en-US" altLang="zh-TW" sz="2400" b="1" dirty="0">
                <a:solidFill>
                  <a:srgbClr val="FF0000"/>
                </a:solidFill>
                <a:latin typeface="微軟正黑體" panose="020B0604030504040204" pitchFamily="34" charset="-120"/>
                <a:ea typeface="微軟正黑體" panose="020B0604030504040204" pitchFamily="34" charset="-120"/>
              </a:rPr>
              <a:t>5%</a:t>
            </a:r>
            <a:r>
              <a:rPr kumimoji="0" lang="zh-TW" altLang="en-US" sz="2400" b="1" dirty="0">
                <a:solidFill>
                  <a:srgbClr val="FF0000"/>
                </a:solidFill>
                <a:latin typeface="微軟正黑體" panose="020B0604030504040204" pitchFamily="34" charset="-120"/>
                <a:ea typeface="微軟正黑體" panose="020B0604030504040204" pitchFamily="34" charset="-120"/>
              </a:rPr>
              <a:t>內直接增額錄取</a:t>
            </a:r>
          </a:p>
        </p:txBody>
      </p:sp>
      <p:sp>
        <p:nvSpPr>
          <p:cNvPr id="16" name="流程圖: 文件 3"/>
          <p:cNvSpPr>
            <a:spLocks/>
          </p:cNvSpPr>
          <p:nvPr/>
        </p:nvSpPr>
        <p:spPr bwMode="auto">
          <a:xfrm>
            <a:off x="3629026" y="5229227"/>
            <a:ext cx="2638425" cy="1090613"/>
          </a:xfrm>
          <a:custGeom>
            <a:avLst/>
            <a:gdLst>
              <a:gd name="T0" fmla="*/ 0 w 21600"/>
              <a:gd name="T1" fmla="*/ 0 h 24595"/>
              <a:gd name="T2" fmla="*/ 261467371 w 21600"/>
              <a:gd name="T3" fmla="*/ 0 h 24595"/>
              <a:gd name="T4" fmla="*/ 261467371 w 21600"/>
              <a:gd name="T5" fmla="*/ 20965685 h 24595"/>
              <a:gd name="T6" fmla="*/ 0 w 21600"/>
              <a:gd name="T7" fmla="*/ 24415156 h 24595"/>
              <a:gd name="T8" fmla="*/ 0 w 21600"/>
              <a:gd name="T9" fmla="*/ 0 h 24595"/>
              <a:gd name="T10" fmla="*/ 0 60000 65536"/>
              <a:gd name="T11" fmla="*/ 0 60000 65536"/>
              <a:gd name="T12" fmla="*/ 0 60000 65536"/>
              <a:gd name="T13" fmla="*/ 0 60000 65536"/>
              <a:gd name="T14" fmla="*/ 0 60000 65536"/>
              <a:gd name="T15" fmla="*/ 0 w 21600"/>
              <a:gd name="T16" fmla="*/ 0 h 24595"/>
              <a:gd name="T17" fmla="*/ 21600 w 21600"/>
              <a:gd name="T18" fmla="*/ 24595 h 24595"/>
            </a:gdLst>
            <a:ahLst/>
            <a:cxnLst>
              <a:cxn ang="T10">
                <a:pos x="T0" y="T1"/>
              </a:cxn>
              <a:cxn ang="T11">
                <a:pos x="T2" y="T3"/>
              </a:cxn>
              <a:cxn ang="T12">
                <a:pos x="T4" y="T5"/>
              </a:cxn>
              <a:cxn ang="T13">
                <a:pos x="T6" y="T7"/>
              </a:cxn>
              <a:cxn ang="T14">
                <a:pos x="T8" y="T9"/>
              </a:cxn>
            </a:cxnLst>
            <a:rect l="T15" t="T16" r="T17" b="T18"/>
            <a:pathLst>
              <a:path w="21600" h="24595">
                <a:moveTo>
                  <a:pt x="0" y="0"/>
                </a:moveTo>
                <a:lnTo>
                  <a:pt x="21600" y="0"/>
                </a:lnTo>
                <a:lnTo>
                  <a:pt x="21600" y="17322"/>
                </a:lnTo>
                <a:cubicBezTo>
                  <a:pt x="10800" y="17322"/>
                  <a:pt x="9184" y="31580"/>
                  <a:pt x="0" y="20172"/>
                </a:cubicBezTo>
                <a:lnTo>
                  <a:pt x="0" y="0"/>
                </a:lnTo>
                <a:close/>
              </a:path>
            </a:pathLst>
          </a:custGeom>
          <a:solidFill>
            <a:srgbClr val="C6D9F1"/>
          </a:solidFill>
          <a:ln w="25400">
            <a:solidFill>
              <a:srgbClr val="385D8A"/>
            </a:solidFill>
            <a:miter lim="800000"/>
            <a:headEnd/>
            <a:tailEnd/>
          </a:ln>
          <a:effectLst>
            <a:outerShdw blurRad="50800" dist="76201" dir="2700000" algn="tl" rotWithShape="0">
              <a:srgbClr val="808080">
                <a:alpha val="39998"/>
              </a:srgbClr>
            </a:outerShdw>
          </a:effectLst>
        </p:spPr>
        <p:txBody>
          <a:bodyPr tIns="180000" bIns="0"/>
          <a:lstStyle/>
          <a:p>
            <a:pPr eaLnBrk="1" fontAlgn="auto" hangingPunct="1">
              <a:spcBef>
                <a:spcPts val="0"/>
              </a:spcBef>
              <a:spcAft>
                <a:spcPts val="0"/>
              </a:spcAft>
              <a:defRPr/>
            </a:pPr>
            <a:r>
              <a:rPr kumimoji="0" lang="zh-TW" altLang="en-US" sz="2000" b="1" dirty="0">
                <a:solidFill>
                  <a:srgbClr val="FF0000"/>
                </a:solidFill>
                <a:latin typeface="微軟正黑體" panose="020B0604030504040204" pitchFamily="34" charset="-120"/>
                <a:ea typeface="微軟正黑體" panose="020B0604030504040204" pitchFamily="34" charset="-120"/>
              </a:rPr>
              <a:t>增額人數高於</a:t>
            </a:r>
            <a:r>
              <a:rPr kumimoji="0" lang="en-US" altLang="zh-TW" sz="2000" b="1" dirty="0">
                <a:solidFill>
                  <a:srgbClr val="FF0000"/>
                </a:solidFill>
                <a:latin typeface="微軟正黑體" panose="020B0604030504040204" pitchFamily="34" charset="-120"/>
                <a:ea typeface="微軟正黑體" panose="020B0604030504040204" pitchFamily="34" charset="-120"/>
              </a:rPr>
              <a:t>5%</a:t>
            </a:r>
            <a:r>
              <a:rPr kumimoji="0" lang="zh-TW" altLang="en-US" sz="2000" b="1" dirty="0">
                <a:solidFill>
                  <a:srgbClr val="FF0000"/>
                </a:solidFill>
                <a:latin typeface="微軟正黑體" panose="020B0604030504040204" pitchFamily="34" charset="-120"/>
                <a:ea typeface="微軟正黑體" panose="020B0604030504040204" pitchFamily="34" charset="-120"/>
              </a:rPr>
              <a:t>時，依選填志願順序錄取</a:t>
            </a:r>
          </a:p>
        </p:txBody>
      </p:sp>
      <p:cxnSp>
        <p:nvCxnSpPr>
          <p:cNvPr id="17" name="直線單箭頭接點 16"/>
          <p:cNvCxnSpPr/>
          <p:nvPr/>
        </p:nvCxnSpPr>
        <p:spPr bwMode="auto">
          <a:xfrm flipH="1">
            <a:off x="3425825" y="4030664"/>
            <a:ext cx="504825" cy="0"/>
          </a:xfrm>
          <a:prstGeom prst="straightConnector1">
            <a:avLst/>
          </a:prstGeom>
          <a:ln w="28575">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24609" name="群組 17"/>
          <p:cNvGrpSpPr>
            <a:grpSpLocks/>
          </p:cNvGrpSpPr>
          <p:nvPr/>
        </p:nvGrpSpPr>
        <p:grpSpPr bwMode="auto">
          <a:xfrm>
            <a:off x="4022290" y="3867945"/>
            <a:ext cx="4875212" cy="695325"/>
            <a:chOff x="3948113" y="4221088"/>
            <a:chExt cx="4875212" cy="695325"/>
          </a:xfrm>
        </p:grpSpPr>
        <p:sp>
          <p:nvSpPr>
            <p:cNvPr id="19" name="矩形 18"/>
            <p:cNvSpPr/>
            <p:nvPr/>
          </p:nvSpPr>
          <p:spPr bwMode="auto">
            <a:xfrm>
              <a:off x="3948113" y="4221088"/>
              <a:ext cx="4875212" cy="69532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24613" name="群組 19"/>
            <p:cNvGrpSpPr>
              <a:grpSpLocks/>
            </p:cNvGrpSpPr>
            <p:nvPr/>
          </p:nvGrpSpPr>
          <p:grpSpPr bwMode="auto">
            <a:xfrm>
              <a:off x="3992563" y="4360788"/>
              <a:ext cx="4573942" cy="481087"/>
              <a:chOff x="3992563" y="4360788"/>
              <a:chExt cx="4573942" cy="481087"/>
            </a:xfrm>
          </p:grpSpPr>
          <p:sp>
            <p:nvSpPr>
              <p:cNvPr id="21" name="流程圖: 文件 3"/>
              <p:cNvSpPr/>
              <p:nvPr/>
            </p:nvSpPr>
            <p:spPr bwMode="auto">
              <a:xfrm>
                <a:off x="3992563" y="436078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國文</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2" name="向下箭號 21"/>
              <p:cNvSpPr/>
              <p:nvPr/>
            </p:nvSpPr>
            <p:spPr bwMode="auto">
              <a:xfrm rot="16200000">
                <a:off x="4574382"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向下箭號 22"/>
              <p:cNvSpPr/>
              <p:nvPr/>
            </p:nvSpPr>
            <p:spPr bwMode="auto">
              <a:xfrm rot="16200000">
                <a:off x="5358607"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向下箭號 23"/>
              <p:cNvSpPr/>
              <p:nvPr/>
            </p:nvSpPr>
            <p:spPr bwMode="auto">
              <a:xfrm rot="16200000">
                <a:off x="6146007" y="4480644"/>
                <a:ext cx="241300" cy="10318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5" name="向下箭號 24"/>
              <p:cNvSpPr/>
              <p:nvPr/>
            </p:nvSpPr>
            <p:spPr bwMode="auto">
              <a:xfrm rot="16200000">
                <a:off x="6938963" y="4479850"/>
                <a:ext cx="239712" cy="1031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向下箭號 25"/>
              <p:cNvSpPr/>
              <p:nvPr/>
            </p:nvSpPr>
            <p:spPr bwMode="auto">
              <a:xfrm rot="16200000">
                <a:off x="7725569" y="4506044"/>
                <a:ext cx="241300" cy="10318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流程圖: 文件 3"/>
              <p:cNvSpPr/>
              <p:nvPr/>
            </p:nvSpPr>
            <p:spPr bwMode="auto">
              <a:xfrm>
                <a:off x="4748213" y="4371900"/>
                <a:ext cx="650875" cy="43973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數學</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8" name="流程圖: 文件 3"/>
              <p:cNvSpPr/>
              <p:nvPr/>
            </p:nvSpPr>
            <p:spPr bwMode="auto">
              <a:xfrm>
                <a:off x="5556250" y="4383013"/>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英語</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29" name="流程圖: 文件 3"/>
              <p:cNvSpPr/>
              <p:nvPr/>
            </p:nvSpPr>
            <p:spPr bwMode="auto">
              <a:xfrm>
                <a:off x="6332538" y="439253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社會</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30" name="流程圖: 文件 3"/>
              <p:cNvSpPr/>
              <p:nvPr/>
            </p:nvSpPr>
            <p:spPr bwMode="auto">
              <a:xfrm>
                <a:off x="7118350" y="4392538"/>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自然</a:t>
                </a:r>
                <a:endParaRPr lang="en-US" altLang="zh-TW" dirty="0">
                  <a:solidFill>
                    <a:schemeClr val="bg1"/>
                  </a:solidFill>
                  <a:latin typeface="微軟正黑體" panose="020B0604030504040204" pitchFamily="34" charset="-120"/>
                  <a:ea typeface="微軟正黑體" panose="020B0604030504040204" pitchFamily="34" charset="-120"/>
                </a:endParaRPr>
              </a:p>
            </p:txBody>
          </p:sp>
          <p:sp>
            <p:nvSpPr>
              <p:cNvPr id="31" name="流程圖: 文件 3"/>
              <p:cNvSpPr/>
              <p:nvPr/>
            </p:nvSpPr>
            <p:spPr bwMode="auto">
              <a:xfrm>
                <a:off x="7915275" y="4402063"/>
                <a:ext cx="650875" cy="4397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59"/>
                  <a:gd name="connsiteX1" fmla="*/ 21600 w 21600"/>
                  <a:gd name="connsiteY1" fmla="*/ 0 h 23959"/>
                  <a:gd name="connsiteX2" fmla="*/ 21600 w 21600"/>
                  <a:gd name="connsiteY2" fmla="*/ 17322 h 23959"/>
                  <a:gd name="connsiteX3" fmla="*/ 0 w 21600"/>
                  <a:gd name="connsiteY3" fmla="*/ 20172 h 23959"/>
                  <a:gd name="connsiteX4" fmla="*/ 0 w 21600"/>
                  <a:gd name="connsiteY4" fmla="*/ 0 h 23959"/>
                  <a:gd name="connsiteX0" fmla="*/ 0 w 21600"/>
                  <a:gd name="connsiteY0" fmla="*/ 0 h 23168"/>
                  <a:gd name="connsiteX1" fmla="*/ 21600 w 21600"/>
                  <a:gd name="connsiteY1" fmla="*/ 0 h 23168"/>
                  <a:gd name="connsiteX2" fmla="*/ 21600 w 21600"/>
                  <a:gd name="connsiteY2" fmla="*/ 17322 h 23168"/>
                  <a:gd name="connsiteX3" fmla="*/ 0 w 21600"/>
                  <a:gd name="connsiteY3" fmla="*/ 20172 h 23168"/>
                  <a:gd name="connsiteX4" fmla="*/ 0 w 21600"/>
                  <a:gd name="connsiteY4" fmla="*/ 0 h 23168"/>
                  <a:gd name="connsiteX0" fmla="*/ 0 w 21600"/>
                  <a:gd name="connsiteY0" fmla="*/ 0 h 22077"/>
                  <a:gd name="connsiteX1" fmla="*/ 21600 w 21600"/>
                  <a:gd name="connsiteY1" fmla="*/ 0 h 22077"/>
                  <a:gd name="connsiteX2" fmla="*/ 21600 w 21600"/>
                  <a:gd name="connsiteY2" fmla="*/ 17322 h 22077"/>
                  <a:gd name="connsiteX3" fmla="*/ 0 w 21600"/>
                  <a:gd name="connsiteY3" fmla="*/ 20172 h 22077"/>
                  <a:gd name="connsiteX4" fmla="*/ 0 w 21600"/>
                  <a:gd name="connsiteY4" fmla="*/ 0 h 22077"/>
                  <a:gd name="connsiteX0" fmla="*/ 0 w 21600"/>
                  <a:gd name="connsiteY0" fmla="*/ 0 h 24595"/>
                  <a:gd name="connsiteX1" fmla="*/ 21600 w 21600"/>
                  <a:gd name="connsiteY1" fmla="*/ 0 h 24595"/>
                  <a:gd name="connsiteX2" fmla="*/ 21600 w 21600"/>
                  <a:gd name="connsiteY2" fmla="*/ 17322 h 24595"/>
                  <a:gd name="connsiteX3" fmla="*/ 0 w 21600"/>
                  <a:gd name="connsiteY3" fmla="*/ 20172 h 24595"/>
                  <a:gd name="connsiteX4" fmla="*/ 0 w 21600"/>
                  <a:gd name="connsiteY4" fmla="*/ 0 h 2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4595">
                    <a:moveTo>
                      <a:pt x="0" y="0"/>
                    </a:moveTo>
                    <a:lnTo>
                      <a:pt x="21600" y="0"/>
                    </a:lnTo>
                    <a:lnTo>
                      <a:pt x="21600" y="17322"/>
                    </a:lnTo>
                    <a:cubicBezTo>
                      <a:pt x="10800" y="17322"/>
                      <a:pt x="9184" y="31580"/>
                      <a:pt x="0" y="20172"/>
                    </a:cubicBezTo>
                    <a:lnTo>
                      <a:pt x="0" y="0"/>
                    </a:lnTo>
                    <a:close/>
                  </a:path>
                </a:pathLst>
              </a:custGeom>
              <a:solidFill>
                <a:srgbClr val="D713B6"/>
              </a:solidFill>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 bIns="0"/>
              <a:lstStyle/>
              <a:p>
                <a:pPr algn="ctr">
                  <a:defRPr/>
                </a:pPr>
                <a:r>
                  <a:rPr lang="zh-TW" altLang="en-US" dirty="0">
                    <a:solidFill>
                      <a:schemeClr val="bg1"/>
                    </a:solidFill>
                    <a:latin typeface="微軟正黑體" panose="020B0604030504040204" pitchFamily="34" charset="-120"/>
                    <a:ea typeface="微軟正黑體" panose="020B0604030504040204" pitchFamily="34" charset="-120"/>
                  </a:rPr>
                  <a:t>寫作</a:t>
                </a:r>
                <a:endParaRPr lang="en-US" altLang="zh-TW" dirty="0">
                  <a:solidFill>
                    <a:schemeClr val="bg1"/>
                  </a:solidFill>
                  <a:latin typeface="微軟正黑體" panose="020B0604030504040204" pitchFamily="34" charset="-120"/>
                  <a:ea typeface="微軟正黑體" panose="020B0604030504040204" pitchFamily="34" charset="-120"/>
                </a:endParaRPr>
              </a:p>
            </p:txBody>
          </p:sp>
        </p:grpSp>
      </p:grpSp>
      <p:sp>
        <p:nvSpPr>
          <p:cNvPr id="32" name="向下箭號 31"/>
          <p:cNvSpPr/>
          <p:nvPr/>
        </p:nvSpPr>
        <p:spPr>
          <a:xfrm>
            <a:off x="2436813" y="4510090"/>
            <a:ext cx="323850" cy="50323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2" name="標題 1"/>
          <p:cNvSpPr>
            <a:spLocks noGrp="1"/>
          </p:cNvSpPr>
          <p:nvPr>
            <p:ph type="title"/>
          </p:nvPr>
        </p:nvSpPr>
        <p:spPr>
          <a:xfrm>
            <a:off x="571472" y="428604"/>
            <a:ext cx="7780337" cy="633412"/>
          </a:xfrm>
          <a:solidFill>
            <a:schemeClr val="accent2">
              <a:lumMod val="40000"/>
              <a:lumOff val="60000"/>
            </a:schemeClr>
          </a:solidFill>
        </p:spPr>
        <p:txBody>
          <a:bodyPr vert="horz" anchor="b">
            <a:normAutofit fontScale="90000"/>
          </a:bodyPr>
          <a:lstStyle/>
          <a:p>
            <a:pPr algn="ctr"/>
            <a:r>
              <a:rPr lang="zh-TW" altLang="zh-TW" sz="3600" b="1" dirty="0">
                <a:solidFill>
                  <a:schemeClr val="tx1"/>
                </a:solidFill>
                <a:cs typeface="BiauKai"/>
              </a:rPr>
              <a:t>超額比序及分發作業範例（</a:t>
            </a:r>
            <a:r>
              <a:rPr lang="en-US" altLang="zh-TW" sz="3600" b="1" dirty="0">
                <a:solidFill>
                  <a:schemeClr val="tx1"/>
                </a:solidFill>
                <a:cs typeface="BiauKai"/>
              </a:rPr>
              <a:t>2)</a:t>
            </a:r>
            <a:endParaRPr lang="zh-TW" altLang="en-US" sz="3600" b="1" dirty="0">
              <a:solidFill>
                <a:schemeClr val="tx1"/>
              </a:solidFill>
              <a:cs typeface="BiauKai"/>
            </a:endParaRPr>
          </a:p>
        </p:txBody>
      </p:sp>
      <p:sp>
        <p:nvSpPr>
          <p:cNvPr id="33" name="投影片編號版面配置區 1"/>
          <p:cNvSpPr txBox="1">
            <a:spLocks/>
          </p:cNvSpPr>
          <p:nvPr/>
        </p:nvSpPr>
        <p:spPr>
          <a:xfrm>
            <a:off x="7658100" y="6622288"/>
            <a:ext cx="480060" cy="237744"/>
          </a:xfrm>
          <a:prstGeom prst="rect">
            <a:avLst/>
          </a:prstGeom>
        </p:spPr>
        <p:txBody>
          <a:bodyPr vert="horz" lIns="91440" tIns="45720" rIns="91440" bIns="45720" rtlCol="0" anchor="ctr"/>
          <a:lstStyle>
            <a:defPPr>
              <a:defRPr lang="en-US"/>
            </a:defPPr>
            <a:lvl1pPr marL="0" algn="r" defTabSz="914400" rtl="0" eaLnBrk="0" fontAlgn="base" latinLnBrk="0" hangingPunct="0">
              <a:spcBef>
                <a:spcPct val="0"/>
              </a:spcBef>
              <a:spcAft>
                <a:spcPct val="0"/>
              </a:spcAft>
              <a:defRPr kumimoji="1" lang="zh-TW" sz="1800" b="1" kern="1200">
                <a:solidFill>
                  <a:schemeClr val="bg2"/>
                </a:solidFill>
                <a:latin typeface="Arial" pitchFamily="34" charset="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dirty="0"/>
              <a:t>6</a:t>
            </a:r>
          </a:p>
        </p:txBody>
      </p:sp>
    </p:spTree>
    <p:extLst>
      <p:ext uri="{BB962C8B-B14F-4D97-AF65-F5344CB8AC3E}">
        <p14:creationId xmlns="" xmlns:p14="http://schemas.microsoft.com/office/powerpoint/2010/main" val="1766308596"/>
      </p:ext>
    </p:extLst>
  </p:cSld>
  <p:clrMapOvr>
    <a:masterClrMapping/>
  </p:clrMapOvr>
  <mc:AlternateContent xmlns:mc="http://schemas.openxmlformats.org/markup-compatibility/2006">
    <mc:Choice xmlns=""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188640"/>
            <a:ext cx="7066806" cy="758952"/>
          </a:xfrm>
          <a:solidFill>
            <a:schemeClr val="accent2">
              <a:lumMod val="40000"/>
              <a:lumOff val="60000"/>
            </a:schemeClr>
          </a:solidFill>
        </p:spPr>
        <p:txBody>
          <a:bodyPr/>
          <a:lstStyle/>
          <a:p>
            <a:pPr rtl="0" eaLnBrk="1" latinLnBrk="0" hangingPunct="1"/>
            <a:r>
              <a:rPr lang="zh-TW" altLang="zh-TW" sz="3600" b="1" kern="1200" dirty="0" smtClean="0">
                <a:solidFill>
                  <a:schemeClr val="tx1"/>
                </a:solidFill>
                <a:effectLst/>
                <a:latin typeface="微軟正黑體" panose="020B0604030504040204" pitchFamily="34" charset="-120"/>
                <a:cs typeface="BiauKai"/>
              </a:rPr>
              <a:t>免試入學超額比序案例說明</a:t>
            </a:r>
            <a:r>
              <a:rPr lang="en-US" altLang="zh-TW" sz="3600" b="1" kern="1200" dirty="0" smtClean="0">
                <a:solidFill>
                  <a:schemeClr val="tx1"/>
                </a:solidFill>
                <a:effectLst/>
                <a:latin typeface="微軟正黑體" panose="020B0604030504040204" pitchFamily="34" charset="-120"/>
                <a:cs typeface="BiauKai"/>
              </a:rPr>
              <a:t>(1/2</a:t>
            </a:r>
            <a:r>
              <a:rPr lang="en-US" altLang="zh-TW" sz="3600" b="1" kern="1200" dirty="0" smtClean="0">
                <a:solidFill>
                  <a:srgbClr val="FFFFFF"/>
                </a:solidFill>
                <a:effectLst/>
                <a:latin typeface="微軟正黑體" panose="020B0604030504040204" pitchFamily="34" charset="-120"/>
                <a:cs typeface="BiauKai"/>
              </a:rPr>
              <a:t>)</a:t>
            </a:r>
            <a:endParaRPr lang="zh-TW" altLang="en-US" dirty="0"/>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27</a:t>
            </a:fld>
            <a:endParaRPr lang="zh-TW" altLang="en-US"/>
          </a:p>
        </p:txBody>
      </p:sp>
      <p:sp>
        <p:nvSpPr>
          <p:cNvPr id="12" name="內容版面配置區 2"/>
          <p:cNvSpPr txBox="1">
            <a:spLocks/>
          </p:cNvSpPr>
          <p:nvPr/>
        </p:nvSpPr>
        <p:spPr bwMode="auto">
          <a:xfrm>
            <a:off x="766763" y="4941888"/>
            <a:ext cx="7559675" cy="1466850"/>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buFontTx/>
              <a:buNone/>
              <a:defRPr/>
            </a:pPr>
            <a:r>
              <a:rPr kumimoji="0" altLang="en-US" dirty="0" smtClean="0">
                <a:solidFill>
                  <a:schemeClr val="tx1"/>
                </a:solidFill>
                <a:latin typeface="微軟正黑體" panose="020B0604030504040204" pitchFamily="34" charset="-120"/>
                <a:ea typeface="微軟正黑體" panose="020B0604030504040204" pitchFamily="34" charset="-120"/>
              </a:rPr>
              <a:t>若甲生、乙生第</a:t>
            </a:r>
            <a:r>
              <a:rPr kumimoji="0" lang="en-US" altLang="zh-TW" dirty="0" smtClean="0">
                <a:solidFill>
                  <a:schemeClr val="tx1"/>
                </a:solidFill>
                <a:latin typeface="微軟正黑體" panose="020B0604030504040204" pitchFamily="34" charset="-120"/>
                <a:ea typeface="微軟正黑體" panose="020B0604030504040204" pitchFamily="34" charset="-120"/>
              </a:rPr>
              <a:t>1</a:t>
            </a:r>
            <a:r>
              <a:rPr kumimoji="0" altLang="en-US" dirty="0" smtClean="0">
                <a:solidFill>
                  <a:schemeClr val="tx1"/>
                </a:solidFill>
                <a:latin typeface="微軟正黑體" panose="020B0604030504040204" pitchFamily="34" charset="-120"/>
                <a:ea typeface="微軟正黑體" panose="020B0604030504040204" pitchFamily="34" charset="-120"/>
              </a:rPr>
              <a:t>志願為同一所高中</a:t>
            </a:r>
          </a:p>
          <a:p>
            <a:pPr marL="0" indent="0">
              <a:lnSpc>
                <a:spcPct val="20000"/>
              </a:lnSpc>
              <a:buFontTx/>
              <a:buNone/>
              <a:defRPr/>
            </a:pPr>
            <a:r>
              <a:rPr kumimoji="0" lang="en-US" altLang="zh-TW" dirty="0" smtClean="0">
                <a:solidFill>
                  <a:schemeClr val="tx1"/>
                </a:solidFill>
                <a:latin typeface="微軟正黑體" panose="020B0604030504040204" pitchFamily="34" charset="-120"/>
                <a:ea typeface="微軟正黑體" panose="020B0604030504040204" pitchFamily="34" charset="-120"/>
              </a:rPr>
              <a:t>1.</a:t>
            </a:r>
            <a:r>
              <a:rPr kumimoji="0" altLang="en-US" dirty="0" smtClean="0">
                <a:solidFill>
                  <a:schemeClr val="tx1"/>
                </a:solidFill>
                <a:latin typeface="微軟正黑體" panose="020B0604030504040204" pitchFamily="34" charset="-120"/>
                <a:ea typeface="微軟正黑體" panose="020B0604030504040204" pitchFamily="34" charset="-120"/>
              </a:rPr>
              <a:t>第一比序</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altLang="en-US" dirty="0" smtClean="0">
                <a:solidFill>
                  <a:schemeClr val="tx1"/>
                </a:solidFill>
                <a:latin typeface="微軟正黑體" panose="020B0604030504040204" pitchFamily="34" charset="-120"/>
                <a:ea typeface="微軟正黑體" panose="020B0604030504040204" pitchFamily="34" charset="-120"/>
              </a:rPr>
              <a:t>總積分</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altLang="en-US" dirty="0" smtClean="0">
                <a:solidFill>
                  <a:schemeClr val="tx1"/>
                </a:solidFill>
                <a:latin typeface="微軟正黑體" panose="020B0604030504040204" pitchFamily="34" charset="-120"/>
                <a:ea typeface="微軟正黑體" panose="020B0604030504040204" pitchFamily="34" charset="-120"/>
              </a:rPr>
              <a:t>相同。</a:t>
            </a:r>
          </a:p>
          <a:p>
            <a:pPr marL="0" indent="0">
              <a:lnSpc>
                <a:spcPct val="20000"/>
              </a:lnSpc>
              <a:buFontTx/>
              <a:buNone/>
              <a:defRPr/>
            </a:pPr>
            <a:r>
              <a:rPr kumimoji="0" lang="en-US" altLang="zh-TW" dirty="0" smtClean="0">
                <a:solidFill>
                  <a:schemeClr val="tx1"/>
                </a:solidFill>
                <a:latin typeface="微軟正黑體" panose="020B0604030504040204" pitchFamily="34" charset="-120"/>
                <a:ea typeface="微軟正黑體" panose="020B0604030504040204" pitchFamily="34" charset="-120"/>
              </a:rPr>
              <a:t>2.</a:t>
            </a:r>
            <a:r>
              <a:rPr kumimoji="0" altLang="en-US" dirty="0" smtClean="0">
                <a:solidFill>
                  <a:schemeClr val="tx1"/>
                </a:solidFill>
                <a:latin typeface="微軟正黑體" panose="020B0604030504040204" pitchFamily="34" charset="-120"/>
                <a:ea typeface="微軟正黑體" panose="020B0604030504040204" pitchFamily="34" charset="-120"/>
              </a:rPr>
              <a:t>第二比序</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altLang="en-US" dirty="0" smtClean="0">
                <a:solidFill>
                  <a:schemeClr val="tx1"/>
                </a:solidFill>
                <a:latin typeface="微軟正黑體" panose="020B0604030504040204" pitchFamily="34" charset="-120"/>
                <a:ea typeface="微軟正黑體" panose="020B0604030504040204" pitchFamily="34" charset="-120"/>
              </a:rPr>
              <a:t>多元學習表現</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altLang="en-US" dirty="0" smtClean="0">
                <a:solidFill>
                  <a:schemeClr val="tx1"/>
                </a:solidFill>
                <a:latin typeface="微軟正黑體" panose="020B0604030504040204" pitchFamily="34" charset="-120"/>
                <a:ea typeface="微軟正黑體" panose="020B0604030504040204" pitchFamily="34" charset="-120"/>
              </a:rPr>
              <a:t>相同。</a:t>
            </a:r>
          </a:p>
          <a:p>
            <a:pPr marL="0" indent="0">
              <a:lnSpc>
                <a:spcPct val="20000"/>
              </a:lnSpc>
              <a:buFontTx/>
              <a:buNone/>
              <a:defRPr/>
            </a:pPr>
            <a:r>
              <a:rPr kumimoji="0" lang="en-US" altLang="zh-TW" dirty="0" smtClean="0">
                <a:solidFill>
                  <a:schemeClr val="tx1"/>
                </a:solidFill>
                <a:latin typeface="微軟正黑體" panose="020B0604030504040204" pitchFamily="34" charset="-120"/>
                <a:ea typeface="微軟正黑體" panose="020B0604030504040204" pitchFamily="34" charset="-120"/>
              </a:rPr>
              <a:t>3.</a:t>
            </a:r>
            <a:r>
              <a:rPr kumimoji="0" altLang="en-US" dirty="0" smtClean="0">
                <a:solidFill>
                  <a:schemeClr val="tx1"/>
                </a:solidFill>
                <a:latin typeface="微軟正黑體" panose="020B0604030504040204" pitchFamily="34" charset="-120"/>
                <a:ea typeface="微軟正黑體" panose="020B0604030504040204" pitchFamily="34" charset="-120"/>
              </a:rPr>
              <a:t>第三比序</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altLang="en-US" dirty="0" smtClean="0">
                <a:solidFill>
                  <a:schemeClr val="tx1"/>
                </a:solidFill>
                <a:latin typeface="微軟正黑體" panose="020B0604030504040204" pitchFamily="34" charset="-120"/>
                <a:ea typeface="微軟正黑體" panose="020B0604030504040204" pitchFamily="34" charset="-120"/>
              </a:rPr>
              <a:t>會考總積分</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altLang="en-US" dirty="0" smtClean="0">
                <a:solidFill>
                  <a:schemeClr val="tx1"/>
                </a:solidFill>
                <a:latin typeface="微軟正黑體" panose="020B0604030504040204" pitchFamily="34" charset="-120"/>
                <a:ea typeface="微軟正黑體" panose="020B0604030504040204" pitchFamily="34" charset="-120"/>
              </a:rPr>
              <a:t>相同。</a:t>
            </a:r>
            <a:endParaRPr kumimoji="0" altLang="en-US" dirty="0">
              <a:latin typeface="微軟正黑體" panose="020B0604030504040204" pitchFamily="34" charset="-120"/>
              <a:ea typeface="微軟正黑體" panose="020B0604030504040204" pitchFamily="34" charset="-120"/>
            </a:endParaRPr>
          </a:p>
        </p:txBody>
      </p:sp>
      <p:graphicFrame>
        <p:nvGraphicFramePr>
          <p:cNvPr id="13" name="表格 12"/>
          <p:cNvGraphicFramePr>
            <a:graphicFrameLocks noGrp="1"/>
          </p:cNvGraphicFramePr>
          <p:nvPr>
            <p:extLst>
              <p:ext uri="{D42A27DB-BD31-4B8C-83A1-F6EECF244321}">
                <p14:modId xmlns="" xmlns:p14="http://schemas.microsoft.com/office/powerpoint/2010/main" val="2677877685"/>
              </p:ext>
            </p:extLst>
          </p:nvPr>
        </p:nvGraphicFramePr>
        <p:xfrm>
          <a:off x="179388" y="1038225"/>
          <a:ext cx="8793159" cy="3657600"/>
        </p:xfrm>
        <a:graphic>
          <a:graphicData uri="http://schemas.openxmlformats.org/drawingml/2006/table">
            <a:tbl>
              <a:tblPr firstRow="1" bandRow="1">
                <a:tableStyleId>{5C22544A-7EE6-4342-B048-85BDC9FD1C3A}</a:tableStyleId>
              </a:tblPr>
              <a:tblGrid>
                <a:gridCol w="936104"/>
                <a:gridCol w="894072"/>
                <a:gridCol w="834244"/>
                <a:gridCol w="864096"/>
                <a:gridCol w="864096"/>
                <a:gridCol w="576064"/>
                <a:gridCol w="639637"/>
                <a:gridCol w="825809"/>
                <a:gridCol w="563866"/>
                <a:gridCol w="635309"/>
                <a:gridCol w="635309"/>
                <a:gridCol w="524553"/>
              </a:tblGrid>
              <a:tr h="701372">
                <a:tc rowSpan="2">
                  <a:txBody>
                    <a:bodyPr/>
                    <a:lstStyle/>
                    <a:p>
                      <a:pPr algn="ctr"/>
                      <a:endParaRPr lang="zh-TW" altLang="en-US" sz="1800" dirty="0"/>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smtClean="0"/>
                        <a:t>總</a:t>
                      </a:r>
                      <a:endParaRPr lang="en-US" altLang="zh-TW" sz="2400" dirty="0" smtClean="0"/>
                    </a:p>
                    <a:p>
                      <a:pPr algn="ctr"/>
                      <a:r>
                        <a:rPr lang="zh-TW" altLang="en-US" sz="2400" dirty="0" smtClean="0"/>
                        <a:t>積</a:t>
                      </a:r>
                      <a:endParaRPr lang="en-US" altLang="zh-TW" sz="2400" dirty="0" smtClean="0"/>
                    </a:p>
                    <a:p>
                      <a:pPr algn="ctr"/>
                      <a:r>
                        <a:rPr lang="zh-TW" altLang="en-US" sz="2400" dirty="0" smtClean="0"/>
                        <a:t>分</a:t>
                      </a:r>
                      <a:endParaRPr lang="en-US" altLang="zh-TW" sz="2400" dirty="0" smtClean="0"/>
                    </a:p>
                    <a:p>
                      <a:pPr algn="ctr"/>
                      <a:r>
                        <a:rPr lang="en-US" altLang="zh-TW" sz="2400" dirty="0" smtClean="0">
                          <a:solidFill>
                            <a:srgbClr val="0000FF"/>
                          </a:solidFill>
                        </a:rPr>
                        <a:t>(1)</a:t>
                      </a:r>
                      <a:endParaRPr lang="zh-TW" altLang="en-US" sz="2400" dirty="0" smtClean="0">
                        <a:solidFill>
                          <a:srgbClr val="0000FF"/>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000" b="1" kern="1200" dirty="0" smtClean="0">
                          <a:solidFill>
                            <a:schemeClr val="lt1"/>
                          </a:solidFill>
                          <a:latin typeface="+mn-lt"/>
                          <a:ea typeface="+mn-ea"/>
                          <a:cs typeface="+mn-cs"/>
                        </a:rPr>
                        <a:t>多元學習</a:t>
                      </a:r>
                      <a:endParaRPr lang="en-US" altLang="zh-TW" sz="2000" b="1" kern="1200" dirty="0" smtClean="0">
                        <a:solidFill>
                          <a:schemeClr val="lt1"/>
                        </a:solidFill>
                        <a:latin typeface="+mn-lt"/>
                        <a:ea typeface="+mn-ea"/>
                        <a:cs typeface="+mn-cs"/>
                      </a:endParaRPr>
                    </a:p>
                    <a:p>
                      <a:pPr algn="ctr"/>
                      <a:r>
                        <a:rPr lang="zh-TW" altLang="en-US" sz="2000" b="1" kern="1200" dirty="0" smtClean="0">
                          <a:solidFill>
                            <a:schemeClr val="lt1"/>
                          </a:solidFill>
                          <a:latin typeface="+mn-lt"/>
                          <a:ea typeface="+mn-ea"/>
                          <a:cs typeface="+mn-cs"/>
                        </a:rPr>
                        <a:t>表現</a:t>
                      </a:r>
                      <a:r>
                        <a:rPr lang="en-US" altLang="zh-TW" sz="2000" b="1" kern="1200" dirty="0" smtClean="0">
                          <a:solidFill>
                            <a:srgbClr val="0000FF"/>
                          </a:solidFill>
                          <a:latin typeface="+mn-lt"/>
                          <a:ea typeface="+mn-ea"/>
                          <a:cs typeface="+mn-cs"/>
                        </a:rPr>
                        <a:t>(2)</a:t>
                      </a:r>
                      <a:endParaRPr lang="zh-TW" altLang="en-US" sz="2000" b="1" kern="1200" dirty="0">
                        <a:solidFill>
                          <a:srgbClr val="0000FF"/>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t>會</a:t>
                      </a:r>
                      <a:endParaRPr lang="en-US" altLang="zh-TW" sz="2000" dirty="0" smtClean="0"/>
                    </a:p>
                    <a:p>
                      <a:pPr algn="ctr"/>
                      <a:r>
                        <a:rPr lang="zh-TW" altLang="en-US" sz="2000" dirty="0" smtClean="0"/>
                        <a:t>考</a:t>
                      </a:r>
                      <a:endParaRPr lang="en-US" altLang="zh-TW" sz="2000" dirty="0" smtClean="0"/>
                    </a:p>
                    <a:p>
                      <a:pPr algn="ctr"/>
                      <a:r>
                        <a:rPr lang="zh-TW" altLang="en-US" sz="2000" dirty="0" smtClean="0"/>
                        <a:t>總</a:t>
                      </a:r>
                      <a:endParaRPr lang="en-US" altLang="zh-TW" sz="2000" dirty="0" smtClean="0"/>
                    </a:p>
                    <a:p>
                      <a:pPr algn="ctr"/>
                      <a:r>
                        <a:rPr lang="zh-TW" altLang="en-US" sz="2000" dirty="0" smtClean="0"/>
                        <a:t>積</a:t>
                      </a:r>
                      <a:endParaRPr lang="en-US" altLang="zh-TW" sz="2000" dirty="0" smtClean="0"/>
                    </a:p>
                    <a:p>
                      <a:pPr algn="ctr"/>
                      <a:r>
                        <a:rPr lang="zh-TW" altLang="en-US" sz="2000" dirty="0" smtClean="0"/>
                        <a:t>分</a:t>
                      </a:r>
                      <a:endParaRPr lang="en-US" altLang="zh-TW" sz="2000" dirty="0" smtClean="0"/>
                    </a:p>
                    <a:p>
                      <a:pPr algn="ctr"/>
                      <a:r>
                        <a:rPr lang="en-US" altLang="zh-TW" sz="2400" dirty="0" smtClean="0">
                          <a:solidFill>
                            <a:srgbClr val="0000FF"/>
                          </a:solidFill>
                        </a:rPr>
                        <a:t>(3)</a:t>
                      </a:r>
                      <a:endParaRPr lang="zh-TW" altLang="en-US" sz="2400" dirty="0">
                        <a:solidFill>
                          <a:srgbClr val="0000FF"/>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t>志</a:t>
                      </a:r>
                      <a:endParaRPr lang="en-US" altLang="zh-TW" sz="2000" dirty="0" smtClean="0"/>
                    </a:p>
                    <a:p>
                      <a:pPr algn="ctr"/>
                      <a:r>
                        <a:rPr lang="zh-TW" altLang="en-US" sz="2000" dirty="0" smtClean="0"/>
                        <a:t>願</a:t>
                      </a:r>
                      <a:endParaRPr lang="en-US" altLang="zh-TW" sz="2000" dirty="0" smtClean="0"/>
                    </a:p>
                    <a:p>
                      <a:pPr algn="ctr"/>
                      <a:r>
                        <a:rPr lang="zh-TW" altLang="en-US" sz="2000" dirty="0" smtClean="0"/>
                        <a:t>序積分</a:t>
                      </a:r>
                      <a:endParaRPr lang="en-US" altLang="zh-TW"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0000FF"/>
                          </a:solidFill>
                          <a:effectLst/>
                          <a:uLnTx/>
                          <a:uFillTx/>
                          <a:latin typeface="+mn-lt"/>
                          <a:cs typeface="+mn-cs"/>
                        </a:rPr>
                        <a:t>(4)</a:t>
                      </a:r>
                      <a:endParaRPr kumimoji="0" lang="zh-TW" altLang="en-US" sz="2400" b="1" i="0" u="none" strike="noStrike" kern="1200" cap="none" spc="0" normalizeH="0" baseline="0" noProof="0" dirty="0" smtClean="0">
                        <a:ln>
                          <a:noFill/>
                        </a:ln>
                        <a:solidFill>
                          <a:srgbClr val="0000FF"/>
                        </a:solidFill>
                        <a:effectLst/>
                        <a:uLnTx/>
                        <a:uFillTx/>
                        <a:latin typeface="+mn-lt"/>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zh-TW" altLang="en-US" sz="2400" dirty="0" smtClean="0"/>
                        <a:t>會考各科等第標示</a:t>
                      </a:r>
                      <a:r>
                        <a:rPr lang="en-US" altLang="zh-TW" sz="2400" dirty="0" smtClean="0">
                          <a:solidFill>
                            <a:srgbClr val="0000FF"/>
                          </a:solidFill>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555262">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smtClean="0">
                          <a:solidFill>
                            <a:schemeClr val="lt1"/>
                          </a:solidFill>
                          <a:latin typeface="+mn-lt"/>
                          <a:ea typeface="+mn-ea"/>
                          <a:cs typeface="+mn-cs"/>
                        </a:rPr>
                        <a:t>均衡</a:t>
                      </a:r>
                      <a:endParaRPr lang="en-US" altLang="zh-TW" sz="2400" b="1" kern="1200" dirty="0" smtClean="0">
                        <a:solidFill>
                          <a:schemeClr val="lt1"/>
                        </a:solidFill>
                        <a:latin typeface="+mn-lt"/>
                        <a:ea typeface="+mn-ea"/>
                        <a:cs typeface="+mn-cs"/>
                      </a:endParaRPr>
                    </a:p>
                    <a:p>
                      <a:pPr marL="0" algn="ctr" defTabSz="914400" rtl="0" eaLnBrk="1" latinLnBrk="0" hangingPunct="1"/>
                      <a:r>
                        <a:rPr lang="zh-TW" altLang="en-US" sz="2400" b="1" kern="1200" dirty="0" smtClean="0">
                          <a:solidFill>
                            <a:schemeClr val="lt1"/>
                          </a:solidFill>
                          <a:latin typeface="+mn-lt"/>
                          <a:ea typeface="+mn-ea"/>
                          <a:cs typeface="+mn-cs"/>
                        </a:rPr>
                        <a:t>學習</a:t>
                      </a:r>
                      <a:endParaRPr lang="zh-TW" altLang="en-US" sz="2400" b="1" kern="1200" dirty="0">
                        <a:solidFill>
                          <a:schemeClr val="lt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zh-TW" altLang="en-US" sz="2400" b="1" kern="1200" dirty="0" smtClean="0">
                          <a:solidFill>
                            <a:schemeClr val="lt1"/>
                          </a:solidFill>
                          <a:latin typeface="+mn-lt"/>
                          <a:ea typeface="+mn-ea"/>
                          <a:cs typeface="+mn-cs"/>
                        </a:rPr>
                        <a:t>服務</a:t>
                      </a:r>
                      <a:endParaRPr lang="en-US" altLang="zh-TW" sz="2400" b="1" kern="1200" dirty="0" smtClean="0">
                        <a:solidFill>
                          <a:schemeClr val="lt1"/>
                        </a:solidFill>
                        <a:latin typeface="+mn-lt"/>
                        <a:ea typeface="+mn-ea"/>
                        <a:cs typeface="+mn-cs"/>
                      </a:endParaRPr>
                    </a:p>
                    <a:p>
                      <a:pPr marL="0" algn="ctr" defTabSz="914400" rtl="0" eaLnBrk="1" latinLnBrk="0" hangingPunct="1"/>
                      <a:r>
                        <a:rPr lang="zh-TW" altLang="en-US" sz="2400" b="1" kern="1200" dirty="0" smtClean="0">
                          <a:solidFill>
                            <a:schemeClr val="lt1"/>
                          </a:solidFill>
                          <a:latin typeface="+mn-lt"/>
                          <a:ea typeface="+mn-ea"/>
                          <a:cs typeface="+mn-cs"/>
                        </a:rPr>
                        <a:t>學習</a:t>
                      </a:r>
                      <a:endParaRPr lang="zh-TW" altLang="en-US" sz="2400" b="1" kern="1200" dirty="0">
                        <a:solidFill>
                          <a:schemeClr val="lt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smtClean="0"/>
                        <a:t>國</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數</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英</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社</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自</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寫</a:t>
                      </a:r>
                      <a:endParaRPr lang="en-US" altLang="zh-TW" sz="2400" dirty="0" smtClean="0"/>
                    </a:p>
                    <a:p>
                      <a:pPr algn="ctr"/>
                      <a:r>
                        <a:rPr lang="zh-TW" altLang="en-US" sz="2400" dirty="0" smtClean="0"/>
                        <a:t>作</a:t>
                      </a:r>
                      <a:endParaRPr lang="en-US" altLang="zh-TW" sz="2400" dirty="0" smtClean="0"/>
                    </a:p>
                    <a:p>
                      <a:pPr algn="ctr"/>
                      <a:r>
                        <a:rPr lang="zh-TW" altLang="en-US" sz="2400" dirty="0" smtClean="0"/>
                        <a:t>測</a:t>
                      </a:r>
                      <a:endParaRPr lang="en-US" altLang="zh-TW" sz="2400" dirty="0" smtClean="0"/>
                    </a:p>
                    <a:p>
                      <a:pPr algn="ctr"/>
                      <a:r>
                        <a:rPr lang="zh-TW" altLang="en-US" sz="2400" dirty="0" smtClean="0"/>
                        <a:t>驗</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684">
                <a:tc>
                  <a:txBody>
                    <a:bodyPr/>
                    <a:lstStyle/>
                    <a:p>
                      <a:pPr algn="ctr"/>
                      <a:r>
                        <a:rPr lang="zh-TW" altLang="en-US" sz="28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甲生</a:t>
                      </a:r>
                      <a:endParaRPr lang="zh-TW" altLang="en-US" sz="28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91.8</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21</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19.8</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36</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82">
                <a:tc>
                  <a:txBody>
                    <a:bodyPr/>
                    <a:lstStyle/>
                    <a:p>
                      <a:pPr algn="ctr"/>
                      <a:r>
                        <a:rPr lang="zh-TW" altLang="en-US" sz="28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乙生</a:t>
                      </a:r>
                      <a:endParaRPr lang="zh-TW" altLang="en-US" sz="28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91.8</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21</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19.8</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36</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文字方塊 1"/>
          <p:cNvSpPr txBox="1">
            <a:spLocks noChangeArrowheads="1"/>
          </p:cNvSpPr>
          <p:nvPr/>
        </p:nvSpPr>
        <p:spPr bwMode="auto">
          <a:xfrm>
            <a:off x="5219700" y="3275013"/>
            <a:ext cx="39036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a:solidFill>
                  <a:srgbClr val="FF0000"/>
                </a:solidFill>
                <a:latin typeface="Arial" pitchFamily="34" charset="0"/>
              </a:rPr>
              <a:t>6          7          1        3       2      0.8</a:t>
            </a:r>
            <a:endParaRPr lang="zh-TW" altLang="en-US" sz="1800">
              <a:solidFill>
                <a:srgbClr val="FF0000"/>
              </a:solidFill>
              <a:latin typeface="Arial" pitchFamily="34" charset="0"/>
            </a:endParaRPr>
          </a:p>
        </p:txBody>
      </p:sp>
      <p:sp>
        <p:nvSpPr>
          <p:cNvPr id="15" name="文字方塊 8"/>
          <p:cNvSpPr txBox="1">
            <a:spLocks noChangeArrowheads="1"/>
          </p:cNvSpPr>
          <p:nvPr/>
        </p:nvSpPr>
        <p:spPr bwMode="auto">
          <a:xfrm>
            <a:off x="5240338" y="4406900"/>
            <a:ext cx="39036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a:solidFill>
                  <a:srgbClr val="FF0000"/>
                </a:solidFill>
                <a:latin typeface="Arial" pitchFamily="34" charset="0"/>
              </a:rPr>
              <a:t>6          6          2        2       3      0.8</a:t>
            </a:r>
            <a:endParaRPr lang="zh-TW" altLang="en-US" sz="1800">
              <a:solidFill>
                <a:srgbClr val="FF0000"/>
              </a:solidFill>
              <a:latin typeface="Arial" pitchFamily="34" charset="0"/>
            </a:endParaRPr>
          </a:p>
        </p:txBody>
      </p:sp>
    </p:spTree>
    <p:extLst>
      <p:ext uri="{BB962C8B-B14F-4D97-AF65-F5344CB8AC3E}">
        <p14:creationId xmlns="" xmlns:p14="http://schemas.microsoft.com/office/powerpoint/2010/main" val="1164413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7" y="123825"/>
            <a:ext cx="7272809" cy="758952"/>
          </a:xfrm>
          <a:solidFill>
            <a:schemeClr val="accent2">
              <a:lumMod val="40000"/>
              <a:lumOff val="60000"/>
            </a:schemeClr>
          </a:solidFill>
        </p:spPr>
        <p:txBody>
          <a:bodyPr/>
          <a:lstStyle/>
          <a:p>
            <a:pPr rtl="0" eaLnBrk="1" latinLnBrk="0" hangingPunct="1"/>
            <a:r>
              <a:rPr lang="zh-TW" altLang="zh-TW" sz="3600" b="1" kern="1200" dirty="0" smtClean="0">
                <a:solidFill>
                  <a:schemeClr val="tx1"/>
                </a:solidFill>
                <a:effectLst/>
                <a:latin typeface="微軟正黑體" panose="020B0604030504040204" pitchFamily="34" charset="-120"/>
                <a:cs typeface="BiauKai"/>
              </a:rPr>
              <a:t>免試入學超額比序案例說明</a:t>
            </a:r>
            <a:r>
              <a:rPr lang="en-US" altLang="zh-TW" sz="3600" b="1" kern="1200" dirty="0" smtClean="0">
                <a:solidFill>
                  <a:schemeClr val="tx1"/>
                </a:solidFill>
                <a:effectLst/>
                <a:latin typeface="微軟正黑體" panose="020B0604030504040204" pitchFamily="34" charset="-120"/>
                <a:cs typeface="BiauKai"/>
              </a:rPr>
              <a:t>(2/2)</a:t>
            </a:r>
            <a:endParaRPr lang="zh-TW" altLang="en-US" dirty="0">
              <a:solidFill>
                <a:schemeClr val="tx1"/>
              </a:solidFill>
            </a:endParaRPr>
          </a:p>
        </p:txBody>
      </p:sp>
      <p:sp>
        <p:nvSpPr>
          <p:cNvPr id="4" name="投影片編號版面配置區 3"/>
          <p:cNvSpPr>
            <a:spLocks noGrp="1"/>
          </p:cNvSpPr>
          <p:nvPr>
            <p:ph type="sldNum" sz="quarter" idx="12"/>
          </p:nvPr>
        </p:nvSpPr>
        <p:spPr>
          <a:xfrm>
            <a:off x="4373277" y="921597"/>
            <a:ext cx="457200" cy="441325"/>
          </a:xfrm>
        </p:spPr>
        <p:txBody>
          <a:bodyPr/>
          <a:lstStyle/>
          <a:p>
            <a:fld id="{47D433DB-B31C-49C9-BEC3-1A87A9E59357}" type="slidenum">
              <a:rPr lang="zh-TW" altLang="en-US" smtClean="0"/>
              <a:pPr/>
              <a:t>28</a:t>
            </a:fld>
            <a:endParaRPr lang="zh-TW" altLang="en-US"/>
          </a:p>
        </p:txBody>
      </p:sp>
      <p:sp>
        <p:nvSpPr>
          <p:cNvPr id="9" name="內容版面配置區 2"/>
          <p:cNvSpPr txBox="1">
            <a:spLocks/>
          </p:cNvSpPr>
          <p:nvPr/>
        </p:nvSpPr>
        <p:spPr bwMode="auto">
          <a:xfrm>
            <a:off x="776764" y="4979988"/>
            <a:ext cx="7839075" cy="1008062"/>
          </a:xfrm>
          <a:prstGeom prst="rect">
            <a:avLst/>
          </a:prstGeom>
          <a:ln w="19050">
            <a:solidFill>
              <a:schemeClr val="accent1"/>
            </a:solid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buFontTx/>
              <a:buNone/>
              <a:defRPr/>
            </a:pPr>
            <a:r>
              <a:rPr kumimoji="0" lang="en-US" altLang="zh-TW" dirty="0" smtClean="0">
                <a:solidFill>
                  <a:schemeClr val="tx1"/>
                </a:solidFill>
                <a:latin typeface="微軟正黑體" panose="020B0604030504040204" pitchFamily="34" charset="-120"/>
                <a:ea typeface="微軟正黑體" panose="020B0604030504040204" pitchFamily="34" charset="-120"/>
              </a:rPr>
              <a:t>4</a:t>
            </a:r>
            <a:r>
              <a:rPr kumimoji="0" lang="en-US" altLang="zh-TW" dirty="0">
                <a:solidFill>
                  <a:schemeClr val="tx1"/>
                </a:solidFill>
                <a:latin typeface="微軟正黑體" panose="020B0604030504040204" pitchFamily="34" charset="-120"/>
                <a:ea typeface="微軟正黑體" panose="020B0604030504040204" pitchFamily="34" charset="-120"/>
              </a:rPr>
              <a:t>.</a:t>
            </a:r>
            <a:r>
              <a:rPr kumimoji="0" altLang="en-US" dirty="0">
                <a:solidFill>
                  <a:schemeClr val="tx1"/>
                </a:solidFill>
                <a:latin typeface="微軟正黑體" panose="020B0604030504040204" pitchFamily="34" charset="-120"/>
                <a:ea typeface="微軟正黑體" panose="020B0604030504040204" pitchFamily="34" charset="-120"/>
              </a:rPr>
              <a:t>第四比序</a:t>
            </a:r>
            <a:r>
              <a:rPr kumimoji="0" lang="en-US" altLang="zh-TW" dirty="0">
                <a:solidFill>
                  <a:schemeClr val="tx1"/>
                </a:solidFill>
                <a:latin typeface="微軟正黑體" panose="020B0604030504040204" pitchFamily="34" charset="-120"/>
                <a:ea typeface="微軟正黑體" panose="020B0604030504040204" pitchFamily="34" charset="-120"/>
              </a:rPr>
              <a:t>(</a:t>
            </a:r>
            <a:r>
              <a:rPr kumimoji="0" altLang="en-US" dirty="0">
                <a:solidFill>
                  <a:schemeClr val="tx1"/>
                </a:solidFill>
                <a:latin typeface="微軟正黑體" panose="020B0604030504040204" pitchFamily="34" charset="-120"/>
                <a:ea typeface="微軟正黑體" panose="020B0604030504040204" pitchFamily="34" charset="-120"/>
              </a:rPr>
              <a:t>志願序積分</a:t>
            </a:r>
            <a:r>
              <a:rPr kumimoji="0" lang="en-US" altLang="zh-TW" dirty="0">
                <a:solidFill>
                  <a:schemeClr val="tx1"/>
                </a:solidFill>
                <a:latin typeface="微軟正黑體" panose="020B0604030504040204" pitchFamily="34" charset="-120"/>
                <a:ea typeface="微軟正黑體" panose="020B0604030504040204" pitchFamily="34" charset="-120"/>
              </a:rPr>
              <a:t>)</a:t>
            </a:r>
            <a:r>
              <a:rPr kumimoji="0" altLang="en-US" dirty="0">
                <a:solidFill>
                  <a:schemeClr val="tx1"/>
                </a:solidFill>
                <a:latin typeface="微軟正黑體" panose="020B0604030504040204" pitchFamily="34" charset="-120"/>
                <a:ea typeface="微軟正黑體" panose="020B0604030504040204" pitchFamily="34" charset="-120"/>
              </a:rPr>
              <a:t>相同</a:t>
            </a:r>
            <a:r>
              <a:rPr kumimoji="0" altLang="en-US" dirty="0" smtClean="0">
                <a:solidFill>
                  <a:schemeClr val="tx1"/>
                </a:solidFill>
                <a:latin typeface="微軟正黑體" panose="020B0604030504040204" pitchFamily="34" charset="-120"/>
                <a:ea typeface="微軟正黑體" panose="020B0604030504040204" pitchFamily="34" charset="-120"/>
              </a:rPr>
              <a:t>。</a:t>
            </a:r>
          </a:p>
          <a:p>
            <a:pPr marL="0" indent="0">
              <a:lnSpc>
                <a:spcPct val="20000"/>
              </a:lnSpc>
              <a:buFontTx/>
              <a:buNone/>
              <a:defRPr/>
            </a:pPr>
            <a:r>
              <a:rPr kumimoji="0" lang="en-US" altLang="zh-TW" dirty="0" smtClean="0">
                <a:solidFill>
                  <a:schemeClr val="tx1"/>
                </a:solidFill>
                <a:latin typeface="微軟正黑體" panose="020B0604030504040204" pitchFamily="34" charset="-120"/>
                <a:ea typeface="微軟正黑體" panose="020B0604030504040204" pitchFamily="34" charset="-120"/>
              </a:rPr>
              <a:t>5</a:t>
            </a:r>
            <a:r>
              <a:rPr kumimoji="0" lang="en-US" altLang="zh-TW" dirty="0">
                <a:solidFill>
                  <a:schemeClr val="tx1"/>
                </a:solidFill>
                <a:latin typeface="微軟正黑體" panose="020B0604030504040204" pitchFamily="34" charset="-120"/>
                <a:ea typeface="微軟正黑體" panose="020B0604030504040204" pitchFamily="34" charset="-120"/>
              </a:rPr>
              <a:t>.</a:t>
            </a:r>
            <a:r>
              <a:rPr kumimoji="0" altLang="en-US" dirty="0">
                <a:solidFill>
                  <a:schemeClr val="tx1"/>
                </a:solidFill>
                <a:latin typeface="微軟正黑體" panose="020B0604030504040204" pitchFamily="34" charset="-120"/>
                <a:ea typeface="微軟正黑體" panose="020B0604030504040204" pitchFamily="34" charset="-120"/>
              </a:rPr>
              <a:t>第五比序</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altLang="en-US" dirty="0">
                <a:solidFill>
                  <a:schemeClr val="tx1"/>
                </a:solidFill>
                <a:latin typeface="微軟正黑體" panose="020B0604030504040204" pitchFamily="34" charset="-120"/>
                <a:ea typeface="微軟正黑體" panose="020B0604030504040204" pitchFamily="34" charset="-120"/>
              </a:rPr>
              <a:t>各科會考</a:t>
            </a:r>
            <a:r>
              <a:rPr kumimoji="0" altLang="en-US" dirty="0" smtClean="0">
                <a:solidFill>
                  <a:schemeClr val="tx1"/>
                </a:solidFill>
                <a:latin typeface="微軟正黑體" panose="020B0604030504040204" pitchFamily="34" charset="-120"/>
                <a:ea typeface="微軟正黑體" panose="020B0604030504040204" pitchFamily="34" charset="-120"/>
              </a:rPr>
              <a:t>標示</a:t>
            </a:r>
            <a:r>
              <a:rPr kumimoji="0" lang="en-US" altLang="zh-TW" dirty="0" smtClean="0">
                <a:solidFill>
                  <a:schemeClr val="tx1"/>
                </a:solidFill>
                <a:latin typeface="微軟正黑體" panose="020B0604030504040204" pitchFamily="34" charset="-120"/>
                <a:ea typeface="微軟正黑體" panose="020B0604030504040204" pitchFamily="34" charset="-120"/>
              </a:rPr>
              <a:t>)</a:t>
            </a:r>
            <a:r>
              <a:rPr kumimoji="0" altLang="en-US" dirty="0">
                <a:solidFill>
                  <a:schemeClr val="tx1"/>
                </a:solidFill>
                <a:latin typeface="微軟正黑體" panose="020B0604030504040204" pitchFamily="34" charset="-120"/>
                <a:ea typeface="微軟正黑體" panose="020B0604030504040204" pitchFamily="34" charset="-120"/>
              </a:rPr>
              <a:t>，故超額比序時，</a:t>
            </a:r>
            <a:r>
              <a:rPr kumimoji="0" altLang="en-US" b="1" dirty="0">
                <a:solidFill>
                  <a:srgbClr val="0000FF"/>
                </a:solidFill>
                <a:latin typeface="微軟正黑體" panose="020B0604030504040204" pitchFamily="34" charset="-120"/>
                <a:ea typeface="微軟正黑體" panose="020B0604030504040204" pitchFamily="34" charset="-120"/>
              </a:rPr>
              <a:t>甲生</a:t>
            </a:r>
            <a:r>
              <a:rPr kumimoji="0" altLang="en-US" dirty="0">
                <a:solidFill>
                  <a:schemeClr val="tx1"/>
                </a:solidFill>
                <a:latin typeface="微軟正黑體" panose="020B0604030504040204" pitchFamily="34" charset="-120"/>
                <a:ea typeface="微軟正黑體" panose="020B0604030504040204" pitchFamily="34" charset="-120"/>
              </a:rPr>
              <a:t>勝</a:t>
            </a:r>
            <a:r>
              <a:rPr kumimoji="0" altLang="en-US" dirty="0" smtClean="0">
                <a:solidFill>
                  <a:schemeClr val="tx1"/>
                </a:solidFill>
                <a:latin typeface="微軟正黑體" panose="020B0604030504040204" pitchFamily="34" charset="-120"/>
                <a:ea typeface="微軟正黑體" panose="020B0604030504040204" pitchFamily="34" charset="-120"/>
              </a:rPr>
              <a:t>出。</a:t>
            </a:r>
            <a:endParaRPr kumimoji="0" altLang="en-US" dirty="0">
              <a:latin typeface="微軟正黑體" panose="020B0604030504040204" pitchFamily="34" charset="-120"/>
              <a:ea typeface="微軟正黑體" panose="020B0604030504040204" pitchFamily="34" charset="-120"/>
            </a:endParaRPr>
          </a:p>
        </p:txBody>
      </p:sp>
      <p:graphicFrame>
        <p:nvGraphicFramePr>
          <p:cNvPr id="10" name="表格 9"/>
          <p:cNvGraphicFramePr>
            <a:graphicFrameLocks noGrp="1"/>
          </p:cNvGraphicFramePr>
          <p:nvPr>
            <p:extLst>
              <p:ext uri="{D42A27DB-BD31-4B8C-83A1-F6EECF244321}">
                <p14:modId xmlns="" xmlns:p14="http://schemas.microsoft.com/office/powerpoint/2010/main" val="1088697017"/>
              </p:ext>
            </p:extLst>
          </p:nvPr>
        </p:nvGraphicFramePr>
        <p:xfrm>
          <a:off x="190977" y="933450"/>
          <a:ext cx="8793159" cy="3657600"/>
        </p:xfrm>
        <a:graphic>
          <a:graphicData uri="http://schemas.openxmlformats.org/drawingml/2006/table">
            <a:tbl>
              <a:tblPr firstRow="1" bandRow="1">
                <a:tableStyleId>{5C22544A-7EE6-4342-B048-85BDC9FD1C3A}</a:tableStyleId>
              </a:tblPr>
              <a:tblGrid>
                <a:gridCol w="936104"/>
                <a:gridCol w="894072"/>
                <a:gridCol w="834244"/>
                <a:gridCol w="864096"/>
                <a:gridCol w="864096"/>
                <a:gridCol w="576064"/>
                <a:gridCol w="639637"/>
                <a:gridCol w="825809"/>
                <a:gridCol w="563866"/>
                <a:gridCol w="635309"/>
                <a:gridCol w="635309"/>
                <a:gridCol w="524553"/>
              </a:tblGrid>
              <a:tr h="701372">
                <a:tc rowSpan="2">
                  <a:txBody>
                    <a:bodyPr/>
                    <a:lstStyle/>
                    <a:p>
                      <a:pPr algn="ctr"/>
                      <a:endParaRPr lang="zh-TW" altLang="en-US" sz="1800" dirty="0"/>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smtClean="0"/>
                        <a:t>總</a:t>
                      </a:r>
                      <a:endParaRPr lang="en-US" altLang="zh-TW" sz="2400" dirty="0" smtClean="0"/>
                    </a:p>
                    <a:p>
                      <a:pPr algn="ctr"/>
                      <a:r>
                        <a:rPr lang="zh-TW" altLang="en-US" sz="2400" dirty="0" smtClean="0"/>
                        <a:t>積</a:t>
                      </a:r>
                      <a:endParaRPr lang="en-US" altLang="zh-TW" sz="2400" dirty="0" smtClean="0"/>
                    </a:p>
                    <a:p>
                      <a:pPr algn="ctr"/>
                      <a:r>
                        <a:rPr lang="zh-TW" altLang="en-US" sz="2400" dirty="0" smtClean="0"/>
                        <a:t>分</a:t>
                      </a:r>
                      <a:endParaRPr lang="en-US" altLang="zh-TW" sz="2400" dirty="0" smtClean="0"/>
                    </a:p>
                    <a:p>
                      <a:pPr algn="ctr"/>
                      <a:r>
                        <a:rPr lang="en-US" altLang="zh-TW" sz="2400" dirty="0" smtClean="0">
                          <a:solidFill>
                            <a:srgbClr val="0000FF"/>
                          </a:solidFill>
                        </a:rPr>
                        <a:t>(1)</a:t>
                      </a:r>
                      <a:endParaRPr lang="zh-TW" altLang="en-US" sz="2400" dirty="0" smtClean="0">
                        <a:solidFill>
                          <a:srgbClr val="0000FF"/>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000" b="1" kern="1200" dirty="0" smtClean="0">
                          <a:solidFill>
                            <a:schemeClr val="lt1"/>
                          </a:solidFill>
                          <a:latin typeface="+mn-lt"/>
                          <a:ea typeface="+mn-ea"/>
                          <a:cs typeface="+mn-cs"/>
                        </a:rPr>
                        <a:t>多元學習</a:t>
                      </a:r>
                      <a:endParaRPr lang="en-US" altLang="zh-TW" sz="2000" b="1" kern="1200" dirty="0" smtClean="0">
                        <a:solidFill>
                          <a:schemeClr val="lt1"/>
                        </a:solidFill>
                        <a:latin typeface="+mn-lt"/>
                        <a:ea typeface="+mn-ea"/>
                        <a:cs typeface="+mn-cs"/>
                      </a:endParaRPr>
                    </a:p>
                    <a:p>
                      <a:pPr algn="ctr"/>
                      <a:r>
                        <a:rPr lang="zh-TW" altLang="en-US" sz="2000" b="1" kern="1200" dirty="0" smtClean="0">
                          <a:solidFill>
                            <a:schemeClr val="lt1"/>
                          </a:solidFill>
                          <a:latin typeface="+mn-lt"/>
                          <a:ea typeface="+mn-ea"/>
                          <a:cs typeface="+mn-cs"/>
                        </a:rPr>
                        <a:t>表現</a:t>
                      </a:r>
                      <a:r>
                        <a:rPr lang="en-US" altLang="zh-TW" sz="2000" b="1" kern="1200" dirty="0" smtClean="0">
                          <a:solidFill>
                            <a:srgbClr val="0000FF"/>
                          </a:solidFill>
                          <a:latin typeface="+mn-lt"/>
                          <a:ea typeface="+mn-ea"/>
                          <a:cs typeface="+mn-cs"/>
                        </a:rPr>
                        <a:t>(2)</a:t>
                      </a:r>
                      <a:endParaRPr lang="zh-TW" altLang="en-US" sz="2000" b="1" kern="1200" dirty="0">
                        <a:solidFill>
                          <a:srgbClr val="0000FF"/>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t>會</a:t>
                      </a:r>
                      <a:endParaRPr lang="en-US" altLang="zh-TW" sz="2000" dirty="0" smtClean="0"/>
                    </a:p>
                    <a:p>
                      <a:pPr algn="ctr"/>
                      <a:r>
                        <a:rPr lang="zh-TW" altLang="en-US" sz="2000" dirty="0" smtClean="0"/>
                        <a:t>考</a:t>
                      </a:r>
                      <a:endParaRPr lang="en-US" altLang="zh-TW" sz="2000" dirty="0" smtClean="0"/>
                    </a:p>
                    <a:p>
                      <a:pPr algn="ctr"/>
                      <a:r>
                        <a:rPr lang="zh-TW" altLang="en-US" sz="2000" dirty="0" smtClean="0"/>
                        <a:t>總</a:t>
                      </a:r>
                      <a:endParaRPr lang="en-US" altLang="zh-TW" sz="2000" dirty="0" smtClean="0"/>
                    </a:p>
                    <a:p>
                      <a:pPr algn="ctr"/>
                      <a:r>
                        <a:rPr lang="zh-TW" altLang="en-US" sz="2000" dirty="0" smtClean="0"/>
                        <a:t>積</a:t>
                      </a:r>
                      <a:endParaRPr lang="en-US" altLang="zh-TW" sz="2000" dirty="0" smtClean="0"/>
                    </a:p>
                    <a:p>
                      <a:pPr algn="ctr"/>
                      <a:r>
                        <a:rPr lang="zh-TW" altLang="en-US" sz="2000" dirty="0" smtClean="0"/>
                        <a:t>分</a:t>
                      </a:r>
                      <a:endParaRPr lang="en-US" altLang="zh-TW" sz="2000" dirty="0" smtClean="0"/>
                    </a:p>
                    <a:p>
                      <a:pPr algn="ctr"/>
                      <a:r>
                        <a:rPr lang="en-US" altLang="zh-TW" sz="2400" dirty="0" smtClean="0">
                          <a:solidFill>
                            <a:srgbClr val="0000FF"/>
                          </a:solidFill>
                        </a:rPr>
                        <a:t>(3)</a:t>
                      </a:r>
                      <a:endParaRPr lang="zh-TW" altLang="en-US" sz="2400" dirty="0">
                        <a:solidFill>
                          <a:srgbClr val="0000FF"/>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000" dirty="0" smtClean="0"/>
                        <a:t>志</a:t>
                      </a:r>
                      <a:endParaRPr lang="en-US" altLang="zh-TW" sz="2000" dirty="0" smtClean="0"/>
                    </a:p>
                    <a:p>
                      <a:pPr algn="ctr"/>
                      <a:r>
                        <a:rPr lang="zh-TW" altLang="en-US" sz="2000" dirty="0" smtClean="0"/>
                        <a:t>願</a:t>
                      </a:r>
                      <a:endParaRPr lang="en-US" altLang="zh-TW" sz="2000" dirty="0" smtClean="0"/>
                    </a:p>
                    <a:p>
                      <a:pPr algn="ctr"/>
                      <a:r>
                        <a:rPr lang="zh-TW" altLang="en-US" sz="2000" dirty="0" smtClean="0"/>
                        <a:t>序積分</a:t>
                      </a:r>
                      <a:endParaRPr lang="en-US" altLang="zh-TW" sz="20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smtClean="0">
                          <a:ln>
                            <a:noFill/>
                          </a:ln>
                          <a:solidFill>
                            <a:srgbClr val="0000FF"/>
                          </a:solidFill>
                          <a:effectLst/>
                          <a:uLnTx/>
                          <a:uFillTx/>
                          <a:latin typeface="+mn-lt"/>
                          <a:cs typeface="+mn-cs"/>
                        </a:rPr>
                        <a:t>(4)</a:t>
                      </a:r>
                      <a:endParaRPr kumimoji="0" lang="zh-TW" altLang="en-US" sz="2400" b="1" i="0" u="none" strike="noStrike" kern="1200" cap="none" spc="0" normalizeH="0" baseline="0" noProof="0" dirty="0" smtClean="0">
                        <a:ln>
                          <a:noFill/>
                        </a:ln>
                        <a:solidFill>
                          <a:srgbClr val="0000FF"/>
                        </a:solidFill>
                        <a:effectLst/>
                        <a:uLnTx/>
                        <a:uFillTx/>
                        <a:latin typeface="+mn-lt"/>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a:r>
                        <a:rPr lang="zh-TW" altLang="en-US" sz="2400" dirty="0" smtClean="0"/>
                        <a:t>會考各科等第標示</a:t>
                      </a:r>
                      <a:r>
                        <a:rPr lang="en-US" altLang="zh-TW" sz="2400" dirty="0" smtClean="0">
                          <a:solidFill>
                            <a:srgbClr val="0000FF"/>
                          </a:solidFill>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555262">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smtClean="0">
                          <a:solidFill>
                            <a:schemeClr val="lt1"/>
                          </a:solidFill>
                          <a:latin typeface="+mn-lt"/>
                          <a:ea typeface="+mn-ea"/>
                          <a:cs typeface="+mn-cs"/>
                        </a:rPr>
                        <a:t>均衡</a:t>
                      </a:r>
                      <a:endParaRPr lang="en-US" altLang="zh-TW" sz="2400" b="1" kern="1200" dirty="0" smtClean="0">
                        <a:solidFill>
                          <a:schemeClr val="lt1"/>
                        </a:solidFill>
                        <a:latin typeface="+mn-lt"/>
                        <a:ea typeface="+mn-ea"/>
                        <a:cs typeface="+mn-cs"/>
                      </a:endParaRPr>
                    </a:p>
                    <a:p>
                      <a:pPr marL="0" algn="ctr" defTabSz="914400" rtl="0" eaLnBrk="1" latinLnBrk="0" hangingPunct="1"/>
                      <a:r>
                        <a:rPr lang="zh-TW" altLang="en-US" sz="2400" b="1" kern="1200" dirty="0" smtClean="0">
                          <a:solidFill>
                            <a:schemeClr val="lt1"/>
                          </a:solidFill>
                          <a:latin typeface="+mn-lt"/>
                          <a:ea typeface="+mn-ea"/>
                          <a:cs typeface="+mn-cs"/>
                        </a:rPr>
                        <a:t>學習</a:t>
                      </a:r>
                      <a:endParaRPr lang="zh-TW" altLang="en-US" sz="2400" b="1" kern="1200" dirty="0">
                        <a:solidFill>
                          <a:schemeClr val="lt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algn="ctr" defTabSz="914400" rtl="0" eaLnBrk="1" latinLnBrk="0" hangingPunct="1"/>
                      <a:r>
                        <a:rPr lang="zh-TW" altLang="en-US" sz="2400" b="1" kern="1200" dirty="0" smtClean="0">
                          <a:solidFill>
                            <a:schemeClr val="lt1"/>
                          </a:solidFill>
                          <a:latin typeface="+mn-lt"/>
                          <a:ea typeface="+mn-ea"/>
                          <a:cs typeface="+mn-cs"/>
                        </a:rPr>
                        <a:t>服務</a:t>
                      </a:r>
                      <a:endParaRPr lang="en-US" altLang="zh-TW" sz="2400" b="1" kern="1200" dirty="0" smtClean="0">
                        <a:solidFill>
                          <a:schemeClr val="lt1"/>
                        </a:solidFill>
                        <a:latin typeface="+mn-lt"/>
                        <a:ea typeface="+mn-ea"/>
                        <a:cs typeface="+mn-cs"/>
                      </a:endParaRPr>
                    </a:p>
                    <a:p>
                      <a:pPr marL="0" algn="ctr" defTabSz="914400" rtl="0" eaLnBrk="1" latinLnBrk="0" hangingPunct="1"/>
                      <a:r>
                        <a:rPr lang="zh-TW" altLang="en-US" sz="2400" b="1" kern="1200" dirty="0" smtClean="0">
                          <a:solidFill>
                            <a:schemeClr val="lt1"/>
                          </a:solidFill>
                          <a:latin typeface="+mn-lt"/>
                          <a:ea typeface="+mn-ea"/>
                          <a:cs typeface="+mn-cs"/>
                        </a:rPr>
                        <a:t>學習</a:t>
                      </a:r>
                      <a:endParaRPr lang="zh-TW" altLang="en-US" sz="2400" b="1" kern="1200" dirty="0">
                        <a:solidFill>
                          <a:schemeClr val="lt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smtClean="0"/>
                        <a:t>國</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b="1" dirty="0" smtClean="0">
                          <a:solidFill>
                            <a:srgbClr val="0000FF"/>
                          </a:solidFill>
                        </a:rPr>
                        <a:t>數</a:t>
                      </a:r>
                      <a:endParaRPr lang="zh-TW" altLang="en-US" sz="2400" b="1" dirty="0">
                        <a:solidFill>
                          <a:srgbClr val="0000FF"/>
                        </a:solidFill>
                      </a:endParaRP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英</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社</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自</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t>寫</a:t>
                      </a:r>
                      <a:endParaRPr lang="en-US" altLang="zh-TW" sz="2400" dirty="0" smtClean="0"/>
                    </a:p>
                    <a:p>
                      <a:pPr algn="ctr"/>
                      <a:r>
                        <a:rPr lang="zh-TW" altLang="en-US" sz="2400" dirty="0" smtClean="0"/>
                        <a:t>作</a:t>
                      </a:r>
                      <a:endParaRPr lang="en-US" altLang="zh-TW" sz="2400" dirty="0" smtClean="0"/>
                    </a:p>
                    <a:p>
                      <a:pPr algn="ctr"/>
                      <a:r>
                        <a:rPr lang="zh-TW" altLang="en-US" sz="2400" dirty="0" smtClean="0"/>
                        <a:t>測</a:t>
                      </a:r>
                      <a:endParaRPr lang="en-US" altLang="zh-TW" sz="2400" dirty="0" smtClean="0"/>
                    </a:p>
                    <a:p>
                      <a:pPr algn="ctr"/>
                      <a:r>
                        <a:rPr lang="zh-TW" altLang="en-US" sz="2400" dirty="0" smtClean="0"/>
                        <a:t>驗</a:t>
                      </a:r>
                      <a:endParaRPr lang="zh-TW" altLang="en-US" sz="2400" dirty="0"/>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2684">
                <a:tc>
                  <a:txBody>
                    <a:bodyPr/>
                    <a:lstStyle/>
                    <a:p>
                      <a:pPr algn="ctr"/>
                      <a:r>
                        <a:rPr lang="zh-TW" altLang="en-US" sz="28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甲生</a:t>
                      </a:r>
                      <a:endParaRPr lang="zh-TW" altLang="en-US" sz="28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91.8</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21</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19.8</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36</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282">
                <a:tc>
                  <a:txBody>
                    <a:bodyPr/>
                    <a:lstStyle/>
                    <a:p>
                      <a:pPr algn="ctr"/>
                      <a:r>
                        <a:rPr lang="zh-TW" altLang="en-US" sz="2800" b="1" dirty="0" smtClean="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乙生</a:t>
                      </a:r>
                      <a:endParaRPr lang="zh-TW" altLang="en-US" sz="2800" b="1"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91.8</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21</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19.8</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36</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400" b="1" dirty="0" smtClean="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smtClean="0">
                          <a:latin typeface="Times New Roman" panose="02020603050405020304" pitchFamily="18" charset="0"/>
                          <a:ea typeface="微軟正黑體" panose="020B0604030504040204" pitchFamily="34" charset="-120"/>
                          <a:cs typeface="Times New Roman" panose="02020603050405020304" pitchFamily="18" charset="0"/>
                        </a:rPr>
                        <a:t>5</a:t>
                      </a:r>
                      <a:endPar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文字方塊 7"/>
          <p:cNvSpPr txBox="1">
            <a:spLocks noChangeArrowheads="1"/>
          </p:cNvSpPr>
          <p:nvPr/>
        </p:nvSpPr>
        <p:spPr bwMode="auto">
          <a:xfrm>
            <a:off x="5231289" y="3170238"/>
            <a:ext cx="390366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a:solidFill>
                  <a:srgbClr val="FF0000"/>
                </a:solidFill>
                <a:latin typeface="Arial" pitchFamily="34" charset="0"/>
              </a:rPr>
              <a:t>6          7          1        3       2      0.8</a:t>
            </a:r>
            <a:endParaRPr lang="zh-TW" altLang="en-US" sz="1800">
              <a:solidFill>
                <a:srgbClr val="FF0000"/>
              </a:solidFill>
              <a:latin typeface="Arial" pitchFamily="34" charset="0"/>
            </a:endParaRPr>
          </a:p>
        </p:txBody>
      </p:sp>
      <p:sp>
        <p:nvSpPr>
          <p:cNvPr id="12" name="文字方塊 9"/>
          <p:cNvSpPr txBox="1">
            <a:spLocks noChangeArrowheads="1"/>
          </p:cNvSpPr>
          <p:nvPr/>
        </p:nvSpPr>
        <p:spPr bwMode="auto">
          <a:xfrm>
            <a:off x="5251927" y="4302125"/>
            <a:ext cx="390366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rgbClr val="FF0000"/>
                </a:solidFill>
                <a:latin typeface="Arial" pitchFamily="34" charset="0"/>
              </a:rPr>
              <a:t>6          6          2        2       3      0.8</a:t>
            </a:r>
            <a:endParaRPr lang="zh-TW" altLang="en-US" sz="1800" dirty="0">
              <a:solidFill>
                <a:srgbClr val="FF0000"/>
              </a:solidFill>
              <a:latin typeface="Arial" pitchFamily="34" charset="0"/>
            </a:endParaRPr>
          </a:p>
        </p:txBody>
      </p:sp>
    </p:spTree>
    <p:extLst>
      <p:ext uri="{BB962C8B-B14F-4D97-AF65-F5344CB8AC3E}">
        <p14:creationId xmlns="" xmlns:p14="http://schemas.microsoft.com/office/powerpoint/2010/main" val="21236530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827584" y="188640"/>
            <a:ext cx="7772400" cy="1362075"/>
          </a:xfrm>
        </p:spPr>
        <p:txBody>
          <a:bodyPr>
            <a:normAutofit/>
          </a:bodyPr>
          <a:lstStyle/>
          <a:p>
            <a:r>
              <a:rPr lang="zh-TW" altLang="zh-TW" sz="4300" dirty="0">
                <a:solidFill>
                  <a:srgbClr val="7030A0"/>
                </a:solidFill>
              </a:rPr>
              <a:t>適合學術傾向學生的入學管道</a:t>
            </a:r>
            <a:endParaRPr lang="zh-TW" altLang="en-US" sz="4300" dirty="0">
              <a:solidFill>
                <a:srgbClr val="7030A0"/>
              </a:solidFill>
            </a:endParaRP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29</a:t>
            </a:fld>
            <a:endParaRPr lang="zh-TW" altLang="en-US"/>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07445" y="1723058"/>
            <a:ext cx="1560513" cy="2786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01" y="4221088"/>
            <a:ext cx="1968500" cy="2444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6" name="資料庫圖表 5"/>
          <p:cNvGraphicFramePr/>
          <p:nvPr>
            <p:extLst>
              <p:ext uri="{D42A27DB-BD31-4B8C-83A1-F6EECF244321}">
                <p14:modId xmlns="" xmlns:p14="http://schemas.microsoft.com/office/powerpoint/2010/main" val="2989288952"/>
              </p:ext>
            </p:extLst>
          </p:nvPr>
        </p:nvGraphicFramePr>
        <p:xfrm>
          <a:off x="1524000" y="1397000"/>
          <a:ext cx="6504384" cy="47683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 xmlns:p14="http://schemas.microsoft.com/office/powerpoint/2010/main" val="660146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59632" y="260648"/>
            <a:ext cx="7690048" cy="792088"/>
          </a:xfrm>
        </p:spPr>
        <p:txBody>
          <a:bodyPr>
            <a:normAutofit/>
          </a:bodyPr>
          <a:lstStyle/>
          <a:p>
            <a:r>
              <a:rPr lang="zh-TW" altLang="en-US" b="1" dirty="0" smtClean="0">
                <a:solidFill>
                  <a:schemeClr val="accent1">
                    <a:lumMod val="50000"/>
                  </a:schemeClr>
                </a:solidFill>
                <a:latin typeface="標楷體" pitchFamily="65" charset="-120"/>
                <a:ea typeface="標楷體" pitchFamily="65" charset="-120"/>
              </a:rPr>
              <a:t>十二年國民基本教育</a:t>
            </a:r>
            <a:r>
              <a:rPr lang="zh-TW" altLang="en-US" b="1" dirty="0">
                <a:solidFill>
                  <a:schemeClr val="accent1">
                    <a:lumMod val="50000"/>
                  </a:schemeClr>
                </a:solidFill>
                <a:latin typeface="標楷體" pitchFamily="65" charset="-120"/>
                <a:ea typeface="標楷體" pitchFamily="65" charset="-120"/>
              </a:rPr>
              <a:t>政策</a:t>
            </a:r>
            <a:r>
              <a:rPr lang="zh-TW" altLang="en-US" b="1" dirty="0" smtClean="0">
                <a:solidFill>
                  <a:schemeClr val="accent1">
                    <a:lumMod val="50000"/>
                  </a:schemeClr>
                </a:solidFill>
                <a:latin typeface="標楷體" pitchFamily="65" charset="-120"/>
                <a:ea typeface="標楷體" pitchFamily="65" charset="-120"/>
              </a:rPr>
              <a:t>架構</a:t>
            </a:r>
            <a:endParaRPr lang="zh-TW" altLang="en-US" b="1" dirty="0">
              <a:solidFill>
                <a:schemeClr val="accent1">
                  <a:lumMod val="50000"/>
                </a:schemeClr>
              </a:solidFill>
              <a:latin typeface="標楷體" pitchFamily="65" charset="-120"/>
              <a:ea typeface="標楷體" pitchFamily="65" charset="-120"/>
            </a:endParaRPr>
          </a:p>
        </p:txBody>
      </p:sp>
      <p:pic>
        <p:nvPicPr>
          <p:cNvPr id="6" name="內容版面配置區 5" descr="1030117-A版宣導手冊-印刷檔_頁面_07.jpg"/>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428596" y="1290332"/>
            <a:ext cx="8286808" cy="5067626"/>
          </a:xfrm>
        </p:spPr>
      </p:pic>
    </p:spTree>
    <p:extLst>
      <p:ext uri="{BB962C8B-B14F-4D97-AF65-F5344CB8AC3E}">
        <p14:creationId xmlns="" xmlns:p14="http://schemas.microsoft.com/office/powerpoint/2010/main" val="286622945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7D433DB-B31C-49C9-BEC3-1A87A9E59357}" type="slidenum">
              <a:rPr lang="zh-TW" altLang="en-US" smtClean="0"/>
              <a:pPr/>
              <a:t>30</a:t>
            </a:fld>
            <a:endParaRPr lang="zh-TW" altLang="en-US"/>
          </a:p>
        </p:txBody>
      </p:sp>
      <p:cxnSp>
        <p:nvCxnSpPr>
          <p:cNvPr id="5" name="直線接點 4"/>
          <p:cNvCxnSpPr/>
          <p:nvPr/>
        </p:nvCxnSpPr>
        <p:spPr>
          <a:xfrm>
            <a:off x="-36513" y="5343525"/>
            <a:ext cx="918051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4"/>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gray">
          <a:xfrm>
            <a:off x="-36513" y="5013325"/>
            <a:ext cx="9186863" cy="3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7" name="Picture 5"/>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gray">
          <a:xfrm>
            <a:off x="-36513" y="2781300"/>
            <a:ext cx="9186863" cy="3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8" name="矩形 7"/>
          <p:cNvSpPr/>
          <p:nvPr/>
        </p:nvSpPr>
        <p:spPr>
          <a:xfrm>
            <a:off x="428595" y="2811463"/>
            <a:ext cx="8286809"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cxnSp>
        <p:nvCxnSpPr>
          <p:cNvPr id="10" name="直線接點 9"/>
          <p:cNvCxnSpPr/>
          <p:nvPr/>
        </p:nvCxnSpPr>
        <p:spPr>
          <a:xfrm>
            <a:off x="0" y="5084763"/>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2" name="圖片 2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5675" y="1600200"/>
            <a:ext cx="5432425"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文字方塊 4"/>
          <p:cNvSpPr txBox="1">
            <a:spLocks noChangeArrowheads="1"/>
          </p:cNvSpPr>
          <p:nvPr/>
        </p:nvSpPr>
        <p:spPr bwMode="auto">
          <a:xfrm>
            <a:off x="590550" y="3308350"/>
            <a:ext cx="7962900" cy="95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4800" dirty="0" smtClean="0">
                <a:solidFill>
                  <a:srgbClr val="FFC000"/>
                </a:solidFill>
                <a:latin typeface="微軟正黑體" panose="020B0604030504040204" pitchFamily="34" charset="-120"/>
                <a:ea typeface="微軟正黑體" panose="020B0604030504040204" pitchFamily="34" charset="-120"/>
              </a:rPr>
              <a:t>科學班甄選入學相關說明</a:t>
            </a:r>
            <a:endParaRPr lang="zh-TW" altLang="en-US" sz="4800" dirty="0">
              <a:solidFill>
                <a:srgbClr val="FFC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404412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620688"/>
            <a:ext cx="2232248" cy="576064"/>
          </a:xfrm>
        </p:spPr>
        <p:txBody>
          <a:bodyPr>
            <a:noAutofit/>
          </a:bodyPr>
          <a:lstStyle/>
          <a:p>
            <a:r>
              <a:rPr lang="zh-TW" altLang="zh-TW" sz="3400" spc="50" dirty="0">
                <a:ln w="15875" cmpd="sng">
                  <a:solidFill>
                    <a:srgbClr val="FFFFFF"/>
                  </a:solidFill>
                  <a:prstDash val="solid"/>
                </a:ln>
                <a:solidFill>
                  <a:schemeClr val="tx1"/>
                </a:solidFill>
                <a:latin typeface="標楷體" pitchFamily="65" charset="-120"/>
                <a:ea typeface="標楷體" pitchFamily="65" charset="-120"/>
                <a:cs typeface="+mn-cs"/>
              </a:rPr>
              <a:t>設班目的</a:t>
            </a:r>
            <a:endParaRPr lang="zh-TW" altLang="en-US" sz="3400" spc="50" dirty="0">
              <a:ln w="15875" cmpd="sng">
                <a:solidFill>
                  <a:srgbClr val="FFFFFF"/>
                </a:solidFill>
                <a:prstDash val="solid"/>
              </a:ln>
              <a:solidFill>
                <a:schemeClr val="tx1"/>
              </a:solidFill>
              <a:latin typeface="標楷體" pitchFamily="65" charset="-120"/>
              <a:ea typeface="標楷體" pitchFamily="65" charset="-120"/>
              <a:cs typeface="+mn-cs"/>
            </a:endParaRPr>
          </a:p>
        </p:txBody>
      </p:sp>
      <p:sp>
        <p:nvSpPr>
          <p:cNvPr id="3" name="文字版面配置區 2"/>
          <p:cNvSpPr>
            <a:spLocks noGrp="1"/>
          </p:cNvSpPr>
          <p:nvPr>
            <p:ph type="body" idx="1"/>
          </p:nvPr>
        </p:nvSpPr>
        <p:spPr>
          <a:xfrm>
            <a:off x="785786" y="1857364"/>
            <a:ext cx="7666111" cy="4000528"/>
          </a:xfrm>
        </p:spPr>
        <p:txBody>
          <a:bodyPr>
            <a:noAutofit/>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zh-TW" altLang="zh-TW" sz="2800" b="1" dirty="0" smtClean="0">
                <a:solidFill>
                  <a:schemeClr val="tx1"/>
                </a:solidFill>
                <a:latin typeface="標楷體" pitchFamily="65" charset="-120"/>
                <a:ea typeface="標楷體" pitchFamily="65" charset="-120"/>
              </a:rPr>
              <a:t>提供具</a:t>
            </a:r>
            <a:r>
              <a:rPr lang="zh-TW" altLang="zh-TW" sz="2800" b="1" dirty="0" smtClean="0">
                <a:solidFill>
                  <a:srgbClr val="FF0000"/>
                </a:solidFill>
                <a:latin typeface="標楷體" pitchFamily="65" charset="-120"/>
                <a:ea typeface="標楷體" pitchFamily="65" charset="-120"/>
              </a:rPr>
              <a:t>科學潛能</a:t>
            </a:r>
            <a:r>
              <a:rPr lang="zh-TW" altLang="zh-TW" sz="2800" b="1" dirty="0" smtClean="0">
                <a:solidFill>
                  <a:schemeClr val="tx1"/>
                </a:solidFill>
                <a:latin typeface="標楷體" pitchFamily="65" charset="-120"/>
                <a:ea typeface="標楷體" pitchFamily="65" charset="-120"/>
              </a:rPr>
              <a:t>之高級中等學校優秀學生適性發展機會。</a:t>
            </a:r>
          </a:p>
          <a:p>
            <a: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zh-TW" altLang="zh-TW" sz="2800" b="1" dirty="0" smtClean="0">
                <a:solidFill>
                  <a:schemeClr val="tx1"/>
                </a:solidFill>
                <a:latin typeface="標楷體" pitchFamily="65" charset="-120"/>
                <a:ea typeface="標楷體" pitchFamily="65" charset="-120"/>
              </a:rPr>
              <a:t>開設及發展特殊科學教育學程，提供優越之教學環境及卓越師資，培養學生從事個別科學研究之能力和創造力，充分發揮天賦潛能。</a:t>
            </a:r>
          </a:p>
          <a:p>
            <a: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zh-TW" altLang="zh-TW" sz="2800" b="1" dirty="0" smtClean="0">
                <a:solidFill>
                  <a:schemeClr val="tx1"/>
                </a:solidFill>
                <a:latin typeface="標楷體" pitchFamily="65" charset="-120"/>
                <a:ea typeface="標楷體" pitchFamily="65" charset="-120"/>
              </a:rPr>
              <a:t>培育兼具人文素養與科學專業知能之科學傑出人才，厚植國家之高素質科技人才及國家競爭力。</a:t>
            </a:r>
            <a:endParaRPr lang="zh-TW" altLang="en-US" sz="2800" b="1" dirty="0">
              <a:solidFill>
                <a:schemeClr val="tx1"/>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31</a:t>
            </a:fld>
            <a:endParaRPr lang="zh-TW" altLang="en-US"/>
          </a:p>
        </p:txBody>
      </p:sp>
      <p:cxnSp>
        <p:nvCxnSpPr>
          <p:cNvPr id="5" name="直線接點 4"/>
          <p:cNvCxnSpPr/>
          <p:nvPr/>
        </p:nvCxnSpPr>
        <p:spPr>
          <a:xfrm>
            <a:off x="-36513" y="5343525"/>
            <a:ext cx="918051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2555776" y="5949280"/>
            <a:ext cx="5688632" cy="369332"/>
          </a:xfrm>
          <a:prstGeom prst="rect">
            <a:avLst/>
          </a:prstGeom>
          <a:noFill/>
        </p:spPr>
        <p:txBody>
          <a:bodyPr wrap="square" rtlCol="0">
            <a:spAutoFit/>
          </a:bodyPr>
          <a:lstStyle/>
          <a:p>
            <a:r>
              <a:rPr lang="zh-TW" altLang="en-US" dirty="0" smtClean="0"/>
              <a:t>資料來源：</a:t>
            </a:r>
            <a:r>
              <a:rPr lang="zh-TW" altLang="zh-TW" dirty="0" smtClean="0">
                <a:solidFill>
                  <a:srgbClr val="002060"/>
                </a:solidFill>
              </a:rPr>
              <a:t>普通</a:t>
            </a:r>
            <a:r>
              <a:rPr lang="zh-TW" altLang="zh-TW" dirty="0">
                <a:solidFill>
                  <a:srgbClr val="002060"/>
                </a:solidFill>
              </a:rPr>
              <a:t>型高級中等學校科學班實施計畫</a:t>
            </a:r>
            <a:endParaRPr lang="zh-TW" altLang="en-US" dirty="0"/>
          </a:p>
        </p:txBody>
      </p:sp>
    </p:spTree>
    <p:extLst>
      <p:ext uri="{BB962C8B-B14F-4D97-AF65-F5344CB8AC3E}">
        <p14:creationId xmlns="" xmlns:p14="http://schemas.microsoft.com/office/powerpoint/2010/main" val="2413122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2"/>
          <p:cNvSpPr txBox="1">
            <a:spLocks/>
          </p:cNvSpPr>
          <p:nvPr/>
        </p:nvSpPr>
        <p:spPr bwMode="gray">
          <a:xfrm>
            <a:off x="260350" y="1160512"/>
            <a:ext cx="8623300" cy="117132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zh-TW" altLang="en-US" sz="2400" dirty="0" smtClean="0"/>
              <a:t>一</a:t>
            </a:r>
            <a:r>
              <a:rPr lang="en-US" altLang="zh-TW" sz="2400" dirty="0" smtClean="0"/>
              <a:t>.</a:t>
            </a:r>
            <a:r>
              <a:rPr lang="zh-TW" altLang="en-US" sz="2400" dirty="0" smtClean="0"/>
              <a:t>科學</a:t>
            </a:r>
            <a:r>
              <a:rPr lang="zh-TW" altLang="en-US" sz="2400" dirty="0"/>
              <a:t>班之課程規劃應依高級中等學校教育實驗辦法之規定，以</a:t>
            </a:r>
            <a:r>
              <a:rPr lang="zh-TW" altLang="en-US" sz="2400" dirty="0" smtClean="0"/>
              <a:t>高級中學三年</a:t>
            </a:r>
            <a:r>
              <a:rPr lang="zh-TW" altLang="en-US" sz="2400" dirty="0"/>
              <a:t>課程整體規劃，除普通高級中學基礎科學相關科目外，得彈性</a:t>
            </a:r>
            <a:r>
              <a:rPr lang="zh-TW" altLang="en-US" sz="2400" dirty="0" smtClean="0"/>
              <a:t>設計科學</a:t>
            </a:r>
            <a:r>
              <a:rPr lang="zh-TW" altLang="en-US" sz="2400" dirty="0"/>
              <a:t>專業領域科目；</a:t>
            </a:r>
            <a:r>
              <a:rPr lang="zh-TW" altLang="en-US" sz="2400" dirty="0" smtClean="0"/>
              <a:t>其應</a:t>
            </a:r>
            <a:r>
              <a:rPr lang="zh-TW" altLang="en-US" sz="2400" dirty="0"/>
              <a:t>修學分</a:t>
            </a:r>
            <a:r>
              <a:rPr lang="zh-TW" altLang="en-US" sz="2400" dirty="0" smtClean="0"/>
              <a:t>數及教學</a:t>
            </a:r>
            <a:r>
              <a:rPr lang="zh-TW" altLang="en-US" sz="2400" dirty="0"/>
              <a:t>方式，</a:t>
            </a:r>
            <a:r>
              <a:rPr lang="zh-TW" altLang="en-US" sz="2400" dirty="0" smtClean="0"/>
              <a:t>由</a:t>
            </a:r>
            <a:r>
              <a:rPr lang="zh-TW" altLang="en-US" sz="2400" dirty="0" smtClean="0">
                <a:solidFill>
                  <a:srgbClr val="00B0F0"/>
                </a:solidFill>
              </a:rPr>
              <a:t>合作大學</a:t>
            </a:r>
            <a:r>
              <a:rPr lang="zh-TW" altLang="en-US" sz="2400" dirty="0" smtClean="0"/>
              <a:t>與</a:t>
            </a:r>
            <a:r>
              <a:rPr lang="zh-TW" altLang="en-US" sz="2400" dirty="0" smtClean="0">
                <a:solidFill>
                  <a:srgbClr val="00B0F0"/>
                </a:solidFill>
              </a:rPr>
              <a:t>設班高級中學</a:t>
            </a:r>
            <a:r>
              <a:rPr lang="zh-TW" altLang="en-US" sz="2400" dirty="0" smtClean="0"/>
              <a:t>共同規劃。</a:t>
            </a:r>
            <a:endParaRPr lang="zh-TW" altLang="en-US" sz="2400" dirty="0"/>
          </a:p>
          <a:p>
            <a:pPr marL="0" indent="0">
              <a:buNone/>
            </a:pPr>
            <a:r>
              <a:rPr lang="zh-TW" altLang="en-US" sz="2400" dirty="0" smtClean="0"/>
              <a:t>二</a:t>
            </a:r>
            <a:r>
              <a:rPr lang="en-US" altLang="zh-TW" sz="2400" dirty="0" smtClean="0"/>
              <a:t>.</a:t>
            </a:r>
            <a:r>
              <a:rPr lang="zh-TW" altLang="en-US" sz="2400" dirty="0" smtClean="0"/>
              <a:t>科學</a:t>
            </a:r>
            <a:r>
              <a:rPr lang="zh-TW" altLang="en-US" sz="2400" dirty="0"/>
              <a:t>班課程分二階段</a:t>
            </a:r>
            <a:r>
              <a:rPr lang="zh-TW" altLang="en-US" sz="2400" dirty="0" smtClean="0"/>
              <a:t>：</a:t>
            </a:r>
            <a:endParaRPr lang="en-US" altLang="zh-TW" sz="2400" dirty="0" smtClean="0"/>
          </a:p>
          <a:p>
            <a:pPr marL="857250" lvl="1" indent="-457200"/>
            <a:r>
              <a:rPr lang="zh-TW" altLang="en-US" sz="2400" b="1" dirty="0" smtClean="0">
                <a:solidFill>
                  <a:srgbClr val="00B0F0"/>
                </a:solidFill>
              </a:rPr>
              <a:t>第一</a:t>
            </a:r>
            <a:r>
              <a:rPr lang="zh-TW" altLang="en-US" sz="2400" b="1" dirty="0">
                <a:solidFill>
                  <a:srgbClr val="00B0F0"/>
                </a:solidFill>
              </a:rPr>
              <a:t>階段學</a:t>
            </a:r>
            <a:r>
              <a:rPr lang="zh-TW" altLang="en-US" sz="2400" b="1" dirty="0" smtClean="0">
                <a:solidFill>
                  <a:srgbClr val="00B0F0"/>
                </a:solidFill>
              </a:rPr>
              <a:t>程</a:t>
            </a:r>
            <a:r>
              <a:rPr lang="en-US" altLang="zh-TW" sz="2400" b="1" dirty="0" smtClean="0"/>
              <a:t>(</a:t>
            </a:r>
            <a:r>
              <a:rPr lang="zh-TW" altLang="en-US" sz="2400" b="1" dirty="0" smtClean="0"/>
              <a:t>高一</a:t>
            </a:r>
            <a:r>
              <a:rPr lang="zh-TW" altLang="en-US" sz="2400" b="1" dirty="0"/>
              <a:t>及高</a:t>
            </a:r>
            <a:r>
              <a:rPr lang="zh-TW" altLang="en-US" sz="2400" b="1" dirty="0" smtClean="0"/>
              <a:t>二</a:t>
            </a:r>
            <a:r>
              <a:rPr lang="en-US" altLang="zh-TW" sz="2400" b="1" dirty="0" smtClean="0"/>
              <a:t>)</a:t>
            </a:r>
            <a:r>
              <a:rPr lang="zh-TW" altLang="en-US" sz="2400" b="1" dirty="0" smtClean="0"/>
              <a:t>學生應修讀</a:t>
            </a:r>
            <a:r>
              <a:rPr lang="zh-TW" altLang="en-US" sz="2400" b="1" dirty="0"/>
              <a:t>普通</a:t>
            </a:r>
            <a:r>
              <a:rPr lang="zh-TW" altLang="en-US" sz="2400" b="1" dirty="0" smtClean="0"/>
              <a:t>高級中學</a:t>
            </a:r>
            <a:r>
              <a:rPr lang="zh-TW" altLang="en-US" sz="2400" b="1" dirty="0"/>
              <a:t>基礎科學相關科目與人文及社會相關領域學分，並得於就讀期間</a:t>
            </a:r>
            <a:r>
              <a:rPr lang="zh-TW" altLang="en-US" sz="2400" b="1" dirty="0" smtClean="0"/>
              <a:t>依資</a:t>
            </a:r>
            <a:r>
              <a:rPr lang="zh-TW" altLang="en-US" sz="2400" b="1" dirty="0"/>
              <a:t>賦優異降低入學年齡縮短就業年限相關規定，參加學科免修考試</a:t>
            </a:r>
            <a:r>
              <a:rPr lang="zh-TW" altLang="en-US" sz="2400" b="1" dirty="0" smtClean="0"/>
              <a:t>；</a:t>
            </a:r>
            <a:endParaRPr lang="en-US" altLang="zh-TW" sz="2400" b="1" dirty="0" smtClean="0"/>
          </a:p>
          <a:p>
            <a:pPr marL="857250" lvl="1" indent="-457200"/>
            <a:r>
              <a:rPr lang="zh-TW" altLang="en-US" sz="2400" b="1" dirty="0" smtClean="0">
                <a:solidFill>
                  <a:srgbClr val="00B0F0"/>
                </a:solidFill>
              </a:rPr>
              <a:t>第二</a:t>
            </a:r>
            <a:r>
              <a:rPr lang="zh-TW" altLang="en-US" sz="2400" b="1" dirty="0">
                <a:solidFill>
                  <a:srgbClr val="00B0F0"/>
                </a:solidFill>
              </a:rPr>
              <a:t>階段學程</a:t>
            </a:r>
            <a:r>
              <a:rPr lang="zh-TW" altLang="en-US" sz="2400" b="1" dirty="0"/>
              <a:t>由各高級中學設計科學專業領域科目，邀請合作大學教授</a:t>
            </a:r>
            <a:r>
              <a:rPr lang="zh-TW" altLang="en-US" sz="2400" b="1" dirty="0" smtClean="0"/>
              <a:t>至</a:t>
            </a:r>
            <a:r>
              <a:rPr lang="en-US" altLang="zh-TW" sz="2400" b="1" dirty="0" smtClean="0"/>
              <a:t>3</a:t>
            </a:r>
            <a:r>
              <a:rPr lang="zh-TW" altLang="en-US" sz="2400" b="1" dirty="0" smtClean="0"/>
              <a:t>高級中學</a:t>
            </a:r>
            <a:r>
              <a:rPr lang="zh-TW" altLang="en-US" sz="2400" b="1" dirty="0"/>
              <a:t>講授，</a:t>
            </a:r>
            <a:r>
              <a:rPr lang="zh-TW" altLang="en-US" sz="2400" b="1" dirty="0" smtClean="0"/>
              <a:t>或直接</a:t>
            </a:r>
            <a:r>
              <a:rPr lang="zh-TW" altLang="en-US" sz="2400" b="1" dirty="0"/>
              <a:t>選修大學</a:t>
            </a:r>
            <a:r>
              <a:rPr lang="zh-TW" altLang="en-US" sz="2400" b="1" dirty="0" smtClean="0"/>
              <a:t>開設之相關</a:t>
            </a:r>
            <a:r>
              <a:rPr lang="zh-TW" altLang="en-US" sz="2400" b="1" dirty="0"/>
              <a:t>科目學分。</a:t>
            </a:r>
          </a:p>
          <a:p>
            <a:pPr marL="0" indent="0">
              <a:buNone/>
            </a:pPr>
            <a:r>
              <a:rPr lang="zh-TW" altLang="en-US" sz="2400" dirty="0" smtClean="0"/>
              <a:t>三</a:t>
            </a:r>
            <a:r>
              <a:rPr lang="en-US" altLang="zh-TW" sz="2400" dirty="0" smtClean="0"/>
              <a:t>.</a:t>
            </a:r>
            <a:r>
              <a:rPr lang="zh-TW" altLang="en-US" sz="2400" dirty="0" smtClean="0"/>
              <a:t>科學</a:t>
            </a:r>
            <a:r>
              <a:rPr lang="zh-TW" altLang="en-US" sz="2400" dirty="0"/>
              <a:t>班學生於修讀第二階段學程期間</a:t>
            </a:r>
            <a:r>
              <a:rPr lang="zh-TW" altLang="en-US" sz="2400" dirty="0" smtClean="0"/>
              <a:t>，在</a:t>
            </a:r>
            <a:r>
              <a:rPr lang="zh-TW" altLang="en-US" sz="2400" dirty="0"/>
              <a:t>大學</a:t>
            </a:r>
            <a:r>
              <a:rPr lang="zh-TW" altLang="en-US" sz="2400" dirty="0" smtClean="0"/>
              <a:t>教之指導</a:t>
            </a:r>
            <a:r>
              <a:rPr lang="zh-TW" altLang="en-US" sz="2400" dirty="0"/>
              <a:t>下，進行</a:t>
            </a:r>
            <a:r>
              <a:rPr lang="zh-TW" altLang="en-US" sz="2400" dirty="0" smtClean="0">
                <a:solidFill>
                  <a:srgbClr val="00B0F0"/>
                </a:solidFill>
              </a:rPr>
              <a:t>個別科學</a:t>
            </a:r>
            <a:r>
              <a:rPr lang="zh-TW" altLang="en-US" sz="2400" dirty="0">
                <a:solidFill>
                  <a:srgbClr val="00B0F0"/>
                </a:solidFill>
              </a:rPr>
              <a:t>研究</a:t>
            </a:r>
            <a:r>
              <a:rPr lang="zh-TW" altLang="en-US" sz="2400" dirty="0"/>
              <a:t>計畫。</a:t>
            </a:r>
          </a:p>
        </p:txBody>
      </p:sp>
      <p:sp>
        <p:nvSpPr>
          <p:cNvPr id="2" name="文字方塊 1"/>
          <p:cNvSpPr txBox="1"/>
          <p:nvPr/>
        </p:nvSpPr>
        <p:spPr>
          <a:xfrm>
            <a:off x="1043608" y="537153"/>
            <a:ext cx="1954381" cy="615553"/>
          </a:xfrm>
          <a:prstGeom prst="rect">
            <a:avLst/>
          </a:prstGeom>
          <a:noFill/>
        </p:spPr>
        <p:txBody>
          <a:bodyPr wrap="none" rtlCol="0">
            <a:spAutoFit/>
          </a:bodyPr>
          <a:lstStyle/>
          <a:p>
            <a:r>
              <a:rPr lang="zh-TW" altLang="en-US" sz="3400" b="1" cap="all" spc="50" dirty="0">
                <a:ln w="15875" cmpd="sng">
                  <a:solidFill>
                    <a:srgbClr val="FFFFFF"/>
                  </a:solidFill>
                  <a:prstDash val="solid"/>
                </a:ln>
                <a:latin typeface="微軟正黑體" panose="020B0604030504040204" pitchFamily="34" charset="-120"/>
                <a:ea typeface="+mj-ea"/>
              </a:rPr>
              <a:t>課程規劃</a:t>
            </a:r>
          </a:p>
        </p:txBody>
      </p:sp>
    </p:spTree>
    <p:extLst>
      <p:ext uri="{BB962C8B-B14F-4D97-AF65-F5344CB8AC3E}">
        <p14:creationId xmlns="" xmlns:p14="http://schemas.microsoft.com/office/powerpoint/2010/main" val="289792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1"/>
          <p:cNvSpPr txBox="1">
            <a:spLocks/>
          </p:cNvSpPr>
          <p:nvPr/>
        </p:nvSpPr>
        <p:spPr>
          <a:xfrm>
            <a:off x="65532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l" defTabSz="914400" rtl="0" eaLnBrk="0" latinLnBrk="0" hangingPunct="0">
              <a:spcBef>
                <a:spcPct val="20000"/>
              </a:spcBef>
              <a:buClr>
                <a:schemeClr val="hlink"/>
              </a:buClr>
              <a:buFont typeface="Wingdings" pitchFamily="2" charset="2"/>
              <a:buChar char="v"/>
              <a:defRPr sz="2800" b="1" kern="1200">
                <a:solidFill>
                  <a:schemeClr val="tx1"/>
                </a:solidFill>
                <a:latin typeface="Verdana" pitchFamily="34" charset="0"/>
                <a:ea typeface="+mn-ea"/>
                <a:cs typeface="+mn-cs"/>
              </a:defRPr>
            </a:lvl1pPr>
            <a:lvl2pPr marL="742950" indent="-285750" algn="l" defTabSz="914400" rtl="0" eaLnBrk="0" latinLnBrk="0" hangingPunct="0">
              <a:spcBef>
                <a:spcPct val="20000"/>
              </a:spcBef>
              <a:buClr>
                <a:schemeClr val="accent1"/>
              </a:buClr>
              <a:buFont typeface="Wingdings" pitchFamily="2" charset="2"/>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lr>
                <a:schemeClr val="tx1"/>
              </a:buClr>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33</a:t>
            </a:fld>
            <a:endParaRPr lang="en-US" altLang="zh-TW" sz="1000" b="0" smtClean="0">
              <a:latin typeface="Arial" charset="0"/>
              <a:ea typeface="新細明體" charset="-120"/>
            </a:endParaRPr>
          </a:p>
        </p:txBody>
      </p:sp>
      <p:sp>
        <p:nvSpPr>
          <p:cNvPr id="12" name="文字方塊 11"/>
          <p:cNvSpPr txBox="1"/>
          <p:nvPr/>
        </p:nvSpPr>
        <p:spPr>
          <a:xfrm>
            <a:off x="2555776" y="5949280"/>
            <a:ext cx="5688632" cy="369332"/>
          </a:xfrm>
          <a:prstGeom prst="rect">
            <a:avLst/>
          </a:prstGeom>
          <a:noFill/>
        </p:spPr>
        <p:txBody>
          <a:bodyPr wrap="square" rtlCol="0">
            <a:spAutoFit/>
          </a:bodyPr>
          <a:lstStyle/>
          <a:p>
            <a:r>
              <a:rPr lang="zh-TW" altLang="en-US" dirty="0"/>
              <a:t>資料來源：</a:t>
            </a:r>
            <a:r>
              <a:rPr lang="zh-TW" altLang="zh-TW" dirty="0">
                <a:solidFill>
                  <a:srgbClr val="002060"/>
                </a:solidFill>
              </a:rPr>
              <a:t>普通型高級中等學校科學班實施計畫</a:t>
            </a:r>
            <a:endParaRPr lang="zh-TW" altLang="en-US" dirty="0">
              <a:solidFill>
                <a:srgbClr val="002060"/>
              </a:solidFill>
            </a:endParaRPr>
          </a:p>
        </p:txBody>
      </p:sp>
      <p:sp>
        <p:nvSpPr>
          <p:cNvPr id="2" name="矩形 1"/>
          <p:cNvSpPr/>
          <p:nvPr/>
        </p:nvSpPr>
        <p:spPr>
          <a:xfrm>
            <a:off x="467544" y="1519549"/>
            <a:ext cx="7488832" cy="4524315"/>
          </a:xfrm>
          <a:prstGeom prst="rect">
            <a:avLst/>
          </a:prstGeom>
        </p:spPr>
        <p:txBody>
          <a:bodyPr wrap="square">
            <a:spAutoFit/>
          </a:bodyPr>
          <a:lstStyle/>
          <a:p>
            <a:pPr>
              <a:buClr>
                <a:srgbClr val="002060"/>
              </a:buClr>
            </a:pPr>
            <a:r>
              <a:rPr lang="zh-TW" altLang="en-US" sz="2400" b="1" dirty="0" smtClean="0"/>
              <a:t>一</a:t>
            </a:r>
            <a:r>
              <a:rPr lang="en-US" altLang="zh-TW" sz="2400" b="1" dirty="0" smtClean="0"/>
              <a:t>.</a:t>
            </a:r>
            <a:r>
              <a:rPr lang="zh-TW" altLang="en-US" sz="2400" b="1" dirty="0" smtClean="0"/>
              <a:t>科學</a:t>
            </a:r>
            <a:r>
              <a:rPr lang="zh-TW" altLang="en-US" sz="2400" b="1" dirty="0"/>
              <a:t>班畢業學生應修畢各開班實施計畫所定課程，並修畢一百六十學分，以取得高級中學畢業證書</a:t>
            </a:r>
            <a:r>
              <a:rPr lang="zh-TW" altLang="en-US" sz="2400" b="1" dirty="0" smtClean="0"/>
              <a:t>。</a:t>
            </a:r>
            <a:endParaRPr lang="en-US" altLang="zh-TW" sz="2400" b="1" dirty="0" smtClean="0"/>
          </a:p>
          <a:p>
            <a:pPr>
              <a:buClr>
                <a:srgbClr val="002060"/>
              </a:buClr>
            </a:pPr>
            <a:endParaRPr lang="en-US" altLang="zh-TW" sz="2400" b="1" dirty="0"/>
          </a:p>
          <a:p>
            <a:pPr>
              <a:buClr>
                <a:srgbClr val="002060"/>
              </a:buClr>
            </a:pPr>
            <a:r>
              <a:rPr lang="zh-TW" altLang="en-US" sz="2400" b="1" dirty="0" smtClean="0"/>
              <a:t>二</a:t>
            </a:r>
            <a:r>
              <a:rPr lang="en-US" altLang="zh-TW" sz="2400" b="1" dirty="0" smtClean="0"/>
              <a:t>.</a:t>
            </a:r>
            <a:r>
              <a:rPr lang="zh-TW" altLang="en-US" sz="2400" b="1" dirty="0" smtClean="0"/>
              <a:t>科學</a:t>
            </a:r>
            <a:r>
              <a:rPr lang="zh-TW" altLang="en-US" sz="2400" b="1" dirty="0"/>
              <a:t>班學生於就讀期間之學科資格考試成績及個別研究成果得作為「大學多元入學方案」甄選入學之參據。學生於第二階段學程修得之數理科學分及修課證明書，得作為將來進入大學後抵免學分之參考</a:t>
            </a:r>
            <a:r>
              <a:rPr lang="zh-TW" altLang="en-US" sz="2400" b="1" dirty="0" smtClean="0"/>
              <a:t>。</a:t>
            </a:r>
            <a:endParaRPr lang="en-US" altLang="zh-TW" sz="2400" b="1" dirty="0" smtClean="0"/>
          </a:p>
          <a:p>
            <a:pPr marL="457200" indent="-457200">
              <a:buClr>
                <a:srgbClr val="002060"/>
              </a:buClr>
              <a:buFont typeface="+mj-ea"/>
              <a:buAutoNum type="ea1ChtPeriod"/>
            </a:pPr>
            <a:endParaRPr lang="zh-TW" altLang="en-US" sz="2400" b="1" dirty="0"/>
          </a:p>
          <a:p>
            <a:pPr>
              <a:buClr>
                <a:srgbClr val="002060"/>
              </a:buClr>
            </a:pPr>
            <a:r>
              <a:rPr lang="zh-TW" altLang="en-US" sz="2400" b="1" dirty="0" smtClean="0"/>
              <a:t>三</a:t>
            </a:r>
            <a:r>
              <a:rPr lang="en-US" altLang="zh-TW" sz="2400" b="1" dirty="0" smtClean="0"/>
              <a:t>.</a:t>
            </a:r>
            <a:r>
              <a:rPr lang="zh-TW" altLang="en-US" sz="2400" b="1" dirty="0" smtClean="0"/>
              <a:t>科學</a:t>
            </a:r>
            <a:r>
              <a:rPr lang="zh-TW" altLang="en-US" sz="2400" b="1" dirty="0"/>
              <a:t>班學生就讀期間通過高級中學與合作大學辦理之學科資格考試，未修畢第二階段學程者，其升學仍依「大學多元入學方案」辦理。</a:t>
            </a:r>
          </a:p>
          <a:p>
            <a:pPr marL="457200" indent="-457200">
              <a:buFont typeface="+mj-ea"/>
              <a:buAutoNum type="ea1ChtPeriod"/>
            </a:pPr>
            <a:endParaRPr lang="zh-TW" altLang="en-US" sz="2400" dirty="0">
              <a:solidFill>
                <a:srgbClr val="002060"/>
              </a:solidFill>
            </a:endParaRPr>
          </a:p>
        </p:txBody>
      </p:sp>
      <p:sp>
        <p:nvSpPr>
          <p:cNvPr id="14" name="文字方塊 13"/>
          <p:cNvSpPr txBox="1"/>
          <p:nvPr/>
        </p:nvSpPr>
        <p:spPr>
          <a:xfrm>
            <a:off x="1043608" y="537153"/>
            <a:ext cx="1954381" cy="615553"/>
          </a:xfrm>
          <a:prstGeom prst="rect">
            <a:avLst/>
          </a:prstGeom>
          <a:noFill/>
        </p:spPr>
        <p:txBody>
          <a:bodyPr wrap="none" rtlCol="0">
            <a:spAutoFit/>
          </a:bodyPr>
          <a:lstStyle/>
          <a:p>
            <a:r>
              <a:rPr lang="zh-TW" altLang="en-US" sz="3400" b="1" cap="all" spc="50" dirty="0">
                <a:ln w="15875" cmpd="sng">
                  <a:solidFill>
                    <a:srgbClr val="FFFFFF"/>
                  </a:solidFill>
                  <a:prstDash val="solid"/>
                </a:ln>
                <a:latin typeface="微軟正黑體" panose="020B0604030504040204" pitchFamily="34" charset="-120"/>
                <a:ea typeface="+mj-ea"/>
              </a:rPr>
              <a:t>升學進路</a:t>
            </a:r>
          </a:p>
        </p:txBody>
      </p:sp>
    </p:spTree>
    <p:extLst>
      <p:ext uri="{BB962C8B-B14F-4D97-AF65-F5344CB8AC3E}">
        <p14:creationId xmlns="" xmlns:p14="http://schemas.microsoft.com/office/powerpoint/2010/main" val="1859899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285852" y="1071546"/>
            <a:ext cx="6741368" cy="792088"/>
          </a:xfrm>
        </p:spPr>
        <p:txBody>
          <a:bodyPr>
            <a:normAutofit/>
          </a:bodyPr>
          <a:lstStyle/>
          <a:p>
            <a:r>
              <a:rPr lang="zh-TW" altLang="en-US" sz="3400" spc="50" dirty="0">
                <a:ln w="15875" cmpd="sng">
                  <a:solidFill>
                    <a:srgbClr val="FFFFFF"/>
                  </a:solidFill>
                  <a:prstDash val="solid"/>
                </a:ln>
                <a:solidFill>
                  <a:schemeClr val="tx1"/>
                </a:solidFill>
                <a:latin typeface="標楷體" pitchFamily="65" charset="-120"/>
                <a:ea typeface="標楷體" pitchFamily="65" charset="-120"/>
                <a:cs typeface="+mn-cs"/>
              </a:rPr>
              <a:t>退場輔導機制</a:t>
            </a:r>
          </a:p>
        </p:txBody>
      </p:sp>
      <p:sp>
        <p:nvSpPr>
          <p:cNvPr id="6" name="內容版面配置區 2"/>
          <p:cNvSpPr txBox="1">
            <a:spLocks/>
          </p:cNvSpPr>
          <p:nvPr/>
        </p:nvSpPr>
        <p:spPr>
          <a:xfrm>
            <a:off x="500034" y="1785926"/>
            <a:ext cx="8229600" cy="3286148"/>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nSpc>
                <a:spcPct val="150000"/>
              </a:lnSpc>
            </a:pPr>
            <a:r>
              <a:rPr lang="zh-TW" altLang="en-US" sz="3200" dirty="0" smtClean="0">
                <a:solidFill>
                  <a:schemeClr val="tx1"/>
                </a:solidFill>
                <a:latin typeface="標楷體" pitchFamily="65" charset="-120"/>
                <a:ea typeface="標楷體" pitchFamily="65" charset="-120"/>
              </a:rPr>
              <a:t>科學班學生就讀期間，因學習適應、生涯規劃考量、或未通過學科資格考試等因素，無法繼續第二階段學程者，</a:t>
            </a:r>
            <a:r>
              <a:rPr lang="zh-TW" altLang="en-US" sz="3200" dirty="0" smtClean="0">
                <a:solidFill>
                  <a:srgbClr val="00B0F0"/>
                </a:solidFill>
                <a:latin typeface="標楷體" pitchFamily="65" charset="-120"/>
                <a:ea typeface="標楷體" pitchFamily="65" charset="-120"/>
              </a:rPr>
              <a:t>得轉介校內其他班級</a:t>
            </a:r>
            <a:r>
              <a:rPr lang="zh-TW" altLang="en-US" sz="3200" dirty="0" smtClean="0">
                <a:solidFill>
                  <a:schemeClr val="tx1"/>
                </a:solidFill>
                <a:latin typeface="標楷體" pitchFamily="65" charset="-120"/>
                <a:ea typeface="標楷體" pitchFamily="65" charset="-120"/>
              </a:rPr>
              <a:t>就讀。</a:t>
            </a:r>
            <a:endParaRPr lang="zh-TW" altLang="en-US" sz="3200" dirty="0">
              <a:solidFill>
                <a:schemeClr val="tx1"/>
              </a:solidFill>
              <a:latin typeface="標楷體" pitchFamily="65" charset="-120"/>
              <a:ea typeface="標楷體" pitchFamily="65" charset="-120"/>
            </a:endParaRPr>
          </a:p>
        </p:txBody>
      </p:sp>
      <p:sp>
        <p:nvSpPr>
          <p:cNvPr id="8" name="投影片編號版面配置區 4"/>
          <p:cNvSpPr txBox="1">
            <a:spLocks/>
          </p:cNvSpPr>
          <p:nvPr/>
        </p:nvSpPr>
        <p:spPr>
          <a:xfrm>
            <a:off x="6553200" y="6248400"/>
            <a:ext cx="2133600" cy="457200"/>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1C101D-2A56-4751-9630-9019876768E9}" type="slidenum">
              <a:rPr lang="zh-TW" altLang="en-US" smtClean="0"/>
              <a:pPr>
                <a:defRPr/>
              </a:pPr>
              <a:t>34</a:t>
            </a:fld>
            <a:endParaRPr lang="en-US" altLang="zh-TW"/>
          </a:p>
        </p:txBody>
      </p:sp>
    </p:spTree>
    <p:extLst>
      <p:ext uri="{BB962C8B-B14F-4D97-AF65-F5344CB8AC3E}">
        <p14:creationId xmlns="" xmlns:p14="http://schemas.microsoft.com/office/powerpoint/2010/main" val="2383424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2963" y="260648"/>
            <a:ext cx="7772400" cy="1129404"/>
          </a:xfrm>
        </p:spPr>
        <p:txBody>
          <a:bodyPr/>
          <a:lstStyle/>
          <a:p>
            <a:pPr rtl="0" eaLnBrk="1" latinLnBrk="0" hangingPunct="1"/>
            <a:r>
              <a:rPr lang="en-US" altLang="zh-TW" sz="3400" dirty="0" smtClean="0">
                <a:solidFill>
                  <a:srgbClr val="00B0F0"/>
                </a:solidFill>
                <a:effectLst/>
                <a:latin typeface="微軟正黑體" panose="020B0604030504040204" pitchFamily="34" charset="-120"/>
                <a:cs typeface="+mn-cs"/>
              </a:rPr>
              <a:t>105</a:t>
            </a:r>
            <a:r>
              <a:rPr lang="zh-TW" altLang="zh-TW" sz="3400" dirty="0" smtClean="0">
                <a:solidFill>
                  <a:srgbClr val="00B0F0"/>
                </a:solidFill>
                <a:effectLst/>
                <a:latin typeface="微軟正黑體" panose="020B0604030504040204" pitchFamily="34" charset="-120"/>
                <a:cs typeface="+mn-cs"/>
              </a:rPr>
              <a:t>學年度</a:t>
            </a:r>
            <a:r>
              <a:rPr lang="zh-TW" altLang="zh-TW" sz="3400" dirty="0" smtClean="0">
                <a:solidFill>
                  <a:schemeClr val="tx1"/>
                </a:solidFill>
                <a:effectLst/>
                <a:latin typeface="微軟正黑體" panose="020B0604030504040204" pitchFamily="34" charset="-120"/>
                <a:cs typeface="+mn-cs"/>
              </a:rPr>
              <a:t>辦理科學班甄選入學學校</a:t>
            </a:r>
            <a:endParaRPr lang="zh-TW" altLang="en-US" dirty="0">
              <a:solidFill>
                <a:schemeClr val="tx1"/>
              </a:solidFill>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35</a:t>
            </a:fld>
            <a:endParaRPr lang="zh-TW" altLang="en-US"/>
          </a:p>
        </p:txBody>
      </p:sp>
      <p:sp>
        <p:nvSpPr>
          <p:cNvPr id="9" name="投影片編號版面配置區 1"/>
          <p:cNvSpPr txBox="1">
            <a:spLocks/>
          </p:cNvSpPr>
          <p:nvPr/>
        </p:nvSpPr>
        <p:spPr>
          <a:xfrm>
            <a:off x="6553200" y="6248400"/>
            <a:ext cx="21336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marL="0" algn="l" defTabSz="914400" rtl="0" eaLnBrk="0" latinLnBrk="0" hangingPunct="0">
              <a:spcBef>
                <a:spcPct val="20000"/>
              </a:spcBef>
              <a:buClr>
                <a:schemeClr val="hlink"/>
              </a:buClr>
              <a:buFont typeface="Wingdings" pitchFamily="2" charset="2"/>
              <a:buChar char="v"/>
              <a:defRPr sz="2800" b="1" kern="1200">
                <a:solidFill>
                  <a:schemeClr val="tx1"/>
                </a:solidFill>
                <a:latin typeface="Verdana" pitchFamily="34" charset="0"/>
                <a:ea typeface="+mn-ea"/>
                <a:cs typeface="+mn-cs"/>
              </a:defRPr>
            </a:lvl1pPr>
            <a:lvl2pPr marL="742950" indent="-285750" algn="l" defTabSz="914400" rtl="0" eaLnBrk="0" latinLnBrk="0" hangingPunct="0">
              <a:spcBef>
                <a:spcPct val="20000"/>
              </a:spcBef>
              <a:buClr>
                <a:schemeClr val="accent1"/>
              </a:buClr>
              <a:buFont typeface="Wingdings" pitchFamily="2" charset="2"/>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lr>
                <a:schemeClr val="tx1"/>
              </a:buClr>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35</a:t>
            </a:fld>
            <a:endParaRPr lang="en-US" altLang="zh-TW" sz="1000" b="0" smtClean="0">
              <a:latin typeface="Arial" charset="0"/>
              <a:ea typeface="新細明體" charset="-120"/>
            </a:endParaRPr>
          </a:p>
        </p:txBody>
      </p:sp>
      <p:graphicFrame>
        <p:nvGraphicFramePr>
          <p:cNvPr id="12" name="表格 11"/>
          <p:cNvGraphicFramePr>
            <a:graphicFrameLocks noGrp="1"/>
          </p:cNvGraphicFramePr>
          <p:nvPr>
            <p:extLst>
              <p:ext uri="{D42A27DB-BD31-4B8C-83A1-F6EECF244321}">
                <p14:modId xmlns="" xmlns:p14="http://schemas.microsoft.com/office/powerpoint/2010/main" val="1652972225"/>
              </p:ext>
            </p:extLst>
          </p:nvPr>
        </p:nvGraphicFramePr>
        <p:xfrm>
          <a:off x="467544" y="1196753"/>
          <a:ext cx="8416105" cy="5375528"/>
        </p:xfrm>
        <a:graphic>
          <a:graphicData uri="http://schemas.openxmlformats.org/drawingml/2006/table">
            <a:tbl>
              <a:tblPr firstRow="1" bandRow="1">
                <a:tableStyleId>{5C22544A-7EE6-4342-B048-85BDC9FD1C3A}</a:tableStyleId>
              </a:tblPr>
              <a:tblGrid>
                <a:gridCol w="1225637"/>
                <a:gridCol w="2844355"/>
                <a:gridCol w="2939438"/>
                <a:gridCol w="1406675"/>
              </a:tblGrid>
              <a:tr h="529208">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區域別</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招生學校</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pPr algn="ctr"/>
                      <a:r>
                        <a:rPr lang="zh-TW" altLang="en-US" sz="2400" dirty="0" smtClean="0">
                          <a:solidFill>
                            <a:srgbClr val="002060"/>
                          </a:solidFill>
                          <a:latin typeface="微軟正黑體" panose="020B0604030504040204" pitchFamily="34" charset="-120"/>
                          <a:ea typeface="微軟正黑體" panose="020B0604030504040204" pitchFamily="34" charset="-120"/>
                        </a:rPr>
                        <a:t>合作辦理大學</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solidFill>
                            <a:srgbClr val="002060"/>
                          </a:solidFill>
                          <a:latin typeface="微軟正黑體" panose="020B0604030504040204" pitchFamily="34" charset="-120"/>
                          <a:ea typeface="微軟正黑體" panose="020B0604030504040204" pitchFamily="34" charset="-120"/>
                        </a:rPr>
                        <a:t>招生人數</a:t>
                      </a:r>
                      <a:endParaRPr lang="zh-TW" altLang="en-US" sz="2400" dirty="0">
                        <a:solidFill>
                          <a:srgbClr val="002060"/>
                        </a:solidFill>
                        <a:latin typeface="微軟正黑體" panose="020B0604030504040204" pitchFamily="34" charset="-120"/>
                        <a:ea typeface="微軟正黑體" panose="020B0604030504040204" pitchFamily="34" charset="-120"/>
                      </a:endParaRPr>
                    </a:p>
                  </a:txBody>
                  <a:tcPr/>
                </a:tc>
              </a:tr>
              <a:tr h="440145">
                <a:tc rowSpan="4">
                  <a:txBody>
                    <a:bodyPr/>
                    <a:lstStyle/>
                    <a:p>
                      <a:pPr algn="ctr"/>
                      <a:r>
                        <a:rPr lang="zh-TW" altLang="en-US" sz="2400" dirty="0" smtClean="0">
                          <a:latin typeface="微軟正黑體" panose="020B0604030504040204" pitchFamily="34" charset="-120"/>
                          <a:ea typeface="微軟正黑體" panose="020B0604030504040204" pitchFamily="34" charset="-120"/>
                        </a:rPr>
                        <a:t>北區</a:t>
                      </a:r>
                      <a:endParaRPr lang="zh-TW" altLang="en-US" sz="2400" dirty="0">
                        <a:latin typeface="微軟正黑體" panose="020B0604030504040204" pitchFamily="34" charset="-120"/>
                        <a:ea typeface="微軟正黑體" panose="020B0604030504040204" pitchFamily="34" charset="-120"/>
                      </a:endParaRPr>
                    </a:p>
                  </a:txBody>
                  <a:tcPr>
                    <a:solidFill>
                      <a:srgbClr val="00B0F0"/>
                    </a:solidFill>
                  </a:tcPr>
                </a:tc>
                <a:tc>
                  <a:txBody>
                    <a:bodyPr/>
                    <a:lstStyle/>
                    <a:p>
                      <a:r>
                        <a:rPr lang="zh-TW" altLang="en-US" sz="2400" dirty="0" smtClean="0">
                          <a:latin typeface="微軟正黑體" panose="020B0604030504040204" pitchFamily="34" charset="-120"/>
                          <a:ea typeface="微軟正黑體" panose="020B0604030504040204" pitchFamily="34" charset="-120"/>
                        </a:rPr>
                        <a:t>臺北市立建國高中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國立臺灣大學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759701">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國立臺灣師大附中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國立臺灣師範大學</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國立陽明大學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國立武陵高中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國立中央大學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國立新竹實中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國立清華大學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25</a:t>
                      </a:r>
                      <a:endParaRPr lang="zh-TW" altLang="en-US" dirty="0">
                        <a:latin typeface="微軟正黑體" panose="020B0604030504040204" pitchFamily="34" charset="-120"/>
                        <a:ea typeface="微軟正黑體" panose="020B0604030504040204" pitchFamily="34" charset="-120"/>
                      </a:endParaRPr>
                    </a:p>
                  </a:txBody>
                  <a:tcPr/>
                </a:tc>
              </a:tr>
              <a:tr h="440145">
                <a:tc rowSpan="2">
                  <a:txBody>
                    <a:bodyPr/>
                    <a:lstStyle/>
                    <a:p>
                      <a:pPr algn="ctr"/>
                      <a:r>
                        <a:rPr lang="zh-TW" altLang="en-US" sz="2400" dirty="0" smtClean="0">
                          <a:latin typeface="微軟正黑體" panose="020B0604030504040204" pitchFamily="34" charset="-120"/>
                          <a:ea typeface="微軟正黑體" panose="020B0604030504040204" pitchFamily="34" charset="-120"/>
                        </a:rPr>
                        <a:t>中區</a:t>
                      </a:r>
                      <a:endParaRPr lang="zh-TW" altLang="en-US" sz="2400" dirty="0">
                        <a:latin typeface="微軟正黑體" panose="020B0604030504040204" pitchFamily="34" charset="-120"/>
                        <a:ea typeface="微軟正黑體" panose="020B0604030504040204" pitchFamily="34" charset="-120"/>
                      </a:endParaRPr>
                    </a:p>
                  </a:txBody>
                  <a:tcPr>
                    <a:solidFill>
                      <a:srgbClr val="00B050"/>
                    </a:solidFill>
                  </a:tcPr>
                </a:tc>
                <a:tc>
                  <a:txBody>
                    <a:bodyPr/>
                    <a:lstStyle/>
                    <a:p>
                      <a:r>
                        <a:rPr lang="zh-TW" altLang="en-US" sz="2400" dirty="0" smtClean="0">
                          <a:latin typeface="微軟正黑體" panose="020B0604030504040204" pitchFamily="34" charset="-120"/>
                          <a:ea typeface="微軟正黑體" panose="020B0604030504040204" pitchFamily="34" charset="-120"/>
                        </a:rPr>
                        <a:t>國立臺中一中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國立交通大學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國立彰化高中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國立中興大學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759701">
                <a:tc rowSpan="3">
                  <a:txBody>
                    <a:bodyPr/>
                    <a:lstStyle/>
                    <a:p>
                      <a:pPr algn="ctr"/>
                      <a:r>
                        <a:rPr lang="zh-TW" altLang="en-US" sz="2400" dirty="0" smtClean="0">
                          <a:latin typeface="微軟正黑體" panose="020B0604030504040204" pitchFamily="34" charset="-120"/>
                          <a:ea typeface="微軟正黑體" panose="020B0604030504040204" pitchFamily="34" charset="-120"/>
                        </a:rPr>
                        <a:t>南區</a:t>
                      </a:r>
                      <a:endParaRPr lang="zh-TW" altLang="en-US" sz="2400" dirty="0">
                        <a:latin typeface="微軟正黑體" panose="020B0604030504040204" pitchFamily="34" charset="-120"/>
                        <a:ea typeface="微軟正黑體" panose="020B0604030504040204" pitchFamily="34" charset="-120"/>
                      </a:endParaRPr>
                    </a:p>
                  </a:txBody>
                  <a:tcPr>
                    <a:solidFill>
                      <a:srgbClr val="FF0000"/>
                    </a:solidFill>
                  </a:tcPr>
                </a:tc>
                <a:tc>
                  <a:txBody>
                    <a:bodyPr/>
                    <a:lstStyle/>
                    <a:p>
                      <a:r>
                        <a:rPr lang="zh-TW" altLang="en-US" sz="2400" dirty="0" smtClean="0">
                          <a:latin typeface="微軟正黑體" panose="020B0604030504040204" pitchFamily="34" charset="-120"/>
                          <a:ea typeface="微軟正黑體" panose="020B0604030504040204" pitchFamily="34" charset="-120"/>
                        </a:rPr>
                        <a:t>國立嘉義高中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國立嘉義大學</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國立中正大學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國立臺南一中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國立成功大學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r h="440145">
                <a:tc vMerge="1">
                  <a:txBody>
                    <a:bodyPr/>
                    <a:lstStyle/>
                    <a:p>
                      <a:endParaRPr lang="zh-TW" altLang="en-US" dirty="0"/>
                    </a:p>
                  </a:txBody>
                  <a:tcPr/>
                </a:tc>
                <a:tc>
                  <a:txBody>
                    <a:bodyPr/>
                    <a:lstStyle/>
                    <a:p>
                      <a:r>
                        <a:rPr lang="zh-TW" altLang="en-US" sz="2400" dirty="0" smtClean="0">
                          <a:latin typeface="微軟正黑體" panose="020B0604030504040204" pitchFamily="34" charset="-120"/>
                          <a:ea typeface="微軟正黑體" panose="020B0604030504040204" pitchFamily="34" charset="-120"/>
                        </a:rPr>
                        <a:t>高雄市立高雄高中</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r>
                        <a:rPr lang="zh-TW" altLang="en-US" sz="2400" dirty="0" smtClean="0">
                          <a:latin typeface="微軟正黑體" panose="020B0604030504040204" pitchFamily="34" charset="-120"/>
                          <a:ea typeface="微軟正黑體" panose="020B0604030504040204" pitchFamily="34" charset="-120"/>
                        </a:rPr>
                        <a:t>國立中山大學</a:t>
                      </a:r>
                      <a:endParaRPr lang="zh-TW" altLang="en-US" sz="2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dirty="0" smtClean="0">
                          <a:latin typeface="微軟正黑體" panose="020B0604030504040204" pitchFamily="34" charset="-120"/>
                          <a:ea typeface="微軟正黑體" panose="020B0604030504040204" pitchFamily="34" charset="-120"/>
                        </a:rPr>
                        <a:t>30</a:t>
                      </a:r>
                      <a:endParaRPr lang="zh-TW" altLang="en-US" dirty="0">
                        <a:latin typeface="微軟正黑體" panose="020B0604030504040204" pitchFamily="34" charset="-120"/>
                        <a:ea typeface="微軟正黑體" panose="020B0604030504040204" pitchFamily="34" charset="-120"/>
                      </a:endParaRPr>
                    </a:p>
                  </a:txBody>
                  <a:tcPr/>
                </a:tc>
              </a:tr>
            </a:tbl>
          </a:graphicData>
        </a:graphic>
      </p:graphicFrame>
    </p:spTree>
    <p:extLst>
      <p:ext uri="{BB962C8B-B14F-4D97-AF65-F5344CB8AC3E}">
        <p14:creationId xmlns="" xmlns:p14="http://schemas.microsoft.com/office/powerpoint/2010/main" val="156673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sz="3600" dirty="0">
                <a:latin typeface="微軟正黑體" panose="020B0604030504040204" pitchFamily="34" charset="-120"/>
              </a:rPr>
              <a:t>招生</a:t>
            </a:r>
            <a:r>
              <a:rPr lang="zh-TW" altLang="zh-TW" sz="3600" dirty="0" smtClean="0">
                <a:latin typeface="微軟正黑體" panose="020B0604030504040204" pitchFamily="34" charset="-120"/>
              </a:rPr>
              <a:t>對象</a:t>
            </a:r>
            <a:r>
              <a:rPr lang="zh-TW" altLang="en-US" sz="3600" dirty="0" smtClean="0">
                <a:latin typeface="微軟正黑體" panose="020B0604030504040204" pitchFamily="34" charset="-120"/>
              </a:rPr>
              <a:t>與名額</a:t>
            </a:r>
            <a:endParaRPr lang="zh-TW" altLang="en-US" sz="3600" dirty="0">
              <a:latin typeface="微軟正黑體" panose="020B0604030504040204" pitchFamily="34" charset="-120"/>
            </a:endParaRPr>
          </a:p>
        </p:txBody>
      </p:sp>
      <p:sp>
        <p:nvSpPr>
          <p:cNvPr id="3" name="內容版面配置區 2"/>
          <p:cNvSpPr>
            <a:spLocks noGrp="1"/>
          </p:cNvSpPr>
          <p:nvPr>
            <p:ph idx="1"/>
          </p:nvPr>
        </p:nvSpPr>
        <p:spPr/>
        <p:txBody>
          <a:bodyPr/>
          <a:lstStyle/>
          <a:p>
            <a:pPr marL="514350" indent="-514350">
              <a:buFont typeface="+mj-ea"/>
              <a:buAutoNum type="ea1ChtPeriod"/>
            </a:pPr>
            <a:r>
              <a:rPr lang="zh-TW" altLang="zh-TW" dirty="0" smtClean="0">
                <a:solidFill>
                  <a:srgbClr val="002060"/>
                </a:solidFill>
                <a:latin typeface="微軟正黑體" panose="020B0604030504040204" pitchFamily="34" charset="-120"/>
                <a:ea typeface="微軟正黑體" panose="020B0604030504040204" pitchFamily="34" charset="-120"/>
              </a:rPr>
              <a:t>招生</a:t>
            </a:r>
            <a:r>
              <a:rPr lang="zh-TW" altLang="zh-TW" dirty="0">
                <a:solidFill>
                  <a:srgbClr val="002060"/>
                </a:solidFill>
                <a:latin typeface="微軟正黑體" panose="020B0604030504040204" pitchFamily="34" charset="-120"/>
                <a:ea typeface="微軟正黑體" panose="020B0604030504040204" pitchFamily="34" charset="-120"/>
              </a:rPr>
              <a:t>對象：凡國民中學</a:t>
            </a:r>
            <a:r>
              <a:rPr lang="zh-TW" altLang="zh-TW" dirty="0">
                <a:solidFill>
                  <a:srgbClr val="FF0000"/>
                </a:solidFill>
                <a:latin typeface="微軟正黑體" panose="020B0604030504040204" pitchFamily="34" charset="-120"/>
                <a:ea typeface="微軟正黑體" panose="020B0604030504040204" pitchFamily="34" charset="-120"/>
              </a:rPr>
              <a:t>應屆畢業</a:t>
            </a:r>
            <a:r>
              <a:rPr lang="zh-TW" altLang="zh-TW" dirty="0">
                <a:solidFill>
                  <a:srgbClr val="002060"/>
                </a:solidFill>
                <a:latin typeface="微軟正黑體" panose="020B0604030504040204" pitchFamily="34" charset="-120"/>
                <a:ea typeface="微軟正黑體" panose="020B0604030504040204" pitchFamily="34" charset="-120"/>
              </a:rPr>
              <a:t>、高級中學國中部</a:t>
            </a:r>
            <a:r>
              <a:rPr lang="zh-TW" altLang="zh-TW" dirty="0">
                <a:solidFill>
                  <a:srgbClr val="FF0000"/>
                </a:solidFill>
                <a:latin typeface="微軟正黑體" panose="020B0604030504040204" pitchFamily="34" charset="-120"/>
                <a:ea typeface="微軟正黑體" panose="020B0604030504040204" pitchFamily="34" charset="-120"/>
              </a:rPr>
              <a:t>應屆畢業</a:t>
            </a:r>
            <a:r>
              <a:rPr lang="zh-TW" altLang="zh-TW" dirty="0">
                <a:solidFill>
                  <a:srgbClr val="002060"/>
                </a:solidFill>
                <a:latin typeface="微軟正黑體" panose="020B0604030504040204" pitchFamily="34" charset="-120"/>
                <a:ea typeface="微軟正黑體" panose="020B0604030504040204" pitchFamily="34" charset="-120"/>
              </a:rPr>
              <a:t>或符合「特殊教育學生調整入學年齡及修業年限實施辦法」之</a:t>
            </a:r>
            <a:r>
              <a:rPr lang="zh-TW" altLang="zh-TW" dirty="0" smtClean="0">
                <a:solidFill>
                  <a:srgbClr val="002060"/>
                </a:solidFill>
                <a:latin typeface="微軟正黑體" panose="020B0604030504040204" pitchFamily="34" charset="-120"/>
                <a:ea typeface="微軟正黑體" panose="020B0604030504040204" pitchFamily="34" charset="-120"/>
              </a:rPr>
              <a:t>國</a:t>
            </a:r>
            <a:r>
              <a:rPr lang="zh-TW" altLang="en-US" dirty="0">
                <a:solidFill>
                  <a:srgbClr val="002060"/>
                </a:solidFill>
                <a:latin typeface="微軟正黑體" panose="020B0604030504040204" pitchFamily="34" charset="-120"/>
                <a:ea typeface="微軟正黑體" panose="020B0604030504040204" pitchFamily="34" charset="-120"/>
              </a:rPr>
              <a:t>中</a:t>
            </a:r>
            <a:r>
              <a:rPr lang="zh-TW" altLang="zh-TW" dirty="0" smtClean="0">
                <a:solidFill>
                  <a:srgbClr val="002060"/>
                </a:solidFill>
                <a:latin typeface="微軟正黑體" panose="020B0604030504040204" pitchFamily="34" charset="-120"/>
                <a:ea typeface="微軟正黑體" panose="020B0604030504040204" pitchFamily="34" charset="-120"/>
              </a:rPr>
              <a:t>學生</a:t>
            </a:r>
            <a:r>
              <a:rPr lang="zh-TW" altLang="zh-TW" dirty="0">
                <a:solidFill>
                  <a:srgbClr val="002060"/>
                </a:solidFill>
                <a:latin typeface="微軟正黑體" panose="020B0604030504040204" pitchFamily="34" charset="-120"/>
                <a:ea typeface="微軟正黑體" panose="020B0604030504040204" pitchFamily="34" charset="-120"/>
              </a:rPr>
              <a:t>。</a:t>
            </a:r>
          </a:p>
          <a:p>
            <a:pPr marL="514350" indent="-514350">
              <a:buFont typeface="+mj-ea"/>
              <a:buAutoNum type="ea1ChtPeriod"/>
            </a:pPr>
            <a:r>
              <a:rPr lang="zh-TW" altLang="zh-TW" dirty="0" smtClean="0">
                <a:solidFill>
                  <a:srgbClr val="002060"/>
                </a:solidFill>
                <a:latin typeface="微軟正黑體" panose="020B0604030504040204" pitchFamily="34" charset="-120"/>
                <a:ea typeface="微軟正黑體" panose="020B0604030504040204" pitchFamily="34" charset="-120"/>
              </a:rPr>
              <a:t>招收</a:t>
            </a:r>
            <a:r>
              <a:rPr lang="zh-TW" altLang="zh-TW" dirty="0">
                <a:solidFill>
                  <a:srgbClr val="002060"/>
                </a:solidFill>
                <a:latin typeface="微軟正黑體" panose="020B0604030504040204" pitchFamily="34" charset="-120"/>
                <a:ea typeface="微軟正黑體" panose="020B0604030504040204" pitchFamily="34" charset="-120"/>
              </a:rPr>
              <a:t>人數：</a:t>
            </a:r>
            <a:r>
              <a:rPr lang="en-US" altLang="zh-TW" dirty="0">
                <a:solidFill>
                  <a:srgbClr val="002060"/>
                </a:solidFill>
                <a:latin typeface="微軟正黑體" panose="020B0604030504040204" pitchFamily="34" charset="-120"/>
                <a:ea typeface="微軟正黑體" panose="020B0604030504040204" pitchFamily="34" charset="-120"/>
              </a:rPr>
              <a:t>30</a:t>
            </a:r>
            <a:r>
              <a:rPr lang="zh-TW" altLang="zh-TW" dirty="0">
                <a:solidFill>
                  <a:srgbClr val="002060"/>
                </a:solidFill>
                <a:latin typeface="微軟正黑體" panose="020B0604030504040204" pitchFamily="34" charset="-120"/>
                <a:ea typeface="微軟正黑體" panose="020B0604030504040204" pitchFamily="34" charset="-120"/>
              </a:rPr>
              <a:t>名</a:t>
            </a:r>
            <a:r>
              <a:rPr lang="zh-TW" altLang="zh-TW" dirty="0" smtClean="0">
                <a:solidFill>
                  <a:srgbClr val="002060"/>
                </a:solidFill>
                <a:latin typeface="微軟正黑體" panose="020B0604030504040204" pitchFamily="34" charset="-120"/>
                <a:ea typeface="微軟正黑體" panose="020B0604030504040204" pitchFamily="34" charset="-120"/>
              </a:rPr>
              <a:t>為限。</a:t>
            </a:r>
            <a:r>
              <a:rPr lang="en-US"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各校</a:t>
            </a:r>
            <a:r>
              <a:rPr lang="zh-TW" altLang="en-US" dirty="0" smtClean="0">
                <a:solidFill>
                  <a:srgbClr val="FF0000"/>
                </a:solidFill>
                <a:latin typeface="微軟正黑體" panose="020B0604030504040204" pitchFamily="34" charset="-120"/>
                <a:ea typeface="微軟正黑體" panose="020B0604030504040204" pitchFamily="34" charset="-120"/>
              </a:rPr>
              <a:t>實際招生名額與招生性別以各校經核定後公告之簡章為準</a:t>
            </a:r>
            <a:r>
              <a:rPr lang="en-US" altLang="zh-TW" dirty="0" smtClean="0">
                <a:solidFill>
                  <a:srgbClr val="002060"/>
                </a:solidFill>
                <a:latin typeface="微軟正黑體" panose="020B0604030504040204" pitchFamily="34" charset="-120"/>
                <a:ea typeface="微軟正黑體" panose="020B0604030504040204" pitchFamily="34" charset="-120"/>
              </a:rPr>
              <a:t>)</a:t>
            </a:r>
          </a:p>
          <a:p>
            <a:r>
              <a:rPr lang="zh-TW" altLang="en-US" dirty="0">
                <a:solidFill>
                  <a:srgbClr val="C00000"/>
                </a:solidFill>
                <a:latin typeface="微軟正黑體" panose="020B0604030504040204" pitchFamily="34" charset="-120"/>
                <a:ea typeface="微軟正黑體" panose="020B0604030504040204" pitchFamily="34" charset="-120"/>
              </a:rPr>
              <a:t>科學班採各校單獨招生，同時考試。</a:t>
            </a: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36</a:t>
            </a:fld>
            <a:endParaRPr lang="en-US" altLang="zh-TW"/>
          </a:p>
        </p:txBody>
      </p:sp>
    </p:spTree>
    <p:extLst>
      <p:ext uri="{BB962C8B-B14F-4D97-AF65-F5344CB8AC3E}">
        <p14:creationId xmlns="" xmlns:p14="http://schemas.microsoft.com/office/powerpoint/2010/main" val="19573129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88640"/>
            <a:ext cx="6885384" cy="720080"/>
          </a:xfrm>
        </p:spPr>
        <p:txBody>
          <a:bodyPr/>
          <a:lstStyle/>
          <a:p>
            <a:r>
              <a:rPr lang="zh-TW" altLang="en-US" sz="3600" dirty="0" smtClean="0"/>
              <a:t>報考資格</a:t>
            </a:r>
            <a:endParaRPr lang="zh-TW" altLang="en-US" sz="3600" dirty="0"/>
          </a:p>
        </p:txBody>
      </p:sp>
      <p:sp>
        <p:nvSpPr>
          <p:cNvPr id="3" name="內容版面配置區 2"/>
          <p:cNvSpPr>
            <a:spLocks noGrp="1"/>
          </p:cNvSpPr>
          <p:nvPr>
            <p:ph idx="1"/>
          </p:nvPr>
        </p:nvSpPr>
        <p:spPr>
          <a:xfrm>
            <a:off x="467544" y="836712"/>
            <a:ext cx="8229600" cy="5616624"/>
          </a:xfrm>
        </p:spPr>
        <p:txBody>
          <a:bodyPr>
            <a:normAutofit lnSpcReduction="10000"/>
          </a:bodyPr>
          <a:lstStyle/>
          <a:p>
            <a:pPr marL="0" indent="0">
              <a:buNone/>
            </a:pPr>
            <a:r>
              <a:rPr lang="zh-TW" altLang="zh-TW" sz="2400" dirty="0" smtClean="0">
                <a:solidFill>
                  <a:srgbClr val="0000FF"/>
                </a:solidFill>
                <a:latin typeface="微軟正黑體" panose="020B0604030504040204" pitchFamily="34" charset="-120"/>
                <a:ea typeface="微軟正黑體" panose="020B0604030504040204" pitchFamily="34" charset="-120"/>
              </a:rPr>
              <a:t>學生</a:t>
            </a:r>
            <a:r>
              <a:rPr lang="zh-TW" altLang="zh-TW" sz="2400" dirty="0">
                <a:solidFill>
                  <a:srgbClr val="0000FF"/>
                </a:solidFill>
                <a:latin typeface="微軟正黑體" panose="020B0604030504040204" pitchFamily="34" charset="-120"/>
                <a:ea typeface="微軟正黑體" panose="020B0604030504040204" pitchFamily="34" charset="-120"/>
              </a:rPr>
              <a:t>應具備下列資格，經學校推薦後，始得報考科學班；其推薦總人數，以應屆畢業生總人數百分之二十為限：</a:t>
            </a:r>
          </a:p>
          <a:p>
            <a:pPr marL="0" indent="0">
              <a:buNone/>
            </a:pPr>
            <a:r>
              <a:rPr lang="zh-TW" altLang="zh-TW" sz="2400" dirty="0">
                <a:solidFill>
                  <a:schemeClr val="tx1"/>
                </a:solidFill>
                <a:latin typeface="微軟正黑體" panose="020B0604030504040204" pitchFamily="34" charset="-120"/>
                <a:ea typeface="微軟正黑體" panose="020B0604030504040204" pitchFamily="34" charset="-120"/>
              </a:rPr>
              <a:t>一、學校參酌學生於國民中學</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含高級中等學校所設國民中學部</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latin typeface="微軟正黑體" panose="020B0604030504040204" pitchFamily="34" charset="-120"/>
                <a:ea typeface="微軟正黑體" panose="020B0604030504040204" pitchFamily="34" charset="-120"/>
              </a:rPr>
              <a:t>就學期間之下列學業成就，予以推薦：</a:t>
            </a:r>
          </a:p>
          <a:p>
            <a:pPr lvl="1"/>
            <a:r>
              <a:rPr lang="zh-TW" altLang="zh-TW" sz="2000" dirty="0" smtClean="0">
                <a:solidFill>
                  <a:srgbClr val="0000FF"/>
                </a:solidFill>
                <a:latin typeface="微軟正黑體" panose="020B0604030504040204" pitchFamily="34" charset="-120"/>
                <a:ea typeface="微軟正黑體" panose="020B0604030504040204" pitchFamily="34" charset="-120"/>
              </a:rPr>
              <a:t>在</a:t>
            </a:r>
            <a:r>
              <a:rPr lang="zh-TW" altLang="zh-TW" sz="2000" dirty="0">
                <a:solidFill>
                  <a:srgbClr val="0000FF"/>
                </a:solidFill>
                <a:latin typeface="微軟正黑體" panose="020B0604030504040204" pitchFamily="34" charset="-120"/>
                <a:ea typeface="微軟正黑體" panose="020B0604030504040204" pitchFamily="34" charset="-120"/>
              </a:rPr>
              <a:t>國民中學就讀期間，學業總成績排名居全校同一年級前百分之二十以內</a:t>
            </a:r>
            <a:r>
              <a:rPr lang="en-US" altLang="zh-TW" sz="2000" dirty="0">
                <a:solidFill>
                  <a:srgbClr val="0000FF"/>
                </a:solidFill>
                <a:latin typeface="微軟正黑體" panose="020B0604030504040204" pitchFamily="34" charset="-120"/>
                <a:ea typeface="微軟正黑體" panose="020B0604030504040204" pitchFamily="34" charset="-120"/>
              </a:rPr>
              <a:t>(</a:t>
            </a:r>
            <a:r>
              <a:rPr lang="zh-TW" altLang="zh-TW" sz="2000" dirty="0">
                <a:solidFill>
                  <a:srgbClr val="0000FF"/>
                </a:solidFill>
                <a:latin typeface="微軟正黑體" panose="020B0604030504040204" pitchFamily="34" charset="-120"/>
                <a:ea typeface="微軟正黑體" panose="020B0604030504040204" pitchFamily="34" charset="-120"/>
              </a:rPr>
              <a:t>依各校招生簡章規定</a:t>
            </a:r>
            <a:r>
              <a:rPr lang="en-US" altLang="zh-TW" sz="2000" dirty="0">
                <a:solidFill>
                  <a:srgbClr val="0000FF"/>
                </a:solidFill>
                <a:latin typeface="微軟正黑體" panose="020B0604030504040204" pitchFamily="34" charset="-120"/>
                <a:ea typeface="微軟正黑體" panose="020B0604030504040204" pitchFamily="34" charset="-120"/>
              </a:rPr>
              <a:t>)</a:t>
            </a:r>
            <a:r>
              <a:rPr lang="en-US" altLang="zh-TW" sz="2000" u="heavy" dirty="0">
                <a:solidFill>
                  <a:srgbClr val="0000FF"/>
                </a:solidFill>
                <a:latin typeface="微軟正黑體" panose="020B0604030504040204" pitchFamily="34" charset="-120"/>
                <a:ea typeface="微軟正黑體" panose="020B0604030504040204" pitchFamily="34" charset="-120"/>
              </a:rPr>
              <a:t> (</a:t>
            </a:r>
            <a:r>
              <a:rPr lang="zh-TW" altLang="zh-TW" sz="2000" u="heavy" dirty="0">
                <a:solidFill>
                  <a:srgbClr val="0000FF"/>
                </a:solidFill>
                <a:latin typeface="微軟正黑體" panose="020B0604030504040204" pitchFamily="34" charset="-120"/>
                <a:ea typeface="微軟正黑體" panose="020B0604030504040204" pitchFamily="34" charset="-120"/>
              </a:rPr>
              <a:t>應屆畢業生及調整修業年限學生之學業總成績所採計學期數需以文字清楚說明，學期數由各校自訂</a:t>
            </a:r>
            <a:r>
              <a:rPr lang="en-US" altLang="zh-TW" sz="2000" u="heavy" dirty="0">
                <a:solidFill>
                  <a:srgbClr val="0000FF"/>
                </a:solidFill>
                <a:latin typeface="微軟正黑體" panose="020B0604030504040204" pitchFamily="34" charset="-120"/>
                <a:ea typeface="微軟正黑體" panose="020B0604030504040204" pitchFamily="34" charset="-120"/>
              </a:rPr>
              <a:t>)</a:t>
            </a:r>
            <a:r>
              <a:rPr lang="zh-TW" altLang="zh-TW" sz="2000" u="heavy" dirty="0">
                <a:solidFill>
                  <a:srgbClr val="0000FF"/>
                </a:solidFill>
                <a:latin typeface="微軟正黑體" panose="020B0604030504040204" pitchFamily="34" charset="-120"/>
                <a:ea typeface="微軟正黑體" panose="020B0604030504040204" pitchFamily="34" charset="-120"/>
              </a:rPr>
              <a:t>。 </a:t>
            </a:r>
            <a:endParaRPr lang="zh-TW" altLang="zh-TW" sz="2000" dirty="0">
              <a:solidFill>
                <a:srgbClr val="0000FF"/>
              </a:solidFill>
              <a:latin typeface="微軟正黑體" panose="020B0604030504040204" pitchFamily="34" charset="-120"/>
              <a:ea typeface="微軟正黑體" panose="020B0604030504040204" pitchFamily="34" charset="-120"/>
            </a:endParaRPr>
          </a:p>
          <a:p>
            <a:pPr lvl="1"/>
            <a:r>
              <a:rPr lang="zh-TW" altLang="zh-TW" sz="2000" dirty="0" smtClean="0">
                <a:latin typeface="微軟正黑體" panose="020B0604030504040204" pitchFamily="34" charset="-120"/>
                <a:ea typeface="微軟正黑體" panose="020B0604030504040204" pitchFamily="34" charset="-120"/>
              </a:rPr>
              <a:t>依</a:t>
            </a:r>
            <a:r>
              <a:rPr lang="zh-TW" altLang="zh-TW" sz="2000" dirty="0">
                <a:latin typeface="微軟正黑體" panose="020B0604030504040204" pitchFamily="34" charset="-120"/>
                <a:ea typeface="微軟正黑體" panose="020B0604030504040204" pitchFamily="34" charset="-120"/>
              </a:rPr>
              <a:t>前述學業總成績計算原則，數學或自然領域成績在全校前百分之</a:t>
            </a:r>
            <a:r>
              <a:rPr lang="zh-TW" altLang="zh-TW" sz="2000" dirty="0">
                <a:solidFill>
                  <a:srgbClr val="0000FF"/>
                </a:solidFill>
                <a:latin typeface="微軟正黑體" panose="020B0604030504040204" pitchFamily="34" charset="-120"/>
                <a:ea typeface="微軟正黑體" panose="020B0604030504040204" pitchFamily="34" charset="-120"/>
              </a:rPr>
              <a:t>十</a:t>
            </a:r>
            <a:r>
              <a:rPr lang="zh-TW" altLang="zh-TW" sz="2000" dirty="0">
                <a:latin typeface="微軟正黑體" panose="020B0604030504040204" pitchFamily="34" charset="-120"/>
                <a:ea typeface="微軟正黑體" panose="020B0604030504040204" pitchFamily="34" charset="-120"/>
              </a:rPr>
              <a:t>以內</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lvl="1"/>
            <a:r>
              <a:rPr lang="zh-TW" altLang="zh-TW" sz="2000" dirty="0">
                <a:latin typeface="微軟正黑體" panose="020B0604030504040204" pitchFamily="34" charset="-120"/>
                <a:ea typeface="微軟正黑體" panose="020B0604030504040204" pitchFamily="34" charset="-120"/>
              </a:rPr>
              <a:t>凡就讀於教育主管機關核定之國民中學數理資優資源班者，或通過教育主管機關數理資優鑑定</a:t>
            </a:r>
            <a:r>
              <a:rPr lang="zh-TW" altLang="zh-TW" sz="2000" dirty="0" smtClean="0">
                <a:solidFill>
                  <a:srgbClr val="0000FF"/>
                </a:solidFill>
                <a:latin typeface="微軟正黑體" panose="020B0604030504040204" pitchFamily="34" charset="-120"/>
                <a:ea typeface="微軟正黑體" panose="020B0604030504040204" pitchFamily="34" charset="-120"/>
              </a:rPr>
              <a:t>並</a:t>
            </a:r>
            <a:r>
              <a:rPr lang="zh-TW" altLang="en-US" sz="2000" dirty="0">
                <a:solidFill>
                  <a:srgbClr val="0000FF"/>
                </a:solidFill>
                <a:latin typeface="微軟正黑體" panose="020B0604030504040204" pitchFamily="34" charset="-120"/>
                <a:ea typeface="微軟正黑體" panose="020B0604030504040204" pitchFamily="34" charset="-120"/>
              </a:rPr>
              <a:t>持有證明者</a:t>
            </a:r>
            <a:r>
              <a:rPr lang="zh-TW" altLang="zh-TW" sz="2000" dirty="0" smtClean="0">
                <a:latin typeface="微軟正黑體" panose="020B0604030504040204" pitchFamily="34" charset="-120"/>
                <a:ea typeface="微軟正黑體" panose="020B0604030504040204" pitchFamily="34" charset="-120"/>
              </a:rPr>
              <a:t>。</a:t>
            </a:r>
            <a:endParaRPr lang="zh-TW" altLang="zh-TW" sz="2000" dirty="0">
              <a:latin typeface="微軟正黑體" panose="020B0604030504040204" pitchFamily="34" charset="-120"/>
              <a:ea typeface="微軟正黑體" panose="020B0604030504040204" pitchFamily="34" charset="-120"/>
            </a:endParaRPr>
          </a:p>
          <a:p>
            <a:pPr lvl="1"/>
            <a:r>
              <a:rPr lang="zh-TW" altLang="zh-TW" sz="2000" dirty="0" smtClean="0">
                <a:latin typeface="微軟正黑體" panose="020B0604030504040204" pitchFamily="34" charset="-120"/>
                <a:ea typeface="微軟正黑體" panose="020B0604030504040204" pitchFamily="34" charset="-120"/>
              </a:rPr>
              <a:t>獲</a:t>
            </a:r>
            <a:r>
              <a:rPr lang="zh-TW" altLang="zh-TW" sz="2000" dirty="0">
                <a:latin typeface="微軟正黑體" panose="020B0604030504040204" pitchFamily="34" charset="-120"/>
                <a:ea typeface="微軟正黑體" panose="020B0604030504040204" pitchFamily="34" charset="-120"/>
              </a:rPr>
              <a:t>選進入「國際國中生科學奧林匹亞競賽」、「國際數理奧林匹亞競賽」國家代表隊決選研習營。</a:t>
            </a:r>
          </a:p>
          <a:p>
            <a:pPr lvl="1"/>
            <a:r>
              <a:rPr lang="zh-TW" altLang="zh-TW" sz="2000" dirty="0" smtClean="0">
                <a:latin typeface="微軟正黑體" panose="020B0604030504040204" pitchFamily="34" charset="-120"/>
                <a:ea typeface="微軟正黑體" panose="020B0604030504040204" pitchFamily="34" charset="-120"/>
              </a:rPr>
              <a:t>曾</a:t>
            </a:r>
            <a:r>
              <a:rPr lang="zh-TW" altLang="zh-TW" sz="2000" dirty="0">
                <a:latin typeface="微軟正黑體" panose="020B0604030504040204" pitchFamily="34" charset="-120"/>
                <a:ea typeface="微軟正黑體" panose="020B0604030504040204" pitchFamily="34" charset="-120"/>
              </a:rPr>
              <a:t>獲教育部主辦之有關數理科目之全國競賽（例如全國科學展覽）前三名或佳作。</a:t>
            </a:r>
          </a:p>
          <a:p>
            <a:pPr marL="0" indent="0">
              <a:buNone/>
            </a:pPr>
            <a:r>
              <a:rPr lang="zh-TW" altLang="zh-TW" sz="2400" dirty="0">
                <a:solidFill>
                  <a:schemeClr val="tx1"/>
                </a:solidFill>
                <a:latin typeface="微軟正黑體" panose="020B0604030504040204" pitchFamily="34" charset="-120"/>
                <a:ea typeface="微軟正黑體" panose="020B0604030504040204" pitchFamily="34" charset="-120"/>
              </a:rPr>
              <a:t>二、通過心理素質評估，由就讀學校推薦。</a:t>
            </a:r>
            <a:endParaRPr lang="zh-TW" altLang="en-US" sz="2400" dirty="0">
              <a:solidFill>
                <a:schemeClr val="tx1"/>
              </a:solidFill>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37</a:t>
            </a:fld>
            <a:endParaRPr lang="en-US" altLang="zh-TW" dirty="0"/>
          </a:p>
        </p:txBody>
      </p:sp>
    </p:spTree>
    <p:extLst>
      <p:ext uri="{BB962C8B-B14F-4D97-AF65-F5344CB8AC3E}">
        <p14:creationId xmlns="" xmlns:p14="http://schemas.microsoft.com/office/powerpoint/2010/main" val="41183736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4"/>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gray">
          <a:xfrm>
            <a:off x="-36513" y="5013325"/>
            <a:ext cx="9186863" cy="3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0244" name="Picture 6"/>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gray">
          <a:xfrm>
            <a:off x="153988" y="4713288"/>
            <a:ext cx="9150350" cy="30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0246" name="投影片編號版面配置區 1"/>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fld id="{F81423EF-6264-492F-9E3F-03869B2114C5}" type="slidenum">
              <a:rPr lang="zh-TW" altLang="en-US" sz="1000" b="0" smtClean="0">
                <a:latin typeface="Arial" charset="0"/>
                <a:ea typeface="新細明體" charset="-120"/>
              </a:rPr>
              <a:pPr algn="r" eaLnBrk="1" hangingPunct="1">
                <a:spcBef>
                  <a:spcPct val="0"/>
                </a:spcBef>
                <a:buClrTx/>
                <a:buFontTx/>
                <a:buNone/>
              </a:pPr>
              <a:t>38</a:t>
            </a:fld>
            <a:endParaRPr lang="en-US" altLang="zh-TW" sz="1000" b="0" smtClean="0">
              <a:latin typeface="Arial" charset="0"/>
              <a:ea typeface="新細明體" charset="-120"/>
            </a:endParaRPr>
          </a:p>
        </p:txBody>
      </p:sp>
      <p:sp>
        <p:nvSpPr>
          <p:cNvPr id="17" name="內容版面配置區 2"/>
          <p:cNvSpPr txBox="1">
            <a:spLocks/>
          </p:cNvSpPr>
          <p:nvPr/>
        </p:nvSpPr>
        <p:spPr bwMode="gray">
          <a:xfrm>
            <a:off x="260350" y="1412776"/>
            <a:ext cx="8623300" cy="4730868"/>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514350" indent="-514350">
              <a:lnSpc>
                <a:spcPct val="150000"/>
              </a:lnSpc>
              <a:buClr>
                <a:srgbClr val="002060"/>
              </a:buClr>
              <a:buFont typeface="+mj-ea"/>
              <a:buAutoNum type="ea1ChtPeriod"/>
            </a:pPr>
            <a:r>
              <a:rPr lang="zh-TW" altLang="en-US" dirty="0" smtClean="0">
                <a:latin typeface="微軟正黑體" panose="020B0604030504040204" pitchFamily="34" charset="-120"/>
                <a:ea typeface="微軟正黑體" panose="020B0604030504040204" pitchFamily="34" charset="-120"/>
              </a:rPr>
              <a:t>招生學校多</a:t>
            </a:r>
            <a:r>
              <a:rPr lang="zh-TW" altLang="zh-TW" dirty="0" smtClean="0">
                <a:latin typeface="微軟正黑體" panose="020B0604030504040204" pitchFamily="34" charset="-120"/>
                <a:ea typeface="微軟正黑體" panose="020B0604030504040204" pitchFamily="34" charset="-120"/>
              </a:rPr>
              <a:t>採</a:t>
            </a:r>
            <a:r>
              <a:rPr lang="zh-TW" altLang="zh-TW" dirty="0">
                <a:solidFill>
                  <a:srgbClr val="C00000"/>
                </a:solidFill>
                <a:latin typeface="微軟正黑體" panose="020B0604030504040204" pitchFamily="34" charset="-120"/>
                <a:ea typeface="微軟正黑體" panose="020B0604030504040204" pitchFamily="34" charset="-120"/>
              </a:rPr>
              <a:t>網路下載自行列印</a:t>
            </a:r>
            <a:r>
              <a:rPr lang="zh-TW" altLang="zh-TW" dirty="0">
                <a:latin typeface="微軟正黑體" panose="020B0604030504040204" pitchFamily="34" charset="-120"/>
                <a:ea typeface="微軟正黑體" panose="020B0604030504040204" pitchFamily="34" charset="-120"/>
              </a:rPr>
              <a:t>方式，不另發售。</a:t>
            </a:r>
          </a:p>
          <a:p>
            <a:pPr marL="514350" indent="-514350">
              <a:lnSpc>
                <a:spcPct val="150000"/>
              </a:lnSpc>
              <a:buClr>
                <a:srgbClr val="002060"/>
              </a:buClr>
              <a:buFont typeface="+mj-ea"/>
              <a:buAutoNum type="ea1ChtPeriod"/>
            </a:pPr>
            <a:r>
              <a:rPr lang="zh-TW" altLang="zh-TW" dirty="0" smtClean="0">
                <a:latin typeface="微軟正黑體" panose="020B0604030504040204" pitchFamily="34" charset="-120"/>
                <a:ea typeface="微軟正黑體" panose="020B0604030504040204" pitchFamily="34" charset="-120"/>
              </a:rPr>
              <a:t>下載</a:t>
            </a:r>
            <a:r>
              <a:rPr lang="zh-TW" altLang="zh-TW" dirty="0">
                <a:latin typeface="微軟正黑體" panose="020B0604030504040204" pitchFamily="34" charset="-120"/>
                <a:ea typeface="微軟正黑體" panose="020B0604030504040204" pitchFamily="34" charset="-120"/>
              </a:rPr>
              <a:t>日期</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依各校網頁公告</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514350" indent="-514350">
              <a:lnSpc>
                <a:spcPct val="150000"/>
              </a:lnSpc>
              <a:buClr>
                <a:srgbClr val="002060"/>
              </a:buClr>
              <a:buFont typeface="+mj-ea"/>
              <a:buAutoNum type="ea1ChtPeriod"/>
            </a:pPr>
            <a:r>
              <a:rPr lang="zh-TW" altLang="zh-TW" dirty="0" smtClean="0">
                <a:latin typeface="微軟正黑體" panose="020B0604030504040204" pitchFamily="34" charset="-120"/>
                <a:ea typeface="微軟正黑體" panose="020B0604030504040204" pitchFamily="34" charset="-120"/>
              </a:rPr>
              <a:t>下載</a:t>
            </a:r>
            <a:r>
              <a:rPr lang="zh-TW" altLang="zh-TW" dirty="0">
                <a:latin typeface="微軟正黑體" panose="020B0604030504040204" pitchFamily="34" charset="-120"/>
                <a:ea typeface="微軟正黑體" panose="020B0604030504040204" pitchFamily="34" charset="-120"/>
              </a:rPr>
              <a:t>網站</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各招生學校科學班招生網頁</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a:p>
            <a:pPr marL="514350" indent="-514350">
              <a:lnSpc>
                <a:spcPct val="150000"/>
              </a:lnSpc>
              <a:buClr>
                <a:srgbClr val="002060"/>
              </a:buClr>
              <a:buFont typeface="+mj-ea"/>
              <a:buAutoNum type="ea1ChtPeriod"/>
            </a:pPr>
            <a:r>
              <a:rPr lang="zh-TW" altLang="zh-TW" dirty="0" smtClean="0">
                <a:latin typeface="微軟正黑體" panose="020B0604030504040204" pitchFamily="34" charset="-120"/>
                <a:ea typeface="微軟正黑體" panose="020B0604030504040204" pitchFamily="34" charset="-120"/>
              </a:rPr>
              <a:t>請</a:t>
            </a:r>
            <a:r>
              <a:rPr lang="zh-TW" altLang="zh-TW" dirty="0">
                <a:solidFill>
                  <a:srgbClr val="C00000"/>
                </a:solidFill>
                <a:latin typeface="微軟正黑體" panose="020B0604030504040204" pitchFamily="34" charset="-120"/>
                <a:ea typeface="微軟正黑體" panose="020B0604030504040204" pitchFamily="34" charset="-120"/>
              </a:rPr>
              <a:t>家長及各國中老師協助下載各種表格</a:t>
            </a:r>
            <a:r>
              <a:rPr lang="zh-TW" altLang="zh-TW" dirty="0">
                <a:latin typeface="微軟正黑體" panose="020B0604030504040204" pitchFamily="34" charset="-120"/>
                <a:ea typeface="微軟正黑體" panose="020B0604030504040204" pitchFamily="34" charset="-120"/>
              </a:rPr>
              <a:t>，以</a:t>
            </a:r>
            <a:r>
              <a:rPr lang="en-US" altLang="zh-TW" dirty="0">
                <a:solidFill>
                  <a:srgbClr val="C00000"/>
                </a:solidFill>
                <a:latin typeface="微軟正黑體" panose="020B0604030504040204" pitchFamily="34" charset="-120"/>
                <a:ea typeface="微軟正黑體" panose="020B0604030504040204" pitchFamily="34" charset="-120"/>
              </a:rPr>
              <a:t>A4</a:t>
            </a:r>
            <a:r>
              <a:rPr lang="zh-TW" altLang="zh-TW" dirty="0">
                <a:solidFill>
                  <a:srgbClr val="C00000"/>
                </a:solidFill>
                <a:latin typeface="微軟正黑體" panose="020B0604030504040204" pitchFamily="34" charset="-120"/>
                <a:ea typeface="微軟正黑體" panose="020B0604030504040204" pitchFamily="34" charset="-120"/>
              </a:rPr>
              <a:t>規格</a:t>
            </a:r>
            <a:r>
              <a:rPr lang="zh-TW" altLang="zh-TW" dirty="0">
                <a:latin typeface="微軟正黑體" panose="020B0604030504040204" pitchFamily="34" charset="-120"/>
                <a:ea typeface="微軟正黑體" panose="020B0604030504040204" pitchFamily="34" charset="-120"/>
              </a:rPr>
              <a:t>白色普通影印紙（直式）</a:t>
            </a:r>
            <a:r>
              <a:rPr lang="zh-TW" altLang="zh-TW" dirty="0">
                <a:solidFill>
                  <a:srgbClr val="C00000"/>
                </a:solidFill>
                <a:latin typeface="微軟正黑體" panose="020B0604030504040204" pitchFamily="34" charset="-120"/>
                <a:ea typeface="微軟正黑體" panose="020B0604030504040204" pitchFamily="34" charset="-120"/>
              </a:rPr>
              <a:t>單面</a:t>
            </a:r>
            <a:r>
              <a:rPr lang="zh-TW" altLang="zh-TW" dirty="0">
                <a:latin typeface="微軟正黑體" panose="020B0604030504040204" pitchFamily="34" charset="-120"/>
                <a:ea typeface="微軟正黑體" panose="020B0604030504040204" pitchFamily="34" charset="-120"/>
              </a:rPr>
              <a:t>列印，提供有意願且符合資格學生使用。</a:t>
            </a:r>
            <a:endParaRPr lang="zh-TW" altLang="en-US" kern="0" dirty="0" smtClean="0">
              <a:solidFill>
                <a:srgbClr val="00206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259632" y="459685"/>
            <a:ext cx="4596130" cy="754053"/>
          </a:xfrm>
          <a:prstGeom prst="rect">
            <a:avLst/>
          </a:prstGeom>
          <a:noFill/>
        </p:spPr>
        <p:txBody>
          <a:bodyPr wrap="none" rtlCol="0">
            <a:spAutoFit/>
          </a:bodyPr>
          <a:lstStyle/>
          <a:p>
            <a:pPr>
              <a:spcBef>
                <a:spcPct val="0"/>
              </a:spcBef>
            </a:pPr>
            <a:r>
              <a:rPr lang="zh-TW" altLang="en-US" sz="4300" dirty="0">
                <a:solidFill>
                  <a:schemeClr val="tx2">
                    <a:satMod val="130000"/>
                  </a:schemeClr>
                </a:solidFill>
                <a:effectLst>
                  <a:outerShdw blurRad="50000" dist="30000" dir="5400000" algn="tl" rotWithShape="0">
                    <a:srgbClr val="000000">
                      <a:alpha val="30000"/>
                    </a:srgbClr>
                  </a:outerShdw>
                </a:effectLst>
                <a:latin typeface="微軟正黑體" panose="020B0604030504040204" pitchFamily="34" charset="-120"/>
                <a:ea typeface="+mj-ea"/>
                <a:cs typeface="+mj-cs"/>
              </a:rPr>
              <a:t>簡章及報名表下載</a:t>
            </a:r>
          </a:p>
        </p:txBody>
      </p:sp>
    </p:spTree>
    <p:extLst>
      <p:ext uri="{BB962C8B-B14F-4D97-AF65-F5344CB8AC3E}">
        <p14:creationId xmlns="" xmlns:p14="http://schemas.microsoft.com/office/powerpoint/2010/main" val="3913748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微軟正黑體" panose="020B0604030504040204" pitchFamily="34" charset="-120"/>
              </a:rPr>
              <a:t>招生流程與</a:t>
            </a:r>
            <a:r>
              <a:rPr lang="zh-TW" altLang="zh-TW" dirty="0" smtClean="0">
                <a:latin typeface="微軟正黑體" panose="020B0604030504040204" pitchFamily="34" charset="-120"/>
              </a:rPr>
              <a:t>方式</a:t>
            </a:r>
            <a:r>
              <a:rPr lang="en-US" altLang="zh-TW" dirty="0" smtClean="0">
                <a:latin typeface="微軟正黑體" panose="020B0604030504040204" pitchFamily="34" charset="-120"/>
              </a:rPr>
              <a:t>(</a:t>
            </a:r>
            <a:r>
              <a:rPr lang="zh-TW" altLang="en-US" dirty="0" smtClean="0">
                <a:latin typeface="微軟正黑體" panose="020B0604030504040204" pitchFamily="34" charset="-120"/>
              </a:rPr>
              <a:t>一</a:t>
            </a:r>
            <a:r>
              <a:rPr lang="en-US" altLang="zh-TW" dirty="0" smtClean="0">
                <a:latin typeface="微軟正黑體" panose="020B0604030504040204" pitchFamily="34" charset="-120"/>
              </a:rPr>
              <a:t>)</a:t>
            </a:r>
            <a:endParaRPr lang="zh-TW" altLang="en-US" dirty="0">
              <a:latin typeface="微軟正黑體" panose="020B0604030504040204" pitchFamily="34" charset="-120"/>
            </a:endParaRPr>
          </a:p>
        </p:txBody>
      </p:sp>
      <p:sp>
        <p:nvSpPr>
          <p:cNvPr id="3" name="內容版面配置區 2"/>
          <p:cNvSpPr>
            <a:spLocks noGrp="1"/>
          </p:cNvSpPr>
          <p:nvPr>
            <p:ph idx="1"/>
          </p:nvPr>
        </p:nvSpPr>
        <p:spPr/>
        <p:txBody>
          <a:bodyPr>
            <a:normAutofit fontScale="92500" lnSpcReduction="10000"/>
          </a:bodyPr>
          <a:lstStyle/>
          <a:p>
            <a:r>
              <a:rPr lang="zh-TW" altLang="zh-TW" dirty="0">
                <a:latin typeface="微軟正黑體" panose="020B0604030504040204" pitchFamily="34" charset="-120"/>
                <a:ea typeface="微軟正黑體" panose="020B0604030504040204" pitchFamily="34" charset="-120"/>
              </a:rPr>
              <a:t>報名暨入班資格</a:t>
            </a:r>
            <a:r>
              <a:rPr lang="zh-TW" altLang="zh-TW" dirty="0" smtClean="0">
                <a:latin typeface="微軟正黑體" panose="020B0604030504040204" pitchFamily="34" charset="-120"/>
                <a:ea typeface="微軟正黑體" panose="020B0604030504040204" pitchFamily="34" charset="-120"/>
              </a:rPr>
              <a:t>審查</a:t>
            </a:r>
            <a:endParaRPr lang="en-US" altLang="zh-TW" dirty="0" smtClean="0">
              <a:latin typeface="微軟正黑體" panose="020B0604030504040204" pitchFamily="34" charset="-120"/>
              <a:ea typeface="微軟正黑體" panose="020B0604030504040204" pitchFamily="34" charset="-120"/>
            </a:endParaRPr>
          </a:p>
          <a:p>
            <a:pPr marL="344487" lvl="1" indent="0">
              <a:buNone/>
            </a:pP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一</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報名時間及地點</a:t>
            </a:r>
            <a:r>
              <a:rPr lang="zh-TW"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依各校簡章公告</a:t>
            </a:r>
            <a:endParaRPr lang="en-US" altLang="zh-TW" dirty="0" smtClean="0">
              <a:latin typeface="微軟正黑體" panose="020B0604030504040204" pitchFamily="34" charset="-120"/>
              <a:ea typeface="微軟正黑體" panose="020B0604030504040204" pitchFamily="34" charset="-120"/>
            </a:endParaRPr>
          </a:p>
          <a:p>
            <a:pPr marL="344487" lvl="1" indent="0">
              <a:buNone/>
            </a:pP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二</a:t>
            </a: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報名費用：</a:t>
            </a:r>
            <a:r>
              <a:rPr lang="en-US" altLang="zh-TW" dirty="0" smtClean="0">
                <a:latin typeface="微軟正黑體" panose="020B0604030504040204" pitchFamily="34" charset="-120"/>
                <a:ea typeface="微軟正黑體" panose="020B0604030504040204" pitchFamily="34" charset="-120"/>
              </a:rPr>
              <a:t>300</a:t>
            </a:r>
            <a:r>
              <a:rPr lang="zh-TW" altLang="zh-TW" dirty="0" smtClean="0">
                <a:latin typeface="微軟正黑體" panose="020B0604030504040204" pitchFamily="34" charset="-120"/>
                <a:ea typeface="微軟正黑體" panose="020B0604030504040204" pitchFamily="34" charset="-120"/>
              </a:rPr>
              <a:t>元</a:t>
            </a:r>
            <a:r>
              <a:rPr lang="en-US" altLang="zh-TW" dirty="0" smtClean="0">
                <a:latin typeface="微軟正黑體" panose="020B0604030504040204" pitchFamily="34" charset="-120"/>
                <a:ea typeface="微軟正黑體" panose="020B0604030504040204" pitchFamily="34" charset="-120"/>
              </a:rPr>
              <a:t>(104</a:t>
            </a:r>
            <a:r>
              <a:rPr lang="zh-TW" altLang="en-US" dirty="0" smtClean="0">
                <a:latin typeface="微軟正黑體" panose="020B0604030504040204" pitchFamily="34" charset="-120"/>
                <a:ea typeface="微軟正黑體" panose="020B0604030504040204" pitchFamily="34" charset="-120"/>
              </a:rPr>
              <a:t>年之收取標準</a:t>
            </a:r>
            <a:r>
              <a:rPr lang="en-US" altLang="zh-TW" dirty="0" smtClean="0">
                <a:latin typeface="微軟正黑體" panose="020B0604030504040204" pitchFamily="34" charset="-120"/>
                <a:ea typeface="微軟正黑體" panose="020B0604030504040204" pitchFamily="34" charset="-120"/>
              </a:rPr>
              <a:t>)</a:t>
            </a:r>
          </a:p>
          <a:p>
            <a:pPr marL="344487" lvl="1" indent="0">
              <a:buNone/>
            </a:pPr>
            <a:r>
              <a:rPr lang="en-US" altLang="zh-TW" dirty="0" smtClean="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三</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報名之學生應檢具以下表</a:t>
            </a:r>
            <a:r>
              <a:rPr lang="zh-TW" altLang="zh-TW" dirty="0" smtClean="0">
                <a:latin typeface="微軟正黑體" panose="020B0604030504040204" pitchFamily="34" charset="-120"/>
                <a:ea typeface="微軟正黑體" panose="020B0604030504040204" pitchFamily="34" charset="-120"/>
              </a:rPr>
              <a:t>件</a:t>
            </a:r>
            <a:r>
              <a:rPr lang="zh-TW" altLang="en-US" dirty="0" smtClean="0">
                <a:latin typeface="微軟正黑體" panose="020B0604030504040204" pitchFamily="34" charset="-120"/>
                <a:ea typeface="微軟正黑體" panose="020B0604030504040204" pitchFamily="34" charset="-120"/>
              </a:rPr>
              <a:t>，並依序彙整</a:t>
            </a:r>
            <a:endParaRPr lang="en-US" altLang="zh-TW" dirty="0" smtClean="0">
              <a:latin typeface="微軟正黑體" panose="020B0604030504040204" pitchFamily="34" charset="-120"/>
              <a:ea typeface="微軟正黑體" panose="020B0604030504040204" pitchFamily="34" charset="-120"/>
            </a:endParaRPr>
          </a:p>
          <a:p>
            <a:pPr marL="1154112" lvl="2" indent="-514350">
              <a:buClr>
                <a:srgbClr val="002060"/>
              </a:buClr>
              <a:buFont typeface="+mj-lt"/>
              <a:buAutoNum type="arabicPeriod"/>
            </a:pPr>
            <a:r>
              <a:rPr lang="zh-TW" altLang="en-US" sz="2400" dirty="0" smtClean="0">
                <a:latin typeface="微軟正黑體" panose="020B0604030504040204" pitchFamily="34" charset="-120"/>
                <a:ea typeface="微軟正黑體" panose="020B0604030504040204" pitchFamily="34" charset="-120"/>
              </a:rPr>
              <a:t>報名表</a:t>
            </a:r>
            <a:endParaRPr lang="en-US" altLang="zh-TW" sz="2400" dirty="0" smtClean="0">
              <a:latin typeface="微軟正黑體" panose="020B0604030504040204" pitchFamily="34" charset="-120"/>
              <a:ea typeface="微軟正黑體" panose="020B0604030504040204" pitchFamily="34" charset="-120"/>
            </a:endParaRPr>
          </a:p>
          <a:p>
            <a:pPr marL="1154112" lvl="2" indent="-514350">
              <a:buClr>
                <a:srgbClr val="002060"/>
              </a:buClr>
              <a:buFont typeface="+mj-lt"/>
              <a:buAutoNum type="arabicPeriod"/>
            </a:pPr>
            <a:r>
              <a:rPr lang="zh-TW" altLang="zh-TW" sz="2400" dirty="0">
                <a:latin typeface="微軟正黑體" panose="020B0604030504040204" pitchFamily="34" charset="-120"/>
                <a:ea typeface="微軟正黑體" panose="020B0604030504040204" pitchFamily="34" charset="-120"/>
              </a:rPr>
              <a:t>甄選證：請填妥應自行填寫部分，</a:t>
            </a:r>
            <a:r>
              <a:rPr lang="zh-TW" altLang="zh-TW" sz="2400" dirty="0">
                <a:solidFill>
                  <a:srgbClr val="0000FF"/>
                </a:solidFill>
                <a:latin typeface="微軟正黑體" panose="020B0604030504040204" pitchFamily="34" charset="-120"/>
                <a:ea typeface="微軟正黑體" panose="020B0604030504040204" pitchFamily="34" charset="-120"/>
              </a:rPr>
              <a:t>並</a:t>
            </a:r>
            <a:r>
              <a:rPr lang="zh-TW" altLang="zh-TW" sz="2400" dirty="0" smtClean="0">
                <a:solidFill>
                  <a:srgbClr val="0000FF"/>
                </a:solidFill>
                <a:latin typeface="微軟正黑體" panose="020B0604030504040204" pitchFamily="34" charset="-120"/>
                <a:ea typeface="微軟正黑體" panose="020B0604030504040204" pitchFamily="34" charset="-120"/>
              </a:rPr>
              <a:t>將照片</a:t>
            </a:r>
            <a:r>
              <a:rPr lang="zh-TW" altLang="zh-TW" sz="2400" dirty="0">
                <a:solidFill>
                  <a:srgbClr val="0000FF"/>
                </a:solidFill>
                <a:latin typeface="微軟正黑體" panose="020B0604030504040204" pitchFamily="34" charset="-120"/>
                <a:ea typeface="微軟正黑體" panose="020B0604030504040204" pitchFamily="34" charset="-120"/>
              </a:rPr>
              <a:t>黏貼於甄選</a:t>
            </a:r>
            <a:r>
              <a:rPr lang="zh-TW" altLang="zh-TW" sz="2400" dirty="0" smtClean="0">
                <a:solidFill>
                  <a:srgbClr val="0000FF"/>
                </a:solidFill>
                <a:latin typeface="微軟正黑體" panose="020B0604030504040204" pitchFamily="34" charset="-120"/>
                <a:ea typeface="微軟正黑體" panose="020B0604030504040204" pitchFamily="34" charset="-120"/>
              </a:rPr>
              <a:t>證</a:t>
            </a:r>
            <a:r>
              <a:rPr lang="en-US" altLang="zh-TW" sz="2400" u="heavy" dirty="0">
                <a:solidFill>
                  <a:srgbClr val="0000FF"/>
                </a:solidFill>
                <a:latin typeface="微軟正黑體" panose="020B0604030504040204" pitchFamily="34" charset="-120"/>
                <a:ea typeface="微軟正黑體" panose="020B0604030504040204" pitchFamily="34" charset="-120"/>
              </a:rPr>
              <a:t>(</a:t>
            </a:r>
            <a:r>
              <a:rPr lang="zh-TW" altLang="zh-TW" sz="2400" u="heavy" dirty="0">
                <a:solidFill>
                  <a:srgbClr val="0000FF"/>
                </a:solidFill>
                <a:latin typeface="微軟正黑體" panose="020B0604030504040204" pitchFamily="34" charset="-120"/>
                <a:ea typeface="微軟正黑體" panose="020B0604030504040204" pitchFamily="34" charset="-120"/>
              </a:rPr>
              <a:t>一式○張，需與報名表上的照片相同</a:t>
            </a:r>
            <a:r>
              <a:rPr lang="en-US" altLang="zh-TW" sz="2400" u="heavy" dirty="0" smtClean="0">
                <a:solidFill>
                  <a:srgbClr val="0000FF"/>
                </a:solidFill>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1154112" lvl="2" indent="-514350">
              <a:buClr>
                <a:srgbClr val="002060"/>
              </a:buClr>
              <a:buFont typeface="+mj-lt"/>
              <a:buAutoNum type="arabicPeriod"/>
            </a:pPr>
            <a:r>
              <a:rPr lang="zh-TW" altLang="zh-TW" sz="2400" dirty="0">
                <a:latin typeface="微軟正黑體" panose="020B0604030504040204" pitchFamily="34" charset="-120"/>
                <a:ea typeface="微軟正黑體" panose="020B0604030504040204" pitchFamily="34" charset="-120"/>
              </a:rPr>
              <a:t>素質評估觀察表：</a:t>
            </a:r>
            <a:r>
              <a:rPr lang="zh-TW" altLang="zh-TW" sz="2400" dirty="0" smtClean="0">
                <a:latin typeface="微軟正黑體" panose="020B0604030504040204" pitchFamily="34" charset="-120"/>
                <a:ea typeface="微軟正黑體" panose="020B0604030504040204" pitchFamily="34" charset="-120"/>
              </a:rPr>
              <a:t>請</a:t>
            </a:r>
            <a:r>
              <a:rPr lang="zh-TW" altLang="en-US" sz="2400" dirty="0" smtClean="0">
                <a:solidFill>
                  <a:srgbClr val="0000FF"/>
                </a:solidFill>
                <a:latin typeface="微軟正黑體" panose="020B0604030504040204" pitchFamily="34" charset="-120"/>
                <a:ea typeface="微軟正黑體" panose="020B0604030504040204" pitchFamily="34" charset="-120"/>
              </a:rPr>
              <a:t>就讀</a:t>
            </a:r>
            <a:r>
              <a:rPr lang="zh-TW" altLang="zh-TW" sz="2400" dirty="0" smtClean="0">
                <a:latin typeface="微軟正黑體" panose="020B0604030504040204" pitchFamily="34" charset="-120"/>
                <a:ea typeface="微軟正黑體" panose="020B0604030504040204" pitchFamily="34" charset="-120"/>
              </a:rPr>
              <a:t>學校</a:t>
            </a:r>
            <a:r>
              <a:rPr lang="zh-TW" altLang="zh-TW" sz="2400" dirty="0">
                <a:latin typeface="微軟正黑體" panose="020B0604030504040204" pitchFamily="34" charset="-120"/>
                <a:ea typeface="微軟正黑體" panose="020B0604030504040204" pitchFamily="34" charset="-120"/>
              </a:rPr>
              <a:t>老師推薦並經教務處核章</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1154112" lvl="2" indent="-514350">
              <a:buClr>
                <a:srgbClr val="002060"/>
              </a:buClr>
              <a:buFont typeface="+mj-lt"/>
              <a:buAutoNum type="arabicPeriod"/>
            </a:pPr>
            <a:r>
              <a:rPr lang="zh-TW" altLang="zh-TW" sz="2400" dirty="0">
                <a:latin typeface="微軟正黑體" panose="020B0604030504040204" pitchFamily="34" charset="-120"/>
                <a:ea typeface="微軟正黑體" panose="020B0604030504040204" pitchFamily="34" charset="-120"/>
              </a:rPr>
              <a:t>相關資格證明文件</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依本簡章肆、甄選資格所載</a:t>
            </a:r>
            <a:r>
              <a:rPr lang="en-US" altLang="zh-TW" sz="2400" dirty="0" smtClean="0">
                <a:latin typeface="微軟正黑體" panose="020B0604030504040204" pitchFamily="34" charset="-120"/>
                <a:ea typeface="微軟正黑體" panose="020B0604030504040204" pitchFamily="34" charset="-120"/>
              </a:rPr>
              <a:t>)</a:t>
            </a:r>
          </a:p>
          <a:p>
            <a:pPr marL="1154112" lvl="2" indent="-514350">
              <a:buClr>
                <a:srgbClr val="002060"/>
              </a:buClr>
              <a:buFont typeface="+mj-lt"/>
              <a:buAutoNum type="arabicPeriod"/>
            </a:pPr>
            <a:r>
              <a:rPr lang="zh-TW" altLang="en-US" sz="2400" dirty="0">
                <a:latin typeface="微軟正黑體" panose="020B0604030504040204" pitchFamily="34" charset="-120"/>
                <a:ea typeface="微軟正黑體" panose="020B0604030504040204" pitchFamily="34" charset="-120"/>
              </a:rPr>
              <a:t>其他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低收入、中低收入、身心障礙等相關證明文件</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39</a:t>
            </a:fld>
            <a:endParaRPr lang="en-US" altLang="zh-TW"/>
          </a:p>
        </p:txBody>
      </p:sp>
    </p:spTree>
    <p:extLst>
      <p:ext uri="{BB962C8B-B14F-4D97-AF65-F5344CB8AC3E}">
        <p14:creationId xmlns="" xmlns:p14="http://schemas.microsoft.com/office/powerpoint/2010/main" val="9218023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normAutofit/>
          </a:bodyPr>
          <a:lstStyle/>
          <a:p>
            <a:fld id="{47D433DB-B31C-49C9-BEC3-1A87A9E59357}" type="slidenum">
              <a:rPr lang="zh-TW" altLang="en-US" smtClean="0"/>
              <a:pPr/>
              <a:t>4</a:t>
            </a:fld>
            <a:endParaRPr lang="zh-TW" altLang="en-US"/>
          </a:p>
        </p:txBody>
      </p:sp>
      <p:pic>
        <p:nvPicPr>
          <p:cNvPr id="5" name="圖片 4"/>
          <p:cNvPicPr>
            <a:picLocks noChangeAspect="1"/>
          </p:cNvPicPr>
          <p:nvPr/>
        </p:nvPicPr>
        <p:blipFill rotWithShape="1">
          <a:blip r:embed="rId2" cstate="print">
            <a:extLst>
              <a:ext uri="{28A0092B-C50C-407E-A947-70E740481C1C}">
                <a14:useLocalDpi xmlns="" xmlns:a14="http://schemas.microsoft.com/office/drawing/2010/main" val="0"/>
              </a:ext>
            </a:extLst>
          </a:blip>
          <a:srcRect t="7232" r="4236"/>
          <a:stretch/>
        </p:blipFill>
        <p:spPr>
          <a:xfrm>
            <a:off x="1" y="0"/>
            <a:ext cx="9143999" cy="6858000"/>
          </a:xfrm>
          <a:prstGeom prst="rect">
            <a:avLst/>
          </a:prstGeom>
        </p:spPr>
      </p:pic>
    </p:spTree>
    <p:extLst>
      <p:ext uri="{BB962C8B-B14F-4D97-AF65-F5344CB8AC3E}">
        <p14:creationId xmlns="" xmlns:p14="http://schemas.microsoft.com/office/powerpoint/2010/main" val="34666887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微軟正黑體" panose="020B0604030504040204" pitchFamily="34" charset="-120"/>
              </a:rPr>
              <a:t>招生流程與</a:t>
            </a:r>
            <a:r>
              <a:rPr lang="zh-TW" altLang="zh-TW" dirty="0" smtClean="0">
                <a:latin typeface="微軟正黑體" panose="020B0604030504040204" pitchFamily="34" charset="-120"/>
              </a:rPr>
              <a:t>方式</a:t>
            </a:r>
            <a:r>
              <a:rPr lang="en-US" altLang="zh-TW" dirty="0" smtClean="0">
                <a:latin typeface="微軟正黑體" panose="020B0604030504040204" pitchFamily="34" charset="-120"/>
              </a:rPr>
              <a:t>(</a:t>
            </a:r>
            <a:r>
              <a:rPr lang="zh-TW" altLang="en-US" dirty="0" smtClean="0">
                <a:latin typeface="微軟正黑體" panose="020B0604030504040204" pitchFamily="34" charset="-120"/>
              </a:rPr>
              <a:t>二</a:t>
            </a:r>
            <a:r>
              <a:rPr lang="en-US" altLang="zh-TW" dirty="0" smtClean="0">
                <a:latin typeface="微軟正黑體" panose="020B0604030504040204" pitchFamily="34" charset="-120"/>
              </a:rPr>
              <a:t>)</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457200" y="1600200"/>
            <a:ext cx="8229600" cy="4709120"/>
          </a:xfrm>
        </p:spPr>
        <p:txBody>
          <a:bodyPr>
            <a:normAutofit/>
          </a:bodyPr>
          <a:lstStyle/>
          <a:p>
            <a:r>
              <a:rPr lang="zh-TW" altLang="en-US" dirty="0" smtClean="0">
                <a:latin typeface="微軟正黑體" panose="020B0604030504040204" pitchFamily="34" charset="-120"/>
                <a:ea typeface="微軟正黑體" panose="020B0604030504040204" pitchFamily="34" charset="-120"/>
              </a:rPr>
              <a:t>錄取方式</a:t>
            </a:r>
            <a:endParaRPr lang="en-US" altLang="zh-TW" dirty="0" smtClean="0">
              <a:latin typeface="微軟正黑體" panose="020B0604030504040204" pitchFamily="34" charset="-120"/>
              <a:ea typeface="微軟正黑體" panose="020B0604030504040204" pitchFamily="34" charset="-120"/>
            </a:endParaRPr>
          </a:p>
          <a:p>
            <a:pPr marL="349250" lvl="1" indent="0">
              <a:buNone/>
            </a:pP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一</a:t>
            </a:r>
            <a:r>
              <a:rPr lang="en-US" altLang="zh-TW" dirty="0" smtClean="0">
                <a:latin typeface="微軟正黑體" panose="020B0604030504040204" pitchFamily="34" charset="-120"/>
                <a:ea typeface="微軟正黑體" panose="020B0604030504040204" pitchFamily="34" charset="-120"/>
              </a:rPr>
              <a:t>)</a:t>
            </a:r>
            <a:r>
              <a:rPr lang="zh-TW" altLang="en-US" sz="2400" dirty="0" smtClean="0">
                <a:solidFill>
                  <a:srgbClr val="002060"/>
                </a:solidFill>
                <a:latin typeface="微軟正黑體" panose="020B0604030504040204" pitchFamily="34" charset="-120"/>
                <a:ea typeface="微軟正黑體" panose="020B0604030504040204" pitchFamily="34" charset="-120"/>
              </a:rPr>
              <a:t>直接錄取</a:t>
            </a:r>
            <a:r>
              <a:rPr lang="zh-TW" altLang="zh-TW" sz="2400" dirty="0" smtClean="0">
                <a:solidFill>
                  <a:srgbClr val="002060"/>
                </a:solidFill>
                <a:latin typeface="微軟正黑體" panose="020B0604030504040204" pitchFamily="34" charset="-120"/>
                <a:ea typeface="微軟正黑體" panose="020B0604030504040204" pitchFamily="34" charset="-120"/>
              </a:rPr>
              <a:t>：</a:t>
            </a:r>
            <a:r>
              <a:rPr lang="zh-TW" altLang="en-US" sz="2400" dirty="0">
                <a:solidFill>
                  <a:srgbClr val="002060"/>
                </a:solidFill>
                <a:latin typeface="微軟正黑體" panose="020B0604030504040204" pitchFamily="34" charset="-120"/>
                <a:ea typeface="微軟正黑體" panose="020B0604030504040204" pitchFamily="34" charset="-120"/>
              </a:rPr>
              <a:t>符合下列任一條件者</a:t>
            </a:r>
            <a:r>
              <a:rPr lang="zh-TW" altLang="en-US" sz="2400" dirty="0" smtClean="0">
                <a:solidFill>
                  <a:srgbClr val="002060"/>
                </a:solidFill>
                <a:latin typeface="微軟正黑體" panose="020B0604030504040204" pitchFamily="34" charset="-120"/>
                <a:ea typeface="微軟正黑體" panose="020B0604030504040204" pitchFamily="34" charset="-120"/>
              </a:rPr>
              <a:t>，不必</a:t>
            </a:r>
            <a:r>
              <a:rPr lang="zh-TW" altLang="en-US" sz="2400" dirty="0">
                <a:solidFill>
                  <a:srgbClr val="002060"/>
                </a:solidFill>
                <a:latin typeface="微軟正黑體" panose="020B0604030504040204" pitchFamily="34" charset="-120"/>
                <a:ea typeface="微軟正黑體" panose="020B0604030504040204" pitchFamily="34" charset="-120"/>
              </a:rPr>
              <a:t>參加科學能力檢定及實驗實作</a:t>
            </a:r>
            <a:r>
              <a:rPr lang="zh-TW" altLang="en-US" sz="2400" dirty="0" smtClean="0">
                <a:solidFill>
                  <a:srgbClr val="002060"/>
                </a:solidFill>
                <a:latin typeface="微軟正黑體" panose="020B0604030504040204" pitchFamily="34" charset="-120"/>
                <a:ea typeface="微軟正黑體" panose="020B0604030504040204" pitchFamily="34" charset="-120"/>
              </a:rPr>
              <a:t>，直接</a:t>
            </a:r>
            <a:r>
              <a:rPr lang="zh-TW" altLang="en-US" sz="2400" dirty="0">
                <a:solidFill>
                  <a:srgbClr val="002060"/>
                </a:solidFill>
                <a:latin typeface="微軟正黑體" panose="020B0604030504040204" pitchFamily="34" charset="-120"/>
                <a:ea typeface="微軟正黑體" panose="020B0604030504040204" pitchFamily="34" charset="-120"/>
              </a:rPr>
              <a:t>錄取進入科學</a:t>
            </a:r>
            <a:r>
              <a:rPr lang="zh-TW" altLang="en-US" sz="2400" dirty="0" smtClean="0">
                <a:solidFill>
                  <a:srgbClr val="002060"/>
                </a:solidFill>
                <a:latin typeface="微軟正黑體" panose="020B0604030504040204" pitchFamily="34" charset="-120"/>
                <a:ea typeface="微軟正黑體" panose="020B0604030504040204" pitchFamily="34" charset="-120"/>
              </a:rPr>
              <a:t>班</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p>
            <a:pPr marL="863600" lvl="1" indent="-514350">
              <a:buClr>
                <a:srgbClr val="002060"/>
              </a:buClr>
              <a:buFont typeface="+mj-lt"/>
              <a:buAutoNum type="arabicPeriod"/>
            </a:pPr>
            <a:r>
              <a:rPr lang="zh-TW" altLang="en-US" sz="2400" dirty="0" smtClean="0">
                <a:latin typeface="微軟正黑體" panose="020B0604030504040204" pitchFamily="34" charset="-120"/>
                <a:ea typeface="微軟正黑體" panose="020B0604030504040204" pitchFamily="34" charset="-120"/>
              </a:rPr>
              <a:t>參加</a:t>
            </a:r>
            <a:r>
              <a:rPr lang="zh-TW" altLang="en-US" sz="2400" dirty="0">
                <a:latin typeface="微軟正黑體" panose="020B0604030504040204" pitchFamily="34" charset="-120"/>
                <a:ea typeface="微軟正黑體" panose="020B0604030504040204" pitchFamily="34" charset="-120"/>
              </a:rPr>
              <a:t>「國際國中生科學奧林匹亞競賽」獲個人銅牌獎（含）以上者。</a:t>
            </a:r>
          </a:p>
          <a:p>
            <a:pPr marL="863600" lvl="1" indent="-514350">
              <a:buClr>
                <a:srgbClr val="002060"/>
              </a:buClr>
              <a:buFont typeface="+mj-lt"/>
              <a:buAutoNum type="arabicPeriod"/>
            </a:pPr>
            <a:r>
              <a:rPr lang="zh-TW" altLang="en-US" sz="2400" dirty="0" smtClean="0">
                <a:latin typeface="微軟正黑體" panose="020B0604030504040204" pitchFamily="34" charset="-120"/>
                <a:ea typeface="微軟正黑體" panose="020B0604030504040204" pitchFamily="34" charset="-120"/>
              </a:rPr>
              <a:t>參加</a:t>
            </a:r>
            <a:r>
              <a:rPr lang="zh-TW" altLang="en-US" sz="2400" dirty="0">
                <a:latin typeface="微軟正黑體" panose="020B0604030504040204" pitchFamily="34" charset="-120"/>
                <a:ea typeface="微軟正黑體" panose="020B0604030504040204" pitchFamily="34" charset="-120"/>
              </a:rPr>
              <a:t>「國際數理奧林匹亞競賽」獲獎或選訓決賽完成結訓，並獲</a:t>
            </a:r>
            <a:r>
              <a:rPr lang="zh-TW" altLang="en-US" sz="2400" dirty="0" smtClean="0">
                <a:latin typeface="微軟正黑體" panose="020B0604030504040204" pitchFamily="34" charset="-120"/>
                <a:ea typeface="微軟正黑體" panose="020B0604030504040204" pitchFamily="34" charset="-120"/>
              </a:rPr>
              <a:t>保送高中</a:t>
            </a:r>
            <a:r>
              <a:rPr lang="zh-TW" altLang="en-US" sz="2400" dirty="0">
                <a:latin typeface="微軟正黑體" panose="020B0604030504040204" pitchFamily="34" charset="-120"/>
                <a:ea typeface="微軟正黑體" panose="020B0604030504040204" pitchFamily="34" charset="-120"/>
              </a:rPr>
              <a:t>資格者。</a:t>
            </a:r>
          </a:p>
          <a:p>
            <a:pPr marL="863600" lvl="1" indent="-514350">
              <a:buClr>
                <a:srgbClr val="002060"/>
              </a:buClr>
              <a:buFont typeface="+mj-lt"/>
              <a:buAutoNum type="arabicPeriod"/>
            </a:pPr>
            <a:r>
              <a:rPr lang="zh-TW" altLang="en-US" sz="2400" dirty="0" smtClean="0">
                <a:latin typeface="微軟正黑體" panose="020B0604030504040204" pitchFamily="34" charset="-120"/>
                <a:ea typeface="微軟正黑體" panose="020B0604030504040204" pitchFamily="34" charset="-120"/>
              </a:rPr>
              <a:t>參加</a:t>
            </a:r>
            <a:r>
              <a:rPr lang="zh-TW" altLang="en-US" sz="2400" dirty="0">
                <a:latin typeface="微軟正黑體" panose="020B0604030504040204" pitchFamily="34" charset="-120"/>
                <a:ea typeface="微軟正黑體" panose="020B0604030504040204" pitchFamily="34" charset="-120"/>
              </a:rPr>
              <a:t>「國際科學展覽」獲獎或獲選「國際科學展覽」正選代表，並獲</a:t>
            </a:r>
            <a:r>
              <a:rPr lang="zh-TW" altLang="en-US" sz="2400" dirty="0" smtClean="0">
                <a:latin typeface="微軟正黑體" panose="020B0604030504040204" pitchFamily="34" charset="-120"/>
                <a:ea typeface="微軟正黑體" panose="020B0604030504040204" pitchFamily="34" charset="-120"/>
              </a:rPr>
              <a:t>保送</a:t>
            </a:r>
            <a:r>
              <a:rPr lang="zh-TW" altLang="en-US" sz="2400" dirty="0">
                <a:latin typeface="微軟正黑體" panose="020B0604030504040204" pitchFamily="34" charset="-120"/>
                <a:ea typeface="微軟正黑體" panose="020B0604030504040204" pitchFamily="34" charset="-120"/>
              </a:rPr>
              <a:t>高中資格者。</a:t>
            </a:r>
          </a:p>
          <a:p>
            <a:pPr marL="509587" indent="-514350">
              <a:buClr>
                <a:srgbClr val="002060"/>
              </a:buClr>
              <a:buFont typeface="Arial" pitchFamily="34" charset="0"/>
              <a:buChar char="♥"/>
            </a:pPr>
            <a:r>
              <a:rPr lang="zh-TW" altLang="en-US" dirty="0" smtClean="0">
                <a:latin typeface="微軟正黑體" panose="020B0604030504040204" pitchFamily="34" charset="-120"/>
                <a:ea typeface="微軟正黑體" panose="020B0604030504040204" pitchFamily="34" charset="-120"/>
              </a:rPr>
              <a:t>直接錄取名額是否有限制，依各校簡章之規定。</a:t>
            </a:r>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40</a:t>
            </a:fld>
            <a:endParaRPr lang="en-US" altLang="zh-TW"/>
          </a:p>
        </p:txBody>
      </p:sp>
    </p:spTree>
    <p:extLst>
      <p:ext uri="{BB962C8B-B14F-4D97-AF65-F5344CB8AC3E}">
        <p14:creationId xmlns="" xmlns:p14="http://schemas.microsoft.com/office/powerpoint/2010/main" val="1402892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微軟正黑體" panose="020B0604030504040204" pitchFamily="34" charset="-120"/>
              </a:rPr>
              <a:t>招生流程與</a:t>
            </a:r>
            <a:r>
              <a:rPr lang="zh-TW" altLang="zh-TW" dirty="0" smtClean="0">
                <a:latin typeface="微軟正黑體" panose="020B0604030504040204" pitchFamily="34" charset="-120"/>
              </a:rPr>
              <a:t>方式</a:t>
            </a:r>
            <a:r>
              <a:rPr lang="en-US" altLang="zh-TW" dirty="0" smtClean="0">
                <a:latin typeface="微軟正黑體" panose="020B0604030504040204" pitchFamily="34" charset="-120"/>
              </a:rPr>
              <a:t>(</a:t>
            </a:r>
            <a:r>
              <a:rPr lang="zh-TW" altLang="en-US" dirty="0" smtClean="0">
                <a:latin typeface="微軟正黑體" panose="020B0604030504040204" pitchFamily="34" charset="-120"/>
              </a:rPr>
              <a:t>三</a:t>
            </a:r>
            <a:r>
              <a:rPr lang="en-US" altLang="zh-TW" dirty="0" smtClean="0">
                <a:latin typeface="微軟正黑體" panose="020B0604030504040204" pitchFamily="34" charset="-120"/>
              </a:rPr>
              <a:t>)</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457200" y="1600200"/>
            <a:ext cx="8229600" cy="3068532"/>
          </a:xfrm>
        </p:spPr>
        <p:txBody>
          <a:bodyPr>
            <a:spAutoFit/>
          </a:bodyPr>
          <a:lstStyle/>
          <a:p>
            <a:r>
              <a:rPr lang="zh-TW" altLang="en-US" dirty="0" smtClean="0">
                <a:latin typeface="微軟正黑體" panose="020B0604030504040204" pitchFamily="34" charset="-120"/>
                <a:ea typeface="微軟正黑體" panose="020B0604030504040204" pitchFamily="34" charset="-120"/>
              </a:rPr>
              <a:t>錄取方式</a:t>
            </a:r>
            <a:endParaRPr lang="en-US" altLang="zh-TW" dirty="0" smtClean="0">
              <a:latin typeface="微軟正黑體" panose="020B0604030504040204" pitchFamily="34" charset="-120"/>
              <a:ea typeface="微軟正黑體" panose="020B0604030504040204" pitchFamily="34" charset="-120"/>
            </a:endParaRPr>
          </a:p>
          <a:p>
            <a:pPr marL="344487" lvl="1" indent="0">
              <a:buNone/>
            </a:pPr>
            <a:r>
              <a:rPr lang="en-US" altLang="zh-TW" dirty="0" smtClean="0">
                <a:latin typeface="微軟正黑體" panose="020B0604030504040204" pitchFamily="34" charset="-120"/>
                <a:ea typeface="微軟正黑體" panose="020B0604030504040204" pitchFamily="34" charset="-120"/>
              </a:rPr>
              <a:t>(</a:t>
            </a:r>
            <a:r>
              <a:rPr lang="zh-TW" altLang="zh-TW" dirty="0" smtClean="0">
                <a:latin typeface="微軟正黑體" panose="020B0604030504040204" pitchFamily="34" charset="-120"/>
                <a:ea typeface="微軟正黑體" panose="020B0604030504040204" pitchFamily="34" charset="-120"/>
              </a:rPr>
              <a:t>二</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甄選錄取</a:t>
            </a:r>
            <a:r>
              <a:rPr lang="zh-TW" altLang="zh-TW"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1154112" lvl="2" indent="-514350">
              <a:buClr>
                <a:srgbClr val="002060"/>
              </a:buClr>
              <a:buFont typeface="+mj-lt"/>
              <a:buAutoNum type="arabicPeriod"/>
            </a:pPr>
            <a:r>
              <a:rPr lang="zh-TW" altLang="en-US" dirty="0">
                <a:latin typeface="微軟正黑體" panose="020B0604030504040204" pitchFamily="34" charset="-120"/>
                <a:ea typeface="微軟正黑體" panose="020B0604030504040204" pitchFamily="34" charset="-120"/>
              </a:rPr>
              <a:t>科學能力</a:t>
            </a:r>
            <a:r>
              <a:rPr lang="zh-TW" altLang="en-US" dirty="0" smtClean="0">
                <a:latin typeface="微軟正黑體" panose="020B0604030504040204" pitchFamily="34" charset="-120"/>
                <a:ea typeface="微軟正黑體" panose="020B0604030504040204" pitchFamily="34" charset="-120"/>
              </a:rPr>
              <a:t>檢定。</a:t>
            </a:r>
            <a:endParaRPr lang="en-US" altLang="zh-TW" dirty="0" smtClean="0">
              <a:latin typeface="微軟正黑體" panose="020B0604030504040204" pitchFamily="34" charset="-120"/>
              <a:ea typeface="微軟正黑體" panose="020B0604030504040204" pitchFamily="34" charset="-120"/>
            </a:endParaRPr>
          </a:p>
          <a:p>
            <a:pPr lvl="2">
              <a:buClr>
                <a:srgbClr val="002060"/>
              </a:buClr>
              <a:buFont typeface="Wingdings" pitchFamily="2" charset="2"/>
              <a:buChar char="u"/>
            </a:pPr>
            <a:r>
              <a:rPr lang="zh-TW" altLang="en-US" dirty="0">
                <a:solidFill>
                  <a:srgbClr val="009900"/>
                </a:solidFill>
                <a:latin typeface="微軟正黑體" panose="020B0604030504040204" pitchFamily="34" charset="-120"/>
                <a:ea typeface="微軟正黑體" panose="020B0604030504040204" pitchFamily="34" charset="-120"/>
              </a:rPr>
              <a:t>科學能力檢定之內容與通過</a:t>
            </a:r>
            <a:r>
              <a:rPr lang="zh-TW" altLang="en-US" dirty="0" smtClean="0">
                <a:solidFill>
                  <a:srgbClr val="009900"/>
                </a:solidFill>
                <a:latin typeface="微軟正黑體" panose="020B0604030504040204" pitchFamily="34" charset="-120"/>
                <a:ea typeface="微軟正黑體" panose="020B0604030504040204" pitchFamily="34" charset="-120"/>
              </a:rPr>
              <a:t>名額，</a:t>
            </a:r>
            <a:r>
              <a:rPr lang="zh-TW" altLang="en-US" dirty="0">
                <a:solidFill>
                  <a:srgbClr val="009900"/>
                </a:solidFill>
                <a:latin typeface="微軟正黑體" panose="020B0604030504040204" pitchFamily="34" charset="-120"/>
                <a:ea typeface="微軟正黑體" panose="020B0604030504040204" pitchFamily="34" charset="-120"/>
              </a:rPr>
              <a:t>均依各校簡章規定。</a:t>
            </a:r>
            <a:endParaRPr lang="en-US" altLang="zh-TW" dirty="0">
              <a:solidFill>
                <a:srgbClr val="009900"/>
              </a:solidFill>
              <a:latin typeface="微軟正黑體" panose="020B0604030504040204" pitchFamily="34" charset="-120"/>
              <a:ea typeface="微軟正黑體" panose="020B0604030504040204" pitchFamily="34" charset="-120"/>
            </a:endParaRPr>
          </a:p>
          <a:p>
            <a:pPr lvl="2">
              <a:buClr>
                <a:srgbClr val="002060"/>
              </a:buClr>
              <a:buFont typeface="Wingdings" pitchFamily="2" charset="2"/>
              <a:buChar char="u"/>
            </a:pPr>
            <a:r>
              <a:rPr lang="zh-TW" altLang="en-US" dirty="0">
                <a:solidFill>
                  <a:srgbClr val="009900"/>
                </a:solidFill>
                <a:latin typeface="微軟正黑體" panose="020B0604030504040204" pitchFamily="34" charset="-120"/>
                <a:ea typeface="微軟正黑體" panose="020B0604030504040204" pitchFamily="34" charset="-120"/>
              </a:rPr>
              <a:t>自</a:t>
            </a:r>
            <a:r>
              <a:rPr lang="en-US" altLang="zh-TW" dirty="0">
                <a:solidFill>
                  <a:srgbClr val="009900"/>
                </a:solidFill>
                <a:latin typeface="微軟正黑體" panose="020B0604030504040204" pitchFamily="34" charset="-120"/>
                <a:ea typeface="微軟正黑體" panose="020B0604030504040204" pitchFamily="34" charset="-120"/>
              </a:rPr>
              <a:t>105</a:t>
            </a:r>
            <a:r>
              <a:rPr lang="zh-TW" altLang="en-US" dirty="0">
                <a:solidFill>
                  <a:srgbClr val="009900"/>
                </a:solidFill>
                <a:latin typeface="微軟正黑體" panose="020B0604030504040204" pitchFamily="34" charset="-120"/>
                <a:ea typeface="微軟正黑體" panose="020B0604030504040204" pitchFamily="34" charset="-120"/>
              </a:rPr>
              <a:t>學年度起，科學能力檢定均加考語文項目。</a:t>
            </a:r>
            <a:r>
              <a:rPr lang="zh-TW" altLang="en-US" dirty="0" smtClean="0">
                <a:solidFill>
                  <a:srgbClr val="009900"/>
                </a:solidFill>
                <a:latin typeface="微軟正黑體" panose="020B0604030504040204" pitchFamily="34" charset="-120"/>
                <a:ea typeface="微軟正黑體" panose="020B0604030504040204" pitchFamily="34" charset="-120"/>
              </a:rPr>
              <a:t>詳情以正式</a:t>
            </a:r>
            <a:r>
              <a:rPr lang="zh-TW" altLang="en-US" dirty="0">
                <a:solidFill>
                  <a:srgbClr val="009900"/>
                </a:solidFill>
                <a:latin typeface="微軟正黑體" panose="020B0604030504040204" pitchFamily="34" charset="-120"/>
                <a:ea typeface="微軟正黑體" panose="020B0604030504040204" pitchFamily="34" charset="-120"/>
              </a:rPr>
              <a:t>公告簡章為準</a:t>
            </a:r>
            <a:r>
              <a:rPr lang="zh-TW" altLang="en-US" dirty="0" smtClean="0">
                <a:solidFill>
                  <a:srgbClr val="009900"/>
                </a:solidFill>
                <a:latin typeface="微軟正黑體" panose="020B0604030504040204" pitchFamily="34" charset="-120"/>
                <a:ea typeface="微軟正黑體" panose="020B0604030504040204" pitchFamily="34" charset="-120"/>
              </a:rPr>
              <a:t>。</a:t>
            </a:r>
            <a:endParaRPr lang="en-US" altLang="zh-TW" dirty="0" smtClean="0">
              <a:solidFill>
                <a:srgbClr val="009900"/>
              </a:solidFill>
              <a:latin typeface="微軟正黑體" panose="020B0604030504040204" pitchFamily="34" charset="-120"/>
              <a:ea typeface="微軟正黑體" panose="020B0604030504040204" pitchFamily="34" charset="-120"/>
            </a:endParaRPr>
          </a:p>
          <a:p>
            <a:pPr marL="1154112" lvl="2" indent="-514350">
              <a:buClr>
                <a:srgbClr val="002060"/>
              </a:buClr>
              <a:buFont typeface="+mj-lt"/>
              <a:buAutoNum type="arabicPeriod" startAt="2"/>
            </a:pPr>
            <a:r>
              <a:rPr lang="zh-TW" altLang="en-US" dirty="0">
                <a:latin typeface="微軟正黑體" panose="020B0604030504040204" pitchFamily="34" charset="-120"/>
                <a:ea typeface="微軟正黑體" panose="020B0604030504040204" pitchFamily="34" charset="-120"/>
              </a:rPr>
              <a:t>實驗實</a:t>
            </a:r>
            <a:r>
              <a:rPr lang="zh-TW" altLang="en-US" dirty="0" smtClean="0">
                <a:latin typeface="微軟正黑體" panose="020B0604030504040204" pitchFamily="34" charset="-120"/>
                <a:ea typeface="微軟正黑體" panose="020B0604030504040204" pitchFamily="34" charset="-120"/>
              </a:rPr>
              <a:t>作。</a:t>
            </a:r>
          </a:p>
          <a:p>
            <a:pPr lvl="2">
              <a:buClr>
                <a:srgbClr val="002060"/>
              </a:buClr>
              <a:buFont typeface="Wingdings" pitchFamily="2" charset="2"/>
              <a:buChar char="u"/>
            </a:pPr>
            <a:r>
              <a:rPr lang="zh-TW" altLang="en-US" dirty="0" smtClean="0">
                <a:solidFill>
                  <a:srgbClr val="FF0000"/>
                </a:solidFill>
                <a:latin typeface="微軟正黑體" panose="020B0604030504040204" pitchFamily="34" charset="-120"/>
                <a:ea typeface="微軟正黑體" panose="020B0604030504040204" pitchFamily="34" charset="-120"/>
              </a:rPr>
              <a:t>實驗</a:t>
            </a:r>
            <a:r>
              <a:rPr lang="zh-TW" altLang="en-US" dirty="0">
                <a:solidFill>
                  <a:srgbClr val="FF0000"/>
                </a:solidFill>
                <a:latin typeface="微軟正黑體" panose="020B0604030504040204" pitchFamily="34" charset="-120"/>
                <a:ea typeface="微軟正黑體" panose="020B0604030504040204" pitchFamily="34" charset="-120"/>
              </a:rPr>
              <a:t>實</a:t>
            </a:r>
            <a:r>
              <a:rPr lang="zh-TW" altLang="en-US" dirty="0" smtClean="0">
                <a:solidFill>
                  <a:srgbClr val="FF0000"/>
                </a:solidFill>
                <a:latin typeface="微軟正黑體" panose="020B0604030504040204" pitchFamily="34" charset="-120"/>
                <a:ea typeface="微軟正黑體" panose="020B0604030504040204" pitchFamily="34" charset="-120"/>
              </a:rPr>
              <a:t>作</a:t>
            </a:r>
            <a:r>
              <a:rPr lang="zh-TW" altLang="en-US" dirty="0">
                <a:solidFill>
                  <a:srgbClr val="FF0000"/>
                </a:solidFill>
                <a:latin typeface="微軟正黑體" panose="020B0604030504040204" pitchFamily="34" charset="-120"/>
                <a:ea typeface="微軟正黑體" panose="020B0604030504040204" pitchFamily="34" charset="-120"/>
              </a:rPr>
              <a:t>之</a:t>
            </a:r>
            <a:r>
              <a:rPr lang="zh-TW" altLang="en-US" dirty="0" smtClean="0">
                <a:solidFill>
                  <a:srgbClr val="FF0000"/>
                </a:solidFill>
                <a:latin typeface="微軟正黑體" panose="020B0604030504040204" pitchFamily="34" charset="-120"/>
                <a:ea typeface="微軟正黑體" panose="020B0604030504040204" pitchFamily="34" charset="-120"/>
              </a:rPr>
              <a:t>項目與繳交費用，各</a:t>
            </a:r>
            <a:r>
              <a:rPr lang="zh-TW" altLang="en-US" dirty="0">
                <a:solidFill>
                  <a:srgbClr val="FF0000"/>
                </a:solidFill>
                <a:latin typeface="微軟正黑體" panose="020B0604030504040204" pitchFamily="34" charset="-120"/>
                <a:ea typeface="微軟正黑體" panose="020B0604030504040204" pitchFamily="34" charset="-120"/>
              </a:rPr>
              <a:t>校簡章規定。</a:t>
            </a:r>
          </a:p>
        </p:txBody>
      </p:sp>
      <p:sp>
        <p:nvSpPr>
          <p:cNvPr id="4" name="日期版面配置區 3"/>
          <p:cNvSpPr>
            <a:spLocks noGrp="1"/>
          </p:cNvSpPr>
          <p:nvPr>
            <p:ph type="dt" sz="half" idx="10"/>
          </p:nvPr>
        </p:nvSpPr>
        <p:spPr/>
        <p:txBody>
          <a:bodyPr/>
          <a:lstStyle/>
          <a:p>
            <a:pPr>
              <a:defRPr/>
            </a:pPr>
            <a:fld id="{FA901894-BED0-4F6E-A420-E329D5188CEE}" type="datetime1">
              <a:rPr lang="zh-TW" altLang="en-US" smtClean="0"/>
              <a:pPr>
                <a:defRPr/>
              </a:pPr>
              <a:t>2016/1/4</a:t>
            </a:fld>
            <a:endParaRPr lang="en-US" altLang="zh-TW" dirty="0"/>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41</a:t>
            </a:fld>
            <a:endParaRPr lang="en-US" altLang="zh-TW"/>
          </a:p>
        </p:txBody>
      </p:sp>
    </p:spTree>
    <p:extLst>
      <p:ext uri="{BB962C8B-B14F-4D97-AF65-F5344CB8AC3E}">
        <p14:creationId xmlns="" xmlns:p14="http://schemas.microsoft.com/office/powerpoint/2010/main" val="4502431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rPr>
              <a:t>招生流程與方式</a:t>
            </a:r>
            <a:r>
              <a:rPr lang="en-US" altLang="zh-TW" dirty="0" smtClean="0">
                <a:latin typeface="微軟正黑體" panose="020B0604030504040204" pitchFamily="34" charset="-120"/>
              </a:rPr>
              <a:t>(</a:t>
            </a:r>
            <a:r>
              <a:rPr lang="zh-TW" altLang="en-US" dirty="0" smtClean="0">
                <a:latin typeface="微軟正黑體" panose="020B0604030504040204" pitchFamily="34" charset="-120"/>
              </a:rPr>
              <a:t>四</a:t>
            </a:r>
            <a:r>
              <a:rPr lang="en-US" altLang="zh-TW" dirty="0" smtClean="0">
                <a:latin typeface="微軟正黑體" panose="020B0604030504040204" pitchFamily="34" charset="-120"/>
              </a:rPr>
              <a:t>)</a:t>
            </a:r>
            <a:endParaRPr lang="zh-TW" altLang="en-US" dirty="0">
              <a:latin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 xmlns:p14="http://schemas.microsoft.com/office/powerpoint/2010/main" val="3161252813"/>
              </p:ext>
            </p:extLst>
          </p:nvPr>
        </p:nvGraphicFramePr>
        <p:xfrm>
          <a:off x="457200" y="1125538"/>
          <a:ext cx="8229600" cy="5005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42</a:t>
            </a:fld>
            <a:endParaRPr lang="en-US" altLang="zh-TW"/>
          </a:p>
        </p:txBody>
      </p:sp>
    </p:spTree>
    <p:extLst>
      <p:ext uri="{BB962C8B-B14F-4D97-AF65-F5344CB8AC3E}">
        <p14:creationId xmlns="" xmlns:p14="http://schemas.microsoft.com/office/powerpoint/2010/main" val="18510469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ACE94310-60BD-4D67-8903-3B2DDD52744D}" type="datetime1">
              <a:rPr lang="zh-TW" altLang="en-US" smtClean="0"/>
              <a:pPr>
                <a:defRPr/>
              </a:pPr>
              <a:t>2016/1/4</a:t>
            </a:fld>
            <a:endParaRPr lang="en-US" altLang="zh-TW"/>
          </a:p>
        </p:txBody>
      </p:sp>
      <p:sp>
        <p:nvSpPr>
          <p:cNvPr id="3" name="投影片編號版面配置區 2"/>
          <p:cNvSpPr>
            <a:spLocks noGrp="1"/>
          </p:cNvSpPr>
          <p:nvPr>
            <p:ph type="sldNum" sz="quarter" idx="12"/>
          </p:nvPr>
        </p:nvSpPr>
        <p:spPr/>
        <p:txBody>
          <a:bodyPr/>
          <a:lstStyle/>
          <a:p>
            <a:pPr>
              <a:defRPr/>
            </a:pPr>
            <a:fld id="{527F007D-2328-48B1-B5A2-95AAE4462A49}" type="slidenum">
              <a:rPr lang="zh-TW" altLang="en-US" smtClean="0"/>
              <a:pPr>
                <a:defRPr/>
              </a:pPr>
              <a:t>43</a:t>
            </a:fld>
            <a:endParaRPr lang="en-US" altLang="zh-TW"/>
          </a:p>
        </p:txBody>
      </p:sp>
      <p:sp>
        <p:nvSpPr>
          <p:cNvPr id="4" name="文字方塊 3"/>
          <p:cNvSpPr txBox="1"/>
          <p:nvPr/>
        </p:nvSpPr>
        <p:spPr>
          <a:xfrm>
            <a:off x="1043608" y="548678"/>
            <a:ext cx="7200800" cy="615553"/>
          </a:xfrm>
          <a:prstGeom prst="rect">
            <a:avLst/>
          </a:prstGeom>
          <a:noFill/>
        </p:spPr>
        <p:txBody>
          <a:bodyPr wrap="square" rtlCol="0">
            <a:spAutoFit/>
          </a:bodyPr>
          <a:lstStyle/>
          <a:p>
            <a:pPr algn="l"/>
            <a:r>
              <a:rPr lang="en-US" altLang="zh-TW" sz="3400" b="1" kern="0" dirty="0" smtClean="0">
                <a:solidFill>
                  <a:schemeClr val="bg1"/>
                </a:solidFill>
                <a:latin typeface="微軟正黑體" panose="020B0604030504040204" pitchFamily="34" charset="-120"/>
                <a:ea typeface="微軟正黑體" panose="020B0604030504040204" pitchFamily="34" charset="-120"/>
              </a:rPr>
              <a:t>105</a:t>
            </a:r>
            <a:r>
              <a:rPr lang="zh-TW" altLang="en-US" sz="3400" b="1" kern="0" dirty="0" smtClean="0">
                <a:solidFill>
                  <a:schemeClr val="bg1"/>
                </a:solidFill>
                <a:latin typeface="微軟正黑體" panose="020B0604030504040204" pitchFamily="34" charset="-120"/>
                <a:ea typeface="微軟正黑體" panose="020B0604030504040204" pitchFamily="34" charset="-120"/>
              </a:rPr>
              <a:t>學年度科學班甄選重要日程 </a:t>
            </a:r>
            <a:endParaRPr lang="zh-TW" altLang="en-US" b="1" dirty="0">
              <a:solidFill>
                <a:schemeClr val="bg1"/>
              </a:solidFill>
            </a:endParaRPr>
          </a:p>
        </p:txBody>
      </p:sp>
      <p:sp>
        <p:nvSpPr>
          <p:cNvPr id="13" name="內容版面配置區 2"/>
          <p:cNvSpPr txBox="1">
            <a:spLocks/>
          </p:cNvSpPr>
          <p:nvPr/>
        </p:nvSpPr>
        <p:spPr bwMode="gray">
          <a:xfrm>
            <a:off x="683568" y="1844824"/>
            <a:ext cx="6624736" cy="704589"/>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endParaRPr lang="zh-TW" altLang="en-US" sz="3000" kern="0" dirty="0" smtClean="0">
              <a:solidFill>
                <a:srgbClr val="00206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 xmlns:p14="http://schemas.microsoft.com/office/powerpoint/2010/main" val="3191196649"/>
              </p:ext>
            </p:extLst>
          </p:nvPr>
        </p:nvGraphicFramePr>
        <p:xfrm>
          <a:off x="683568" y="1397000"/>
          <a:ext cx="7920880" cy="4696297"/>
        </p:xfrm>
        <a:graphic>
          <a:graphicData uri="http://schemas.openxmlformats.org/drawingml/2006/table">
            <a:tbl>
              <a:tblPr firstRow="1" bandRow="1">
                <a:tableStyleId>{5C22544A-7EE6-4342-B048-85BDC9FD1C3A}</a:tableStyleId>
              </a:tblPr>
              <a:tblGrid>
                <a:gridCol w="2053561"/>
                <a:gridCol w="3153684"/>
                <a:gridCol w="2713635"/>
              </a:tblGrid>
              <a:tr h="730535">
                <a:tc>
                  <a:txBody>
                    <a:bodyPr/>
                    <a:lstStyle/>
                    <a:p>
                      <a:pPr algn="ctr"/>
                      <a:r>
                        <a:rPr lang="zh-TW" altLang="en-US" sz="3600" dirty="0" smtClean="0">
                          <a:latin typeface="微軟正黑體" panose="020B0604030504040204" pitchFamily="34" charset="-120"/>
                          <a:ea typeface="微軟正黑體" panose="020B0604030504040204" pitchFamily="34" charset="-120"/>
                        </a:rPr>
                        <a:t>時間</a:t>
                      </a:r>
                      <a:endParaRPr lang="zh-TW" altLang="en-US" sz="36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c>
                  <a:txBody>
                    <a:bodyPr/>
                    <a:lstStyle/>
                    <a:p>
                      <a:pPr algn="ctr"/>
                      <a:r>
                        <a:rPr lang="zh-TW" altLang="en-US" sz="3600" dirty="0" smtClean="0">
                          <a:latin typeface="微軟正黑體" panose="020B0604030504040204" pitchFamily="34" charset="-120"/>
                          <a:ea typeface="微軟正黑體" panose="020B0604030504040204" pitchFamily="34" charset="-120"/>
                        </a:rPr>
                        <a:t>辦理事項</a:t>
                      </a:r>
                      <a:endParaRPr lang="zh-TW" altLang="en-US" sz="36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c>
                  <a:txBody>
                    <a:bodyPr/>
                    <a:lstStyle/>
                    <a:p>
                      <a:pPr algn="ctr"/>
                      <a:r>
                        <a:rPr lang="zh-TW" altLang="en-US" sz="3600" dirty="0" smtClean="0">
                          <a:latin typeface="微軟正黑體" panose="020B0604030504040204" pitchFamily="34" charset="-120"/>
                          <a:ea typeface="微軟正黑體" panose="020B0604030504040204" pitchFamily="34" charset="-120"/>
                        </a:rPr>
                        <a:t>備註</a:t>
                      </a:r>
                      <a:endParaRPr lang="zh-TW" altLang="en-US" sz="36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r>
              <a:tr h="939259">
                <a:tc>
                  <a:txBody>
                    <a:bodyPr/>
                    <a:lstStyle/>
                    <a:p>
                      <a:r>
                        <a:rPr lang="en-US" altLang="zh-TW" sz="2400" b="1" dirty="0" smtClean="0">
                          <a:solidFill>
                            <a:schemeClr val="bg1"/>
                          </a:solidFill>
                          <a:latin typeface="微軟正黑體" panose="020B0604030504040204" pitchFamily="34" charset="-120"/>
                          <a:ea typeface="微軟正黑體" panose="020B0604030504040204" pitchFamily="34" charset="-120"/>
                        </a:rPr>
                        <a:t>1</a:t>
                      </a:r>
                      <a:r>
                        <a:rPr lang="zh-TW" altLang="en-US" sz="2400" b="1" dirty="0" smtClean="0">
                          <a:solidFill>
                            <a:schemeClr val="bg1"/>
                          </a:solidFill>
                          <a:latin typeface="微軟正黑體" panose="020B0604030504040204" pitchFamily="34" charset="-120"/>
                          <a:ea typeface="微軟正黑體" panose="020B0604030504040204" pitchFamily="34" charset="-120"/>
                        </a:rPr>
                        <a:t>月</a:t>
                      </a:r>
                      <a:r>
                        <a:rPr lang="en-US" altLang="zh-TW" sz="2400" b="1" dirty="0" smtClean="0">
                          <a:solidFill>
                            <a:schemeClr val="bg1"/>
                          </a:solidFill>
                          <a:latin typeface="微軟正黑體" panose="020B0604030504040204" pitchFamily="34" charset="-120"/>
                          <a:ea typeface="微軟正黑體" panose="020B0604030504040204" pitchFamily="34" charset="-120"/>
                        </a:rPr>
                        <a:t>~2</a:t>
                      </a:r>
                      <a:r>
                        <a:rPr lang="zh-TW" altLang="en-US" sz="2400" b="1" dirty="0" smtClean="0">
                          <a:solidFill>
                            <a:schemeClr val="bg1"/>
                          </a:solidFill>
                          <a:latin typeface="微軟正黑體" panose="020B0604030504040204" pitchFamily="34" charset="-120"/>
                          <a:ea typeface="微軟正黑體" panose="020B0604030504040204" pitchFamily="34" charset="-120"/>
                        </a:rPr>
                        <a:t>月</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簡章公告</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r>
                        <a:rPr lang="zh-TW" altLang="en-US" sz="2400" b="1" dirty="0" smtClean="0">
                          <a:solidFill>
                            <a:schemeClr val="bg1"/>
                          </a:solidFill>
                          <a:latin typeface="微軟正黑體" panose="020B0604030504040204" pitchFamily="34" charset="-120"/>
                          <a:ea typeface="微軟正黑體" panose="020B0604030504040204" pitchFamily="34" charset="-120"/>
                        </a:rPr>
                        <a:t>辦理招生說明會</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依各校正式公告為準</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r>
              <a:tr h="521811">
                <a:tc>
                  <a:txBody>
                    <a:bodyPr/>
                    <a:lstStyle/>
                    <a:p>
                      <a:r>
                        <a:rPr lang="en-US" altLang="zh-TW" sz="2400" b="1" dirty="0" smtClean="0">
                          <a:solidFill>
                            <a:schemeClr val="bg1"/>
                          </a:solidFill>
                          <a:latin typeface="微軟正黑體" panose="020B0604030504040204" pitchFamily="34" charset="-120"/>
                          <a:ea typeface="微軟正黑體" panose="020B0604030504040204" pitchFamily="34" charset="-120"/>
                        </a:rPr>
                        <a:t>3</a:t>
                      </a:r>
                      <a:r>
                        <a:rPr lang="zh-TW" altLang="en-US" sz="2400" b="1" dirty="0" smtClean="0">
                          <a:solidFill>
                            <a:schemeClr val="bg1"/>
                          </a:solidFill>
                          <a:latin typeface="微軟正黑體" panose="020B0604030504040204" pitchFamily="34" charset="-120"/>
                          <a:ea typeface="微軟正黑體" panose="020B0604030504040204" pitchFamily="34" charset="-120"/>
                        </a:rPr>
                        <a:t>月</a:t>
                      </a:r>
                      <a:r>
                        <a:rPr lang="en-US" altLang="zh-TW" sz="2400" b="1" dirty="0" smtClean="0">
                          <a:solidFill>
                            <a:schemeClr val="bg1"/>
                          </a:solidFill>
                          <a:latin typeface="微軟正黑體" panose="020B0604030504040204" pitchFamily="34" charset="-120"/>
                          <a:ea typeface="微軟正黑體" panose="020B0604030504040204" pitchFamily="34" charset="-120"/>
                        </a:rPr>
                        <a:t>2</a:t>
                      </a:r>
                      <a:r>
                        <a:rPr lang="zh-TW" altLang="en-US" sz="2400" b="1" dirty="0" smtClean="0">
                          <a:solidFill>
                            <a:schemeClr val="bg1"/>
                          </a:solidFill>
                          <a:latin typeface="微軟正黑體" panose="020B0604030504040204" pitchFamily="34" charset="-120"/>
                          <a:ea typeface="微軟正黑體" panose="020B0604030504040204" pitchFamily="34" charset="-120"/>
                        </a:rPr>
                        <a:t>日</a:t>
                      </a:r>
                      <a:r>
                        <a:rPr lang="en-US" altLang="zh-TW" sz="2400" b="1" dirty="0" smtClean="0">
                          <a:solidFill>
                            <a:schemeClr val="bg1"/>
                          </a:solidFill>
                          <a:latin typeface="微軟正黑體" panose="020B0604030504040204" pitchFamily="34" charset="-120"/>
                          <a:ea typeface="微軟正黑體" panose="020B0604030504040204" pitchFamily="34" charset="-120"/>
                        </a:rPr>
                        <a:t>~4</a:t>
                      </a:r>
                      <a:r>
                        <a:rPr lang="zh-TW" altLang="en-US" sz="2400" b="1" dirty="0" smtClean="0">
                          <a:solidFill>
                            <a:schemeClr val="bg1"/>
                          </a:solidFill>
                          <a:latin typeface="微軟正黑體" panose="020B0604030504040204" pitchFamily="34" charset="-120"/>
                          <a:ea typeface="微軟正黑體" panose="020B0604030504040204" pitchFamily="34" charset="-120"/>
                        </a:rPr>
                        <a:t>日</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科學班報名</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各校自行辦理</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r>
              <a:tr h="521811">
                <a:tc>
                  <a:txBody>
                    <a:bodyPr/>
                    <a:lstStyle/>
                    <a:p>
                      <a:r>
                        <a:rPr lang="en-US" altLang="zh-TW" sz="2400" b="1" dirty="0" smtClean="0">
                          <a:solidFill>
                            <a:schemeClr val="bg1"/>
                          </a:solidFill>
                          <a:latin typeface="微軟正黑體" panose="020B0604030504040204" pitchFamily="34" charset="-120"/>
                          <a:ea typeface="微軟正黑體" panose="020B0604030504040204" pitchFamily="34" charset="-120"/>
                        </a:rPr>
                        <a:t>3</a:t>
                      </a:r>
                      <a:r>
                        <a:rPr lang="zh-TW" altLang="en-US" sz="2400" b="1" dirty="0" smtClean="0">
                          <a:solidFill>
                            <a:schemeClr val="bg1"/>
                          </a:solidFill>
                          <a:latin typeface="微軟正黑體" panose="020B0604030504040204" pitchFamily="34" charset="-120"/>
                          <a:ea typeface="微軟正黑體" panose="020B0604030504040204" pitchFamily="34" charset="-120"/>
                        </a:rPr>
                        <a:t>月</a:t>
                      </a:r>
                      <a:r>
                        <a:rPr lang="en-US" altLang="zh-TW" sz="2400" b="1" dirty="0" smtClean="0">
                          <a:solidFill>
                            <a:schemeClr val="bg1"/>
                          </a:solidFill>
                          <a:latin typeface="微軟正黑體" panose="020B0604030504040204" pitchFamily="34" charset="-120"/>
                          <a:ea typeface="微軟正黑體" panose="020B0604030504040204" pitchFamily="34" charset="-120"/>
                        </a:rPr>
                        <a:t>9</a:t>
                      </a:r>
                      <a:r>
                        <a:rPr lang="zh-TW" altLang="en-US" sz="2400" b="1" dirty="0" smtClean="0">
                          <a:solidFill>
                            <a:schemeClr val="bg1"/>
                          </a:solidFill>
                          <a:latin typeface="微軟正黑體" panose="020B0604030504040204" pitchFamily="34" charset="-120"/>
                          <a:ea typeface="微軟正黑體" panose="020B0604030504040204" pitchFamily="34" charset="-120"/>
                        </a:rPr>
                        <a:t>日前</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公告資格審查結果</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依各校簡章規定</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r>
              <a:tr h="521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微軟正黑體" panose="020B0604030504040204" pitchFamily="34" charset="-120"/>
                          <a:ea typeface="微軟正黑體" panose="020B0604030504040204" pitchFamily="34" charset="-120"/>
                        </a:rPr>
                        <a:t>3</a:t>
                      </a:r>
                      <a:r>
                        <a:rPr lang="zh-TW" altLang="en-US" sz="2400" b="1" dirty="0" smtClean="0">
                          <a:solidFill>
                            <a:schemeClr val="bg1"/>
                          </a:solidFill>
                          <a:latin typeface="微軟正黑體" panose="020B0604030504040204" pitchFamily="34" charset="-120"/>
                          <a:ea typeface="微軟正黑體" panose="020B0604030504040204" pitchFamily="34" charset="-120"/>
                        </a:rPr>
                        <a:t>月</a:t>
                      </a:r>
                      <a:r>
                        <a:rPr lang="en-US" altLang="zh-TW" sz="2400" b="1" dirty="0" smtClean="0">
                          <a:solidFill>
                            <a:schemeClr val="bg1"/>
                          </a:solidFill>
                          <a:latin typeface="微軟正黑體" panose="020B0604030504040204" pitchFamily="34" charset="-120"/>
                          <a:ea typeface="微軟正黑體" panose="020B0604030504040204" pitchFamily="34" charset="-120"/>
                        </a:rPr>
                        <a:t>12</a:t>
                      </a:r>
                      <a:r>
                        <a:rPr lang="zh-TW" altLang="en-US" sz="2400" b="1" dirty="0" smtClean="0">
                          <a:solidFill>
                            <a:schemeClr val="bg1"/>
                          </a:solidFill>
                          <a:latin typeface="微軟正黑體" panose="020B0604030504040204" pitchFamily="34" charset="-120"/>
                          <a:ea typeface="微軟正黑體" panose="020B0604030504040204" pitchFamily="34" charset="-120"/>
                        </a:rPr>
                        <a:t>日</a:t>
                      </a:r>
                    </a:p>
                  </a:txBody>
                  <a:tcPr>
                    <a:solidFill>
                      <a:srgbClr val="FF000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科學能力檢定</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各校同時辦理</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r>
              <a:tr h="9392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微軟正黑體" panose="020B0604030504040204" pitchFamily="34" charset="-120"/>
                          <a:ea typeface="微軟正黑體" panose="020B0604030504040204" pitchFamily="34" charset="-120"/>
                        </a:rPr>
                        <a:t>3</a:t>
                      </a:r>
                      <a:r>
                        <a:rPr lang="zh-TW" altLang="en-US" sz="2400" b="1" dirty="0" smtClean="0">
                          <a:solidFill>
                            <a:schemeClr val="bg1"/>
                          </a:solidFill>
                          <a:latin typeface="微軟正黑體" panose="020B0604030504040204" pitchFamily="34" charset="-120"/>
                          <a:ea typeface="微軟正黑體" panose="020B0604030504040204" pitchFamily="34" charset="-120"/>
                        </a:rPr>
                        <a:t>月中旬至</a:t>
                      </a:r>
                      <a:endParaRPr lang="en-US" altLang="zh-TW" sz="2400" b="1" dirty="0" smtClean="0">
                        <a:solidFill>
                          <a:schemeClr val="bg1"/>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微軟正黑體" panose="020B0604030504040204" pitchFamily="34" charset="-120"/>
                          <a:ea typeface="微軟正黑體" panose="020B0604030504040204" pitchFamily="34" charset="-120"/>
                        </a:rPr>
                        <a:t>4</a:t>
                      </a:r>
                      <a:r>
                        <a:rPr lang="zh-TW" altLang="en-US" sz="2400" b="1" dirty="0" smtClean="0">
                          <a:solidFill>
                            <a:schemeClr val="bg1"/>
                          </a:solidFill>
                          <a:latin typeface="微軟正黑體" panose="020B0604030504040204" pitchFamily="34" charset="-120"/>
                          <a:ea typeface="微軟正黑體" panose="020B0604030504040204" pitchFamily="34" charset="-120"/>
                        </a:rPr>
                        <a:t>月上旬</a:t>
                      </a:r>
                    </a:p>
                  </a:txBody>
                  <a:tcPr>
                    <a:solidFill>
                      <a:srgbClr val="0070C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實驗實作與面談</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依各校簡章規定</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r>
              <a:tr h="5218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400" b="1" dirty="0" smtClean="0">
                          <a:solidFill>
                            <a:schemeClr val="bg1"/>
                          </a:solidFill>
                          <a:latin typeface="微軟正黑體" panose="020B0604030504040204" pitchFamily="34" charset="-120"/>
                          <a:ea typeface="微軟正黑體" panose="020B0604030504040204" pitchFamily="34" charset="-120"/>
                        </a:rPr>
                        <a:t>4</a:t>
                      </a:r>
                      <a:r>
                        <a:rPr lang="zh-TW" altLang="en-US" sz="2400" b="1" dirty="0" smtClean="0">
                          <a:solidFill>
                            <a:schemeClr val="bg1"/>
                          </a:solidFill>
                          <a:latin typeface="微軟正黑體" panose="020B0604030504040204" pitchFamily="34" charset="-120"/>
                          <a:ea typeface="微軟正黑體" panose="020B0604030504040204" pitchFamily="34" charset="-120"/>
                        </a:rPr>
                        <a:t>月</a:t>
                      </a:r>
                      <a:r>
                        <a:rPr lang="en-US" altLang="zh-TW" sz="2400" b="1" dirty="0" smtClean="0">
                          <a:solidFill>
                            <a:schemeClr val="bg1"/>
                          </a:solidFill>
                          <a:latin typeface="微軟正黑體" panose="020B0604030504040204" pitchFamily="34" charset="-120"/>
                          <a:ea typeface="微軟正黑體" panose="020B0604030504040204" pitchFamily="34" charset="-120"/>
                        </a:rPr>
                        <a:t>8</a:t>
                      </a:r>
                      <a:r>
                        <a:rPr lang="zh-TW" altLang="en-US" sz="2400" b="1" dirty="0" smtClean="0">
                          <a:solidFill>
                            <a:schemeClr val="bg1"/>
                          </a:solidFill>
                          <a:latin typeface="微軟正黑體" panose="020B0604030504040204" pitchFamily="34" charset="-120"/>
                          <a:ea typeface="微軟正黑體" panose="020B0604030504040204" pitchFamily="34" charset="-120"/>
                        </a:rPr>
                        <a:t>日</a:t>
                      </a:r>
                    </a:p>
                  </a:txBody>
                  <a:tcPr>
                    <a:solidFill>
                      <a:srgbClr val="FF000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科學班錄取新生報到</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c>
                  <a:txBody>
                    <a:bodyPr/>
                    <a:lstStyle/>
                    <a:p>
                      <a:r>
                        <a:rPr lang="zh-TW" altLang="en-US" sz="2400" b="1" dirty="0" smtClean="0">
                          <a:solidFill>
                            <a:schemeClr val="bg1"/>
                          </a:solidFill>
                          <a:latin typeface="微軟正黑體" panose="020B0604030504040204" pitchFamily="34" charset="-120"/>
                          <a:ea typeface="微軟正黑體" panose="020B0604030504040204" pitchFamily="34" charset="-120"/>
                        </a:rPr>
                        <a:t>各校同時辦理</a:t>
                      </a:r>
                      <a:endParaRPr lang="zh-TW" altLang="en-US" sz="24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r>
            </a:tbl>
          </a:graphicData>
        </a:graphic>
      </p:graphicFrame>
    </p:spTree>
    <p:extLst>
      <p:ext uri="{BB962C8B-B14F-4D97-AF65-F5344CB8AC3E}">
        <p14:creationId xmlns="" xmlns:p14="http://schemas.microsoft.com/office/powerpoint/2010/main" val="29263388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接點 5"/>
          <p:cNvCxnSpPr/>
          <p:nvPr/>
        </p:nvCxnSpPr>
        <p:spPr>
          <a:xfrm>
            <a:off x="-36513" y="5343525"/>
            <a:ext cx="918051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267" name="Picture 4"/>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gray">
          <a:xfrm>
            <a:off x="-36513" y="5013325"/>
            <a:ext cx="9186863" cy="3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1268" name="Picture 5"/>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gray">
          <a:xfrm>
            <a:off x="-36513" y="2781300"/>
            <a:ext cx="9186863" cy="3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sp>
        <p:nvSpPr>
          <p:cNvPr id="11" name="矩形 10"/>
          <p:cNvSpPr/>
          <p:nvPr/>
        </p:nvSpPr>
        <p:spPr>
          <a:xfrm>
            <a:off x="179388" y="2811463"/>
            <a:ext cx="8785225" cy="204787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p>
        </p:txBody>
      </p:sp>
      <p:cxnSp>
        <p:nvCxnSpPr>
          <p:cNvPr id="14" name="直線接點 13"/>
          <p:cNvCxnSpPr/>
          <p:nvPr/>
        </p:nvCxnSpPr>
        <p:spPr>
          <a:xfrm>
            <a:off x="0" y="5084763"/>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273" name="圖片 24"/>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5675" y="1600200"/>
            <a:ext cx="5432425" cy="127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75" name="投影片編號版面配置區 1"/>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ClrTx/>
              <a:buFontTx/>
              <a:buNone/>
            </a:pPr>
            <a:fld id="{35257017-B959-42B6-BA38-294AA6197FDA}" type="slidenum">
              <a:rPr lang="zh-TW" altLang="en-US" sz="1000" b="0" smtClean="0">
                <a:latin typeface="Arial" charset="0"/>
                <a:ea typeface="新細明體" charset="-120"/>
              </a:rPr>
              <a:pPr algn="r" eaLnBrk="1" hangingPunct="1">
                <a:spcBef>
                  <a:spcPct val="0"/>
                </a:spcBef>
                <a:buClrTx/>
                <a:buFontTx/>
                <a:buNone/>
              </a:pPr>
              <a:t>44</a:t>
            </a:fld>
            <a:endParaRPr lang="en-US" altLang="zh-TW" sz="1000" b="0" smtClean="0">
              <a:latin typeface="Arial" charset="0"/>
              <a:ea typeface="新細明體" charset="-120"/>
            </a:endParaRPr>
          </a:p>
        </p:txBody>
      </p:sp>
      <p:sp>
        <p:nvSpPr>
          <p:cNvPr id="11277" name="文字方塊 4"/>
          <p:cNvSpPr txBox="1">
            <a:spLocks noChangeArrowheads="1"/>
          </p:cNvSpPr>
          <p:nvPr/>
        </p:nvSpPr>
        <p:spPr bwMode="auto">
          <a:xfrm>
            <a:off x="179388" y="3308350"/>
            <a:ext cx="8748712" cy="95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lr>
                <a:schemeClr val="hlink"/>
              </a:buClr>
              <a:buFont typeface="Wingdings" pitchFamily="2" charset="2"/>
              <a:buChar char="v"/>
              <a:defRPr sz="28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buChar char="§"/>
              <a:defRPr sz="2800">
                <a:solidFill>
                  <a:schemeClr val="tx1"/>
                </a:solidFill>
                <a:latin typeface="Arial" charset="0"/>
              </a:defRPr>
            </a:lvl2pPr>
            <a:lvl3pPr marL="1143000" indent="-228600" algn="l" eaLnBrk="0" hangingPunct="0">
              <a:spcBef>
                <a:spcPct val="20000"/>
              </a:spcBef>
              <a:buClr>
                <a:schemeClr val="tx1"/>
              </a:buClr>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30000"/>
              </a:lnSpc>
              <a:spcBef>
                <a:spcPct val="0"/>
              </a:spcBef>
              <a:buClrTx/>
              <a:buFontTx/>
              <a:buNone/>
            </a:pPr>
            <a:r>
              <a:rPr lang="zh-TW" altLang="en-US" sz="4800" dirty="0" smtClean="0">
                <a:solidFill>
                  <a:srgbClr val="FFC000"/>
                </a:solidFill>
                <a:latin typeface="微軟正黑體" panose="020B0604030504040204" pitchFamily="34" charset="-120"/>
                <a:ea typeface="微軟正黑體" panose="020B0604030504040204" pitchFamily="34" charset="-120"/>
              </a:rPr>
              <a:t>特色招生考試</a:t>
            </a:r>
            <a:r>
              <a:rPr lang="zh-TW" altLang="en-US" sz="4800" dirty="0">
                <a:solidFill>
                  <a:srgbClr val="FFC000"/>
                </a:solidFill>
                <a:latin typeface="微軟正黑體" panose="020B0604030504040204" pitchFamily="34" charset="-120"/>
                <a:ea typeface="微軟正黑體" panose="020B0604030504040204" pitchFamily="34" charset="-120"/>
              </a:rPr>
              <a:t>分發入學相關</a:t>
            </a:r>
            <a:r>
              <a:rPr lang="zh-TW" altLang="en-US" sz="4800" dirty="0" smtClean="0">
                <a:solidFill>
                  <a:srgbClr val="FFC000"/>
                </a:solidFill>
                <a:latin typeface="微軟正黑體" panose="020B0604030504040204" pitchFamily="34" charset="-120"/>
                <a:ea typeface="微軟正黑體" panose="020B0604030504040204" pitchFamily="34" charset="-120"/>
              </a:rPr>
              <a:t>說明</a:t>
            </a:r>
            <a:endParaRPr lang="zh-TW" altLang="en-US" sz="4800" dirty="0">
              <a:solidFill>
                <a:srgbClr val="FFC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34603126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anose="020B0604030504040204" pitchFamily="34" charset="-120"/>
              </a:rPr>
              <a:t>入學管道簡介</a:t>
            </a:r>
            <a:endParaRPr lang="zh-TW" altLang="en-US" dirty="0">
              <a:latin typeface="微軟正黑體" panose="020B0604030504040204" pitchFamily="34" charset="-120"/>
            </a:endParaRPr>
          </a:p>
        </p:txBody>
      </p:sp>
      <p:sp>
        <p:nvSpPr>
          <p:cNvPr id="3" name="內容版面配置區 2"/>
          <p:cNvSpPr>
            <a:spLocks noGrp="1"/>
          </p:cNvSpPr>
          <p:nvPr>
            <p:ph idx="1"/>
          </p:nvPr>
        </p:nvSpPr>
        <p:spPr/>
        <p:txBody>
          <a:bodyPr/>
          <a:lstStyle/>
          <a:p>
            <a:r>
              <a:rPr lang="zh-TW" altLang="en-US" dirty="0" smtClean="0">
                <a:solidFill>
                  <a:srgbClr val="002060"/>
                </a:solidFill>
                <a:latin typeface="微軟正黑體" panose="020B0604030504040204" pitchFamily="34" charset="-120"/>
                <a:ea typeface="微軟正黑體" panose="020B0604030504040204" pitchFamily="34" charset="-120"/>
              </a:rPr>
              <a:t>特色招生考試分發入學指高中職考量</a:t>
            </a:r>
            <a:r>
              <a:rPr lang="zh-TW" altLang="zh-TW" dirty="0" smtClean="0">
                <a:solidFill>
                  <a:srgbClr val="002060"/>
                </a:solidFill>
                <a:latin typeface="微軟正黑體" panose="020B0604030504040204" pitchFamily="34" charset="-120"/>
                <a:ea typeface="微軟正黑體" panose="020B0604030504040204" pitchFamily="34" charset="-120"/>
              </a:rPr>
              <a:t>學校</a:t>
            </a:r>
            <a:r>
              <a:rPr lang="zh-TW" altLang="zh-TW" dirty="0">
                <a:solidFill>
                  <a:srgbClr val="002060"/>
                </a:solidFill>
                <a:latin typeface="微軟正黑體" panose="020B0604030504040204" pitchFamily="34" charset="-120"/>
                <a:ea typeface="微軟正黑體" panose="020B0604030504040204" pitchFamily="34" charset="-120"/>
              </a:rPr>
              <a:t>歷史</a:t>
            </a:r>
            <a:r>
              <a:rPr lang="zh-TW"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內外部優勢條件</a:t>
            </a:r>
            <a:r>
              <a:rPr lang="zh-TW" altLang="zh-TW" dirty="0" smtClean="0">
                <a:solidFill>
                  <a:srgbClr val="002060"/>
                </a:solidFill>
                <a:latin typeface="微軟正黑體" panose="020B0604030504040204" pitchFamily="34" charset="-120"/>
                <a:ea typeface="微軟正黑體" panose="020B0604030504040204" pitchFamily="34" charset="-120"/>
              </a:rPr>
              <a:t>、</a:t>
            </a:r>
            <a:r>
              <a:rPr lang="zh-TW" altLang="zh-TW" dirty="0">
                <a:solidFill>
                  <a:srgbClr val="002060"/>
                </a:solidFill>
                <a:latin typeface="微軟正黑體" panose="020B0604030504040204" pitchFamily="34" charset="-120"/>
                <a:ea typeface="微軟正黑體" panose="020B0604030504040204" pitchFamily="34" charset="-120"/>
              </a:rPr>
              <a:t>願</a:t>
            </a:r>
            <a:r>
              <a:rPr lang="zh-TW" altLang="zh-TW" dirty="0" smtClean="0">
                <a:solidFill>
                  <a:srgbClr val="002060"/>
                </a:solidFill>
                <a:latin typeface="微軟正黑體" panose="020B0604030504040204" pitchFamily="34" charset="-120"/>
                <a:ea typeface="微軟正黑體" panose="020B0604030504040204" pitchFamily="34" charset="-120"/>
              </a:rPr>
              <a:t>景</a:t>
            </a:r>
            <a:r>
              <a:rPr lang="zh-TW" altLang="en-US" dirty="0" smtClean="0">
                <a:solidFill>
                  <a:srgbClr val="002060"/>
                </a:solidFill>
                <a:latin typeface="微軟正黑體" panose="020B0604030504040204" pitchFamily="34" charset="-120"/>
                <a:ea typeface="微軟正黑體" panose="020B0604030504040204" pitchFamily="34" charset="-120"/>
              </a:rPr>
              <a:t>目標</a:t>
            </a:r>
            <a:r>
              <a:rPr lang="zh-TW" altLang="zh-TW" dirty="0" smtClean="0">
                <a:solidFill>
                  <a:srgbClr val="002060"/>
                </a:solidFill>
                <a:latin typeface="微軟正黑體" panose="020B0604030504040204" pitchFamily="34" charset="-120"/>
                <a:ea typeface="微軟正黑體" panose="020B0604030504040204" pitchFamily="34" charset="-120"/>
              </a:rPr>
              <a:t>及</a:t>
            </a:r>
            <a:r>
              <a:rPr lang="zh-TW" altLang="zh-TW" dirty="0">
                <a:solidFill>
                  <a:srgbClr val="002060"/>
                </a:solidFill>
                <a:latin typeface="微軟正黑體" panose="020B0604030504040204" pitchFamily="34" charset="-120"/>
                <a:ea typeface="微軟正黑體" panose="020B0604030504040204" pitchFamily="34" charset="-120"/>
              </a:rPr>
              <a:t>社會</a:t>
            </a:r>
            <a:r>
              <a:rPr lang="zh-TW" altLang="zh-TW" dirty="0" smtClean="0">
                <a:solidFill>
                  <a:srgbClr val="002060"/>
                </a:solidFill>
                <a:latin typeface="微軟正黑體" panose="020B0604030504040204" pitchFamily="34" charset="-120"/>
                <a:ea typeface="微軟正黑體" panose="020B0604030504040204" pitchFamily="34" charset="-120"/>
              </a:rPr>
              <a:t>需求</a:t>
            </a:r>
            <a:r>
              <a:rPr lang="zh-TW" altLang="en-US" dirty="0" smtClean="0">
                <a:solidFill>
                  <a:srgbClr val="002060"/>
                </a:solidFill>
                <a:latin typeface="微軟正黑體" panose="020B0604030504040204" pitchFamily="34" charset="-120"/>
                <a:ea typeface="微軟正黑體" panose="020B0604030504040204" pitchFamily="34" charset="-120"/>
              </a:rPr>
              <a:t>後規劃</a:t>
            </a:r>
            <a:r>
              <a:rPr lang="zh-TW" altLang="zh-TW" dirty="0" smtClean="0">
                <a:solidFill>
                  <a:srgbClr val="002060"/>
                </a:solidFill>
                <a:latin typeface="微軟正黑體" panose="020B0604030504040204" pitchFamily="34" charset="-120"/>
                <a:ea typeface="微軟正黑體" panose="020B0604030504040204" pitchFamily="34" charset="-120"/>
              </a:rPr>
              <a:t>特色</a:t>
            </a:r>
            <a:r>
              <a:rPr lang="zh-TW" altLang="en-US" dirty="0" smtClean="0">
                <a:solidFill>
                  <a:srgbClr val="002060"/>
                </a:solidFill>
                <a:latin typeface="微軟正黑體" panose="020B0604030504040204" pitchFamily="34" charset="-120"/>
                <a:ea typeface="微軟正黑體" panose="020B0604030504040204" pitchFamily="34" charset="-120"/>
              </a:rPr>
              <a:t>班級</a:t>
            </a:r>
            <a:r>
              <a:rPr lang="zh-TW" altLang="zh-TW" dirty="0" smtClean="0">
                <a:solidFill>
                  <a:srgbClr val="002060"/>
                </a:solidFill>
                <a:latin typeface="微軟正黑體" panose="020B0604030504040204" pitchFamily="34" charset="-120"/>
                <a:ea typeface="微軟正黑體" panose="020B0604030504040204" pitchFamily="34" charset="-120"/>
              </a:rPr>
              <a:t>，</a:t>
            </a:r>
            <a:r>
              <a:rPr lang="zh-TW" altLang="en-US" dirty="0" smtClean="0">
                <a:solidFill>
                  <a:srgbClr val="002060"/>
                </a:solidFill>
                <a:latin typeface="微軟正黑體" panose="020B0604030504040204" pitchFamily="34" charset="-120"/>
                <a:ea typeface="微軟正黑體" panose="020B0604030504040204" pitchFamily="34" charset="-120"/>
              </a:rPr>
              <a:t>並</a:t>
            </a:r>
            <a:r>
              <a:rPr lang="zh-TW" altLang="en-US" dirty="0" smtClean="0">
                <a:solidFill>
                  <a:srgbClr val="FF0000"/>
                </a:solidFill>
                <a:latin typeface="微軟正黑體" panose="020B0604030504040204" pitchFamily="34" charset="-120"/>
                <a:ea typeface="微軟正黑體" panose="020B0604030504040204" pitchFamily="34" charset="-120"/>
              </a:rPr>
              <a:t>遴選性向、興趣與能力符合的學生</a:t>
            </a:r>
            <a:r>
              <a:rPr lang="zh-TW" altLang="en-US" dirty="0" smtClean="0">
                <a:solidFill>
                  <a:srgbClr val="002060"/>
                </a:solidFill>
                <a:latin typeface="微軟正黑體" panose="020B0604030504040204" pitchFamily="34" charset="-120"/>
                <a:ea typeface="微軟正黑體" panose="020B0604030504040204" pitchFamily="34" charset="-120"/>
              </a:rPr>
              <a:t>。</a:t>
            </a:r>
            <a:endParaRPr lang="en-US" altLang="zh-TW" dirty="0" smtClean="0">
              <a:solidFill>
                <a:srgbClr val="002060"/>
              </a:solidFill>
              <a:latin typeface="微軟正黑體" panose="020B0604030504040204" pitchFamily="34" charset="-120"/>
              <a:ea typeface="微軟正黑體" panose="020B0604030504040204" pitchFamily="34" charset="-120"/>
            </a:endParaRPr>
          </a:p>
          <a:p>
            <a:r>
              <a:rPr lang="zh-TW" altLang="en-US" dirty="0">
                <a:solidFill>
                  <a:srgbClr val="002060"/>
                </a:solidFill>
                <a:latin typeface="微軟正黑體" panose="020B0604030504040204" pitchFamily="34" charset="-120"/>
                <a:ea typeface="微軟正黑體" panose="020B0604030504040204" pitchFamily="34" charset="-120"/>
              </a:rPr>
              <a:t>由於這些特色</a:t>
            </a:r>
            <a:r>
              <a:rPr lang="zh-TW" altLang="en-US" dirty="0" smtClean="0">
                <a:solidFill>
                  <a:srgbClr val="002060"/>
                </a:solidFill>
                <a:latin typeface="微軟正黑體" panose="020B0604030504040204" pitchFamily="34" charset="-120"/>
                <a:ea typeface="微軟正黑體" panose="020B0604030504040204" pitchFamily="34" charset="-120"/>
              </a:rPr>
              <a:t>班級多是以學科發展為主軸，遴選方式也多</a:t>
            </a:r>
            <a:r>
              <a:rPr lang="zh-TW" altLang="en-US" dirty="0" smtClean="0">
                <a:solidFill>
                  <a:srgbClr val="FF0000"/>
                </a:solidFill>
                <a:latin typeface="微軟正黑體" panose="020B0604030504040204" pitchFamily="34" charset="-120"/>
                <a:ea typeface="微軟正黑體" panose="020B0604030504040204" pitchFamily="34" charset="-120"/>
              </a:rPr>
              <a:t>以學科測驗為主</a:t>
            </a:r>
            <a:r>
              <a:rPr lang="zh-TW" altLang="en-US" dirty="0" smtClean="0">
                <a:solidFill>
                  <a:srgbClr val="002060"/>
                </a:solidFill>
                <a:latin typeface="微軟正黑體" panose="020B0604030504040204" pitchFamily="34" charset="-120"/>
                <a:ea typeface="微軟正黑體" panose="020B0604030504040204" pitchFamily="34" charset="-120"/>
              </a:rPr>
              <a:t>。</a:t>
            </a:r>
            <a:endParaRPr lang="en-US" altLang="zh-TW" dirty="0" smtClean="0">
              <a:solidFill>
                <a:srgbClr val="002060"/>
              </a:solidFill>
              <a:latin typeface="微軟正黑體" panose="020B0604030504040204" pitchFamily="34" charset="-120"/>
              <a:ea typeface="微軟正黑體" panose="020B0604030504040204" pitchFamily="34" charset="-120"/>
            </a:endParaRPr>
          </a:p>
          <a:p>
            <a:r>
              <a:rPr lang="zh-TW" altLang="en-US" dirty="0" smtClean="0">
                <a:solidFill>
                  <a:srgbClr val="FF0000"/>
                </a:solidFill>
                <a:latin typeface="微軟正黑體" panose="020B0604030504040204" pitchFamily="34" charset="-120"/>
                <a:ea typeface="微軟正黑體" panose="020B0604030504040204" pitchFamily="34" charset="-120"/>
              </a:rPr>
              <a:t>會考成績可能成為入學門檻。</a:t>
            </a:r>
            <a:r>
              <a:rPr lang="en-US" altLang="zh-TW" dirty="0" smtClean="0">
                <a:solidFill>
                  <a:srgbClr val="FF0000"/>
                </a:solidFill>
                <a:latin typeface="微軟正黑體" panose="020B0604030504040204" pitchFamily="34" charset="-120"/>
                <a:ea typeface="微軟正黑體" panose="020B0604030504040204" pitchFamily="34" charset="-120"/>
              </a:rPr>
              <a:t>(</a:t>
            </a:r>
            <a:r>
              <a:rPr lang="zh-TW" altLang="en-US" dirty="0" smtClean="0">
                <a:solidFill>
                  <a:srgbClr val="FF0000"/>
                </a:solidFill>
                <a:latin typeface="微軟正黑體" panose="020B0604030504040204" pitchFamily="34" charset="-120"/>
                <a:ea typeface="微軟正黑體" panose="020B0604030504040204" pitchFamily="34" charset="-120"/>
              </a:rPr>
              <a:t>依各校簡章規定</a:t>
            </a:r>
            <a:r>
              <a:rPr lang="en-US" altLang="zh-TW" dirty="0" smtClean="0">
                <a:solidFill>
                  <a:srgbClr val="FF0000"/>
                </a:solidFill>
                <a:latin typeface="微軟正黑體" panose="020B0604030504040204" pitchFamily="34" charset="-120"/>
                <a:ea typeface="微軟正黑體" panose="020B0604030504040204" pitchFamily="34" charset="-120"/>
              </a:rPr>
              <a:t>)</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half" idx="10"/>
          </p:nvPr>
        </p:nvSpPr>
        <p:spPr/>
        <p:txBody>
          <a:bodyPr/>
          <a:lstStyle/>
          <a:p>
            <a:pPr>
              <a:defRPr/>
            </a:pPr>
            <a:fld id="{FA901894-BED0-4F6E-A420-E329D5188CEE}" type="datetime1">
              <a:rPr lang="zh-TW" altLang="en-US" smtClean="0"/>
              <a:pPr>
                <a:defRPr/>
              </a:pPr>
              <a:t>2016/1/4</a:t>
            </a:fld>
            <a:endParaRPr lang="en-US" altLang="zh-TW"/>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45</a:t>
            </a:fld>
            <a:endParaRPr lang="en-US" altLang="zh-TW"/>
          </a:p>
        </p:txBody>
      </p:sp>
    </p:spTree>
    <p:extLst>
      <p:ext uri="{BB962C8B-B14F-4D97-AF65-F5344CB8AC3E}">
        <p14:creationId xmlns="" xmlns:p14="http://schemas.microsoft.com/office/powerpoint/2010/main" val="128991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548680"/>
            <a:ext cx="7533456" cy="1002506"/>
          </a:xfrm>
        </p:spPr>
        <p:txBody>
          <a:bodyPr>
            <a:normAutofit fontScale="90000"/>
          </a:bodyPr>
          <a:lstStyle/>
          <a:p>
            <a:r>
              <a:rPr lang="zh-TW" altLang="en-US" sz="4000" dirty="0" smtClean="0">
                <a:latin typeface="微軟正黑體" panose="020B0604030504040204" pitchFamily="34" charset="-120"/>
              </a:rPr>
              <a:t>基北區</a:t>
            </a:r>
            <a:r>
              <a:rPr lang="en-US" altLang="zh-TW" sz="4000" dirty="0" smtClean="0">
                <a:latin typeface="微軟正黑體" panose="020B0604030504040204" pitchFamily="34" charset="-120"/>
              </a:rPr>
              <a:t>105</a:t>
            </a:r>
            <a:r>
              <a:rPr lang="zh-TW" altLang="zh-TW" sz="4000" dirty="0">
                <a:latin typeface="微軟正黑體" panose="020B0604030504040204" pitchFamily="34" charset="-120"/>
              </a:rPr>
              <a:t>學年度特色招生考試分發</a:t>
            </a:r>
            <a:r>
              <a:rPr lang="zh-TW" altLang="zh-TW" sz="4000" dirty="0" smtClean="0">
                <a:latin typeface="微軟正黑體" panose="020B0604030504040204" pitchFamily="34" charset="-120"/>
              </a:rPr>
              <a:t>入學學校</a:t>
            </a:r>
            <a:endParaRPr lang="zh-TW" altLang="en-US" sz="4000" dirty="0">
              <a:latin typeface="微軟正黑體" panose="020B0604030504040204" pitchFamily="34" charset="-120"/>
            </a:endParaRPr>
          </a:p>
        </p:txBody>
      </p:sp>
      <p:graphicFrame>
        <p:nvGraphicFramePr>
          <p:cNvPr id="6" name="內容版面配置區 5"/>
          <p:cNvGraphicFramePr>
            <a:graphicFrameLocks noGrp="1"/>
          </p:cNvGraphicFramePr>
          <p:nvPr>
            <p:ph idx="1"/>
            <p:extLst>
              <p:ext uri="{D42A27DB-BD31-4B8C-83A1-F6EECF244321}">
                <p14:modId xmlns="" xmlns:p14="http://schemas.microsoft.com/office/powerpoint/2010/main" val="3196444675"/>
              </p:ext>
            </p:extLst>
          </p:nvPr>
        </p:nvGraphicFramePr>
        <p:xfrm>
          <a:off x="457199" y="1700808"/>
          <a:ext cx="8229601" cy="1964676"/>
        </p:xfrm>
        <a:graphic>
          <a:graphicData uri="http://schemas.openxmlformats.org/drawingml/2006/table">
            <a:tbl>
              <a:tblPr firstRow="1" firstCol="1" bandRow="1">
                <a:tableStyleId>{5C22544A-7EE6-4342-B048-85BDC9FD1C3A}</a:tableStyleId>
              </a:tblPr>
              <a:tblGrid>
                <a:gridCol w="730424"/>
                <a:gridCol w="1728192"/>
                <a:gridCol w="1882072"/>
                <a:gridCol w="2078368"/>
                <a:gridCol w="663091"/>
                <a:gridCol w="1147454"/>
              </a:tblGrid>
              <a:tr h="720080">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編號</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就學區別（校數）</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辦理學校校名</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微軟正黑體" panose="020B0604030504040204" pitchFamily="34" charset="-120"/>
                          <a:ea typeface="微軟正黑體" panose="020B0604030504040204" pitchFamily="34" charset="-120"/>
                        </a:rPr>
                        <a:t>招生班名</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微軟正黑體" panose="020B0604030504040204" pitchFamily="34" charset="-120"/>
                          <a:ea typeface="微軟正黑體" panose="020B0604030504040204" pitchFamily="34" charset="-120"/>
                        </a:rPr>
                        <a:t>招生班數</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a:effectLst/>
                          <a:latin typeface="微軟正黑體" panose="020B0604030504040204" pitchFamily="34" charset="-120"/>
                          <a:ea typeface="微軟正黑體" panose="020B0604030504040204" pitchFamily="34" charset="-120"/>
                        </a:rPr>
                        <a:t>招生名額</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r>
              <a:tr h="622298">
                <a:tc>
                  <a:txBody>
                    <a:bodyPr/>
                    <a:lstStyle/>
                    <a:p>
                      <a:pPr algn="ctr">
                        <a:lnSpc>
                          <a:spcPts val="2000"/>
                        </a:lnSpc>
                        <a:spcAft>
                          <a:spcPts val="0"/>
                        </a:spcAft>
                      </a:pPr>
                      <a:r>
                        <a:rPr lang="en-US" sz="2400" kern="0">
                          <a:effectLst/>
                          <a:latin typeface="微軟正黑體" panose="020B0604030504040204" pitchFamily="34" charset="-120"/>
                          <a:ea typeface="微軟正黑體" panose="020B0604030504040204" pitchFamily="34" charset="-120"/>
                        </a:rPr>
                        <a:t>1</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rowSpan="2">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基</a:t>
                      </a:r>
                      <a:r>
                        <a:rPr lang="zh-TW" sz="2400" kern="0" dirty="0" smtClean="0">
                          <a:effectLst/>
                          <a:latin typeface="微軟正黑體" panose="020B0604030504040204" pitchFamily="34" charset="-120"/>
                          <a:ea typeface="微軟正黑體" panose="020B0604030504040204" pitchFamily="34" charset="-120"/>
                        </a:rPr>
                        <a:t>北區</a:t>
                      </a:r>
                      <a:endParaRPr lang="en-US" altLang="zh-TW" sz="2400" kern="0" dirty="0" smtClean="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000" kern="0" dirty="0" smtClean="0">
                          <a:effectLst/>
                          <a:latin typeface="微軟正黑體" panose="020B0604030504040204" pitchFamily="34" charset="-120"/>
                          <a:ea typeface="微軟正黑體" panose="020B0604030504040204" pitchFamily="34" charset="-120"/>
                        </a:rPr>
                        <a:t>(</a:t>
                      </a:r>
                      <a:r>
                        <a:rPr lang="en-US" sz="2000" kern="0" dirty="0">
                          <a:effectLst/>
                          <a:latin typeface="微軟正黑體" panose="020B0604030504040204" pitchFamily="34" charset="-120"/>
                          <a:ea typeface="微軟正黑體" panose="020B0604030504040204" pitchFamily="34" charset="-120"/>
                        </a:rPr>
                        <a:t>2</a:t>
                      </a:r>
                      <a:r>
                        <a:rPr lang="zh-TW" sz="2000" kern="0" dirty="0">
                          <a:effectLst/>
                          <a:latin typeface="微軟正黑體" panose="020B0604030504040204" pitchFamily="34" charset="-120"/>
                          <a:ea typeface="微軟正黑體" panose="020B0604030504040204" pitchFamily="34" charset="-120"/>
                        </a:rPr>
                        <a:t>校</a:t>
                      </a:r>
                      <a:r>
                        <a:rPr lang="en-US" sz="2000" kern="0" dirty="0">
                          <a:effectLst/>
                          <a:latin typeface="微軟正黑體" panose="020B0604030504040204" pitchFamily="34" charset="-120"/>
                          <a:ea typeface="微軟正黑體" panose="020B0604030504040204" pitchFamily="34" charset="-120"/>
                        </a:rPr>
                        <a:t>)</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國立政大附中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endParaRPr lang="en-US" altLang="zh-TW" sz="2000" kern="0" dirty="0" smtClean="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2000" kern="0" dirty="0" smtClean="0">
                          <a:effectLst/>
                          <a:latin typeface="微軟正黑體" panose="020B0604030504040204" pitchFamily="34" charset="-120"/>
                          <a:ea typeface="微軟正黑體" panose="020B0604030504040204" pitchFamily="34" charset="-120"/>
                        </a:rPr>
                        <a:t>英語</a:t>
                      </a:r>
                      <a:r>
                        <a:rPr lang="zh-TW" sz="2000" kern="0" dirty="0">
                          <a:effectLst/>
                          <a:latin typeface="微軟正黑體" panose="020B0604030504040204" pitchFamily="34" charset="-120"/>
                          <a:ea typeface="微軟正黑體" panose="020B0604030504040204" pitchFamily="34" charset="-120"/>
                        </a:rPr>
                        <a:t>國際特色班</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smtClean="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smtClean="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smtClean="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smtClean="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r>
              <a:tr h="622298">
                <a:tc>
                  <a:txBody>
                    <a:bodyPr/>
                    <a:lstStyle/>
                    <a:p>
                      <a:pPr algn="ctr">
                        <a:lnSpc>
                          <a:spcPts val="2000"/>
                        </a:lnSpc>
                        <a:spcAft>
                          <a:spcPts val="0"/>
                        </a:spcAft>
                      </a:pPr>
                      <a:r>
                        <a:rPr lang="en-US" sz="2400" kern="0">
                          <a:effectLst/>
                          <a:latin typeface="微軟正黑體" panose="020B0604030504040204" pitchFamily="34" charset="-120"/>
                          <a:ea typeface="微軟正黑體" panose="020B0604030504040204" pitchFamily="34" charset="-120"/>
                        </a:rPr>
                        <a:t>2</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vMerge="1">
                  <a:txBody>
                    <a:bodyPr/>
                    <a:lstStyle/>
                    <a:p>
                      <a:endParaRPr lang="zh-TW" altLang="en-US"/>
                    </a:p>
                  </a:txBody>
                  <a:tcPr/>
                </a:tc>
                <a:tc>
                  <a:txBody>
                    <a:bodyPr/>
                    <a:lstStyle/>
                    <a:p>
                      <a:pPr algn="ctr">
                        <a:lnSpc>
                          <a:spcPts val="2000"/>
                        </a:lnSpc>
                        <a:spcAft>
                          <a:spcPts val="0"/>
                        </a:spcAft>
                      </a:pPr>
                      <a:r>
                        <a:rPr lang="zh-TW" sz="2400" kern="0">
                          <a:effectLst/>
                          <a:latin typeface="微軟正黑體" panose="020B0604030504040204" pitchFamily="34" charset="-120"/>
                          <a:ea typeface="微軟正黑體" panose="020B0604030504040204" pitchFamily="34" charset="-120"/>
                        </a:rPr>
                        <a:t>國立師大附中</a:t>
                      </a:r>
                      <a:endParaRPr lang="zh-TW" sz="2400" kern="10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endParaRPr lang="en-US" altLang="zh-TW" sz="2000" kern="0" dirty="0" smtClean="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2000" kern="0" dirty="0" smtClean="0">
                          <a:effectLst/>
                          <a:latin typeface="微軟正黑體" panose="020B0604030504040204" pitchFamily="34" charset="-120"/>
                          <a:ea typeface="微軟正黑體" panose="020B0604030504040204" pitchFamily="34" charset="-120"/>
                        </a:rPr>
                        <a:t>資訊科學</a:t>
                      </a:r>
                      <a:r>
                        <a:rPr lang="zh-TW" sz="2000" kern="0" dirty="0">
                          <a:effectLst/>
                          <a:latin typeface="微軟正黑體" panose="020B0604030504040204" pitchFamily="34" charset="-120"/>
                          <a:ea typeface="微軟正黑體" panose="020B0604030504040204" pitchFamily="34" charset="-120"/>
                        </a:rPr>
                        <a:t>特色專班</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smtClean="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smtClean="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smtClean="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smtClean="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r>
            </a:tbl>
          </a:graphicData>
        </a:graphic>
      </p:graphicFrame>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46</a:t>
            </a:fld>
            <a:endParaRPr lang="en-US" altLang="zh-TW"/>
          </a:p>
        </p:txBody>
      </p:sp>
      <p:sp>
        <p:nvSpPr>
          <p:cNvPr id="8" name="標題 2"/>
          <p:cNvSpPr txBox="1">
            <a:spLocks/>
          </p:cNvSpPr>
          <p:nvPr/>
        </p:nvSpPr>
        <p:spPr>
          <a:xfrm>
            <a:off x="457200" y="4005064"/>
            <a:ext cx="8229600" cy="9361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dirty="0" smtClean="0">
                <a:latin typeface="微軟正黑體" panose="020B0604030504040204" pitchFamily="34" charset="-120"/>
                <a:ea typeface="微軟正黑體" panose="020B0604030504040204" pitchFamily="34" charset="-120"/>
              </a:rPr>
              <a:t>測驗科目</a:t>
            </a:r>
            <a:endParaRPr lang="zh-TW" altLang="en-US" dirty="0">
              <a:latin typeface="微軟正黑體" panose="020B0604030504040204" pitchFamily="34" charset="-120"/>
              <a:ea typeface="微軟正黑體" panose="020B0604030504040204" pitchFamily="34" charset="-120"/>
            </a:endParaRPr>
          </a:p>
        </p:txBody>
      </p:sp>
      <p:graphicFrame>
        <p:nvGraphicFramePr>
          <p:cNvPr id="9" name="內容版面配置區 3"/>
          <p:cNvGraphicFramePr>
            <a:graphicFrameLocks/>
          </p:cNvGraphicFramePr>
          <p:nvPr>
            <p:extLst>
              <p:ext uri="{D42A27DB-BD31-4B8C-83A1-F6EECF244321}">
                <p14:modId xmlns="" xmlns:p14="http://schemas.microsoft.com/office/powerpoint/2010/main" val="2918482165"/>
              </p:ext>
            </p:extLst>
          </p:nvPr>
        </p:nvGraphicFramePr>
        <p:xfrm>
          <a:off x="463724" y="4797152"/>
          <a:ext cx="7996708" cy="1636171"/>
        </p:xfrm>
        <a:graphic>
          <a:graphicData uri="http://schemas.openxmlformats.org/drawingml/2006/table">
            <a:tbl>
              <a:tblPr>
                <a:tableStyleId>{69CF1AB2-1976-4502-BF36-3FF5EA218861}</a:tableStyleId>
              </a:tblPr>
              <a:tblGrid>
                <a:gridCol w="1374383"/>
                <a:gridCol w="2877909"/>
                <a:gridCol w="3744416"/>
              </a:tblGrid>
              <a:tr h="353163">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學校</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特色班別名稱</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微軟正黑體" panose="020B0604030504040204" pitchFamily="34" charset="-120"/>
                          <a:ea typeface="微軟正黑體" panose="020B0604030504040204" pitchFamily="34" charset="-120"/>
                        </a:rPr>
                        <a:t>學科測驗科目</a:t>
                      </a:r>
                      <a:endParaRPr lang="zh-TW" altLang="en-US" sz="24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8068" marR="8068" marT="8068" marB="0" anchor="ctr">
                    <a:solidFill>
                      <a:schemeClr val="bg2">
                        <a:lumMod val="50000"/>
                      </a:schemeClr>
                    </a:solidFill>
                  </a:tcPr>
                </a:tc>
              </a:tr>
              <a:tr h="559597">
                <a:tc>
                  <a:txBody>
                    <a:bodyPr/>
                    <a:lstStyle/>
                    <a:p>
                      <a:pPr algn="ctr" fontAlgn="ctr"/>
                      <a:r>
                        <a:rPr lang="zh-TW" altLang="en-US" sz="2400" u="none" strike="noStrike" dirty="0" smtClean="0">
                          <a:effectLst/>
                          <a:latin typeface="微軟正黑體" panose="020B0604030504040204" pitchFamily="34" charset="-120"/>
                          <a:ea typeface="微軟正黑體" panose="020B0604030504040204" pitchFamily="34" charset="-120"/>
                        </a:rPr>
                        <a:t>政大附中</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l" fontAlgn="ctr"/>
                      <a:r>
                        <a:rPr lang="zh-TW" altLang="en-US" sz="2400" u="none" strike="noStrike">
                          <a:effectLst/>
                          <a:latin typeface="微軟正黑體" panose="020B0604030504040204" pitchFamily="34" charset="-120"/>
                          <a:ea typeface="微軟正黑體" panose="020B0604030504040204" pitchFamily="34" charset="-120"/>
                        </a:rPr>
                        <a:t>英語國際特色班</a:t>
                      </a:r>
                      <a:endParaRPr lang="zh-TW" altLang="en-US" sz="2400" b="0" i="0" u="none" strike="noStrike">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ctr" fontAlgn="ctr"/>
                      <a:r>
                        <a:rPr lang="zh-TW" altLang="en-US" sz="2400" u="none" strike="noStrike" dirty="0">
                          <a:effectLst/>
                          <a:latin typeface="微軟正黑體" panose="020B0604030504040204" pitchFamily="34" charset="-120"/>
                          <a:ea typeface="微軟正黑體" panose="020B0604030504040204" pitchFamily="34" charset="-120"/>
                        </a:rPr>
                        <a:t>英文</a:t>
                      </a:r>
                      <a:br>
                        <a:rPr lang="zh-TW" altLang="en-US" sz="2400" u="none" strike="noStrike" dirty="0">
                          <a:effectLst/>
                          <a:latin typeface="微軟正黑體" panose="020B0604030504040204" pitchFamily="34" charset="-120"/>
                          <a:ea typeface="微軟正黑體" panose="020B0604030504040204" pitchFamily="34" charset="-120"/>
                        </a:rPr>
                      </a:br>
                      <a:r>
                        <a:rPr lang="en-US" altLang="zh-TW" sz="2400" u="none" strike="noStrike" dirty="0">
                          <a:effectLst/>
                          <a:latin typeface="微軟正黑體" panose="020B0604030504040204" pitchFamily="34" charset="-120"/>
                          <a:ea typeface="微軟正黑體" panose="020B0604030504040204" pitchFamily="34" charset="-120"/>
                        </a:rPr>
                        <a:t>(</a:t>
                      </a:r>
                      <a:r>
                        <a:rPr lang="zh-TW" altLang="en-US" sz="2400" u="none" strike="noStrike" dirty="0">
                          <a:effectLst/>
                          <a:latin typeface="微軟正黑體" panose="020B0604030504040204" pitchFamily="34" charset="-120"/>
                          <a:ea typeface="微軟正黑體" panose="020B0604030504040204" pitchFamily="34" charset="-120"/>
                        </a:rPr>
                        <a:t>閱讀</a:t>
                      </a:r>
                      <a:r>
                        <a:rPr lang="zh-TW" altLang="en-US" sz="2400" u="none" strike="noStrike">
                          <a:effectLst/>
                          <a:latin typeface="微軟正黑體" panose="020B0604030504040204" pitchFamily="34" charset="-120"/>
                          <a:ea typeface="微軟正黑體" panose="020B0604030504040204" pitchFamily="34" charset="-120"/>
                        </a:rPr>
                        <a:t>、</a:t>
                      </a:r>
                      <a:r>
                        <a:rPr lang="zh-TW" altLang="en-US" sz="2400" u="none" strike="noStrike" smtClean="0">
                          <a:effectLst/>
                          <a:latin typeface="微軟正黑體" panose="020B0604030504040204" pitchFamily="34" charset="-120"/>
                          <a:ea typeface="微軟正黑體" panose="020B0604030504040204" pitchFamily="34" charset="-120"/>
                        </a:rPr>
                        <a:t>聽力</a:t>
                      </a:r>
                      <a:r>
                        <a:rPr lang="en-US" altLang="zh-TW" sz="2400" u="none" strike="noStrike" smtClean="0">
                          <a:effectLst/>
                          <a:latin typeface="微軟正黑體" panose="020B0604030504040204" pitchFamily="34" charset="-120"/>
                          <a:ea typeface="微軟正黑體" panose="020B0604030504040204" pitchFamily="34" charset="-120"/>
                        </a:rPr>
                        <a:t>)</a:t>
                      </a:r>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r>
              <a:tr h="522755">
                <a:tc>
                  <a:txBody>
                    <a:bodyPr/>
                    <a:lstStyle/>
                    <a:p>
                      <a:pPr algn="ctr" fontAlgn="ctr"/>
                      <a:r>
                        <a:rPr lang="zh-TW" altLang="en-US" sz="2400" u="none" strike="noStrike" dirty="0" smtClean="0">
                          <a:effectLst/>
                          <a:latin typeface="微軟正黑體" panose="020B0604030504040204" pitchFamily="34" charset="-120"/>
                          <a:ea typeface="微軟正黑體" panose="020B0604030504040204" pitchFamily="34" charset="-120"/>
                        </a:rPr>
                        <a:t>師大附中</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l" fontAlgn="ctr"/>
                      <a:r>
                        <a:rPr lang="zh-TW" altLang="en-US" sz="2400" u="none" strike="noStrike" dirty="0" smtClean="0">
                          <a:effectLst/>
                          <a:latin typeface="微軟正黑體" panose="020B0604030504040204" pitchFamily="34" charset="-120"/>
                          <a:ea typeface="微軟正黑體" panose="020B0604030504040204" pitchFamily="34" charset="-120"/>
                        </a:rPr>
                        <a:t>資訊科學特色專班</a:t>
                      </a:r>
                      <a:endParaRPr lang="zh-TW" altLang="en-US"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c>
                  <a:txBody>
                    <a:bodyPr/>
                    <a:lstStyle/>
                    <a:p>
                      <a:pPr algn="ctr" fontAlgn="ctr"/>
                      <a:r>
                        <a:rPr lang="zh-TW" altLang="en-US" sz="2400" u="none" strike="noStrike" dirty="0">
                          <a:effectLst/>
                          <a:latin typeface="微軟正黑體" panose="020B0604030504040204" pitchFamily="34" charset="-120"/>
                          <a:ea typeface="微軟正黑體" panose="020B0604030504040204" pitchFamily="34" charset="-120"/>
                        </a:rPr>
                        <a:t>數學</a:t>
                      </a:r>
                      <a:r>
                        <a:rPr lang="en-US" altLang="zh-TW" sz="2400" u="none" strike="noStrike" dirty="0">
                          <a:effectLst/>
                          <a:latin typeface="微軟正黑體" panose="020B0604030504040204" pitchFamily="34" charset="-120"/>
                          <a:ea typeface="微軟正黑體" panose="020B0604030504040204" pitchFamily="34" charset="-120"/>
                        </a:rPr>
                        <a:t>(</a:t>
                      </a:r>
                      <a:r>
                        <a:rPr lang="zh-TW" altLang="en-US" sz="2400" u="none" strike="noStrike" dirty="0">
                          <a:effectLst/>
                          <a:latin typeface="微軟正黑體" panose="020B0604030504040204" pitchFamily="34" charset="-120"/>
                          <a:ea typeface="微軟正黑體" panose="020B0604030504040204" pitchFamily="34" charset="-120"/>
                        </a:rPr>
                        <a:t>選擇</a:t>
                      </a:r>
                      <a:r>
                        <a:rPr lang="en-US" altLang="zh-TW" sz="2400" u="none" strike="noStrike" dirty="0" smtClean="0">
                          <a:effectLst/>
                          <a:latin typeface="微軟正黑體" panose="020B0604030504040204" pitchFamily="34" charset="-120"/>
                          <a:ea typeface="微軟正黑體" panose="020B0604030504040204" pitchFamily="34" charset="-120"/>
                        </a:rPr>
                        <a:t>)</a:t>
                      </a:r>
                      <a:r>
                        <a:rPr lang="zh-TW" altLang="en-US" sz="2400" u="none" strike="noStrike" dirty="0" smtClean="0">
                          <a:effectLst/>
                          <a:latin typeface="微軟正黑體" panose="020B0604030504040204" pitchFamily="34" charset="-120"/>
                          <a:ea typeface="微軟正黑體" panose="020B0604030504040204" pitchFamily="34" charset="-120"/>
                        </a:rPr>
                        <a:t>、資訊</a:t>
                      </a:r>
                      <a:r>
                        <a:rPr lang="en-US" altLang="zh-TW" sz="2400" u="none" strike="noStrike" dirty="0">
                          <a:effectLst/>
                          <a:latin typeface="微軟正黑體" panose="020B0604030504040204" pitchFamily="34" charset="-120"/>
                          <a:ea typeface="微軟正黑體" panose="020B0604030504040204" pitchFamily="34" charset="-120"/>
                        </a:rPr>
                        <a:t>(</a:t>
                      </a:r>
                      <a:r>
                        <a:rPr lang="zh-TW" altLang="en-US" sz="2400" u="none" strike="noStrike" dirty="0">
                          <a:effectLst/>
                          <a:latin typeface="微軟正黑體" panose="020B0604030504040204" pitchFamily="34" charset="-120"/>
                          <a:ea typeface="微軟正黑體" panose="020B0604030504040204" pitchFamily="34" charset="-120"/>
                        </a:rPr>
                        <a:t>選擇</a:t>
                      </a:r>
                      <a:r>
                        <a:rPr lang="en-US" altLang="zh-TW" sz="2400" u="none" strike="noStrike" dirty="0">
                          <a:effectLst/>
                          <a:latin typeface="微軟正黑體" panose="020B0604030504040204" pitchFamily="34" charset="-120"/>
                          <a:ea typeface="微軟正黑體" panose="020B0604030504040204" pitchFamily="34" charset="-120"/>
                        </a:rPr>
                        <a:t>)</a:t>
                      </a:r>
                      <a:endParaRPr lang="en-US" altLang="zh-TW" sz="24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8068" marR="8068" marT="8068" marB="0" anchor="ctr">
                    <a:noFill/>
                  </a:tcPr>
                </a:tc>
              </a:tr>
            </a:tbl>
          </a:graphicData>
        </a:graphic>
      </p:graphicFrame>
    </p:spTree>
    <p:extLst>
      <p:ext uri="{BB962C8B-B14F-4D97-AF65-F5344CB8AC3E}">
        <p14:creationId xmlns="" xmlns:p14="http://schemas.microsoft.com/office/powerpoint/2010/main" val="21021653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122238"/>
            <a:ext cx="6885384" cy="570458"/>
          </a:xfrm>
        </p:spPr>
        <p:txBody>
          <a:bodyPr>
            <a:normAutofit fontScale="90000"/>
          </a:bodyPr>
          <a:lstStyle/>
          <a:p>
            <a:r>
              <a:rPr lang="zh-TW" altLang="en-US" sz="3600" dirty="0" smtClean="0"/>
              <a:t>考試</a:t>
            </a:r>
            <a:r>
              <a:rPr lang="zh-TW" altLang="en-US" sz="3600" dirty="0"/>
              <a:t>科目時間規劃表 </a:t>
            </a:r>
          </a:p>
        </p:txBody>
      </p:sp>
      <p:graphicFrame>
        <p:nvGraphicFramePr>
          <p:cNvPr id="7" name="內容版面配置區 6"/>
          <p:cNvGraphicFramePr>
            <a:graphicFrameLocks noGrp="1"/>
          </p:cNvGraphicFramePr>
          <p:nvPr>
            <p:ph idx="1"/>
            <p:extLst>
              <p:ext uri="{D42A27DB-BD31-4B8C-83A1-F6EECF244321}">
                <p14:modId xmlns="" xmlns:p14="http://schemas.microsoft.com/office/powerpoint/2010/main" val="1498723674"/>
              </p:ext>
            </p:extLst>
          </p:nvPr>
        </p:nvGraphicFramePr>
        <p:xfrm>
          <a:off x="1071538" y="836712"/>
          <a:ext cx="7572429" cy="5164056"/>
        </p:xfrm>
        <a:graphic>
          <a:graphicData uri="http://schemas.openxmlformats.org/drawingml/2006/table">
            <a:tbl>
              <a:tblPr firstRow="1" bandRow="1">
                <a:tableStyleId>{93296810-A885-4BE3-A3E7-6D5BEEA58F35}</a:tableStyleId>
              </a:tblPr>
              <a:tblGrid>
                <a:gridCol w="1035990"/>
                <a:gridCol w="2655428"/>
                <a:gridCol w="1123451"/>
                <a:gridCol w="2757560"/>
              </a:tblGrid>
              <a:tr h="549368">
                <a:tc gridSpan="4">
                  <a:txBody>
                    <a:bodyPr/>
                    <a:lstStyle/>
                    <a:p>
                      <a:r>
                        <a:rPr lang="en-US" altLang="zh-TW" sz="2400" dirty="0" smtClean="0"/>
                        <a:t>105 </a:t>
                      </a:r>
                      <a:r>
                        <a:rPr lang="zh-TW" altLang="en-US" sz="2400" dirty="0" smtClean="0"/>
                        <a:t>年 </a:t>
                      </a:r>
                      <a:r>
                        <a:rPr lang="en-US" altLang="zh-TW" sz="2400" dirty="0" smtClean="0"/>
                        <a:t>6 </a:t>
                      </a:r>
                      <a:r>
                        <a:rPr lang="zh-TW" altLang="en-US" sz="2400" dirty="0" smtClean="0"/>
                        <a:t>月 </a:t>
                      </a:r>
                      <a:r>
                        <a:rPr lang="en-US" altLang="zh-TW" sz="2400" dirty="0" smtClean="0"/>
                        <a:t>19 </a:t>
                      </a:r>
                      <a:r>
                        <a:rPr lang="zh-TW" altLang="en-US" sz="2400" dirty="0" smtClean="0"/>
                        <a:t>日</a:t>
                      </a:r>
                      <a:r>
                        <a:rPr lang="en-US" altLang="zh-TW" sz="2400" dirty="0" smtClean="0"/>
                        <a:t>(</a:t>
                      </a:r>
                      <a:r>
                        <a:rPr lang="zh-TW" altLang="en-US" sz="2400" dirty="0" smtClean="0"/>
                        <a:t>星期日</a:t>
                      </a:r>
                      <a:r>
                        <a:rPr lang="en-US" altLang="zh-TW" sz="2400" dirty="0" smtClean="0"/>
                        <a:t>)</a:t>
                      </a:r>
                      <a:endParaRPr lang="zh-TW" altLang="en-US" sz="2400" dirty="0"/>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549368">
                <a:tc gridSpan="4">
                  <a:txBody>
                    <a:bodyPr/>
                    <a:lstStyle/>
                    <a:p>
                      <a:pPr algn="ctr"/>
                      <a:r>
                        <a:rPr lang="zh-TW" altLang="en-US" sz="2400" dirty="0" smtClean="0"/>
                        <a:t>上午</a:t>
                      </a:r>
                      <a:endParaRPr lang="zh-TW" altLang="en-US" sz="2400" b="1" dirty="0">
                        <a:solidFill>
                          <a:schemeClr val="tx1"/>
                        </a:solidFill>
                        <a:latin typeface="微軟正黑體" panose="020B0604030504040204" pitchFamily="34" charset="-120"/>
                        <a:ea typeface="微軟正黑體" panose="020B0604030504040204" pitchFamily="34" charset="-120"/>
                      </a:endParaRPr>
                    </a:p>
                  </a:txBody>
                  <a:tcPr/>
                </a:tc>
                <a:tc hMerge="1">
                  <a:txBody>
                    <a:bodyPr/>
                    <a:lstStyle/>
                    <a:p>
                      <a:endParaRPr lang="zh-TW" altLang="en-US" dirty="0"/>
                    </a:p>
                  </a:txBody>
                  <a:tcPr/>
                </a:tc>
                <a:tc hMerge="1">
                  <a:txBody>
                    <a:bodyPr/>
                    <a:lstStyle/>
                    <a:p>
                      <a:endParaRPr lang="zh-TW" altLang="en-US" dirty="0"/>
                    </a:p>
                  </a:txBody>
                  <a:tcPr/>
                </a:tc>
                <a:tc hMerge="1">
                  <a:txBody>
                    <a:bodyPr/>
                    <a:lstStyle/>
                    <a:p>
                      <a:endParaRPr lang="zh-TW" altLang="en-US" dirty="0"/>
                    </a:p>
                  </a:txBody>
                  <a:tcPr/>
                </a:tc>
              </a:tr>
              <a:tr h="549368">
                <a:tc>
                  <a:txBody>
                    <a:bodyPr/>
                    <a:lstStyle/>
                    <a:p>
                      <a:pPr algn="ctr"/>
                      <a:r>
                        <a:rPr lang="zh-TW" altLang="en-US" sz="2400" dirty="0" smtClean="0"/>
                        <a:t>預備</a:t>
                      </a:r>
                      <a:endParaRPr lang="zh-TW" altLang="en-US" sz="2400" b="1" dirty="0"/>
                    </a:p>
                  </a:txBody>
                  <a:tcPr/>
                </a:tc>
                <a:tc>
                  <a:txBody>
                    <a:bodyPr/>
                    <a:lstStyle/>
                    <a:p>
                      <a:pPr algn="ctr"/>
                      <a:r>
                        <a:rPr lang="zh-TW" altLang="en-US" sz="2400" dirty="0" smtClean="0"/>
                        <a:t>第一節</a:t>
                      </a:r>
                      <a:endParaRPr lang="zh-TW" altLang="en-US" sz="2400" b="1" dirty="0"/>
                    </a:p>
                  </a:txBody>
                  <a:tcPr/>
                </a:tc>
                <a:tc>
                  <a:txBody>
                    <a:bodyPr/>
                    <a:lstStyle/>
                    <a:p>
                      <a:pPr algn="ctr"/>
                      <a:r>
                        <a:rPr lang="zh-TW" altLang="en-US" sz="2400" dirty="0" smtClean="0"/>
                        <a:t>預備</a:t>
                      </a:r>
                      <a:endParaRPr lang="zh-TW" altLang="en-US" sz="2400" b="1" dirty="0"/>
                    </a:p>
                  </a:txBody>
                  <a:tcPr/>
                </a:tc>
                <a:tc>
                  <a:txBody>
                    <a:bodyPr/>
                    <a:lstStyle/>
                    <a:p>
                      <a:pPr algn="ctr"/>
                      <a:r>
                        <a:rPr lang="zh-TW" altLang="en-US" sz="2400" dirty="0" smtClean="0"/>
                        <a:t>第二節</a:t>
                      </a:r>
                      <a:endParaRPr lang="zh-TW" altLang="en-US" sz="2400" b="1" dirty="0"/>
                    </a:p>
                  </a:txBody>
                  <a:tcPr/>
                </a:tc>
              </a:tr>
              <a:tr h="549368">
                <a:tc>
                  <a:txBody>
                    <a:bodyPr/>
                    <a:lstStyle/>
                    <a:p>
                      <a:endParaRPr lang="zh-TW" altLang="en-US" sz="2400"/>
                    </a:p>
                  </a:txBody>
                  <a:tcPr/>
                </a:tc>
                <a:tc>
                  <a:txBody>
                    <a:bodyPr/>
                    <a:lstStyle/>
                    <a:p>
                      <a:endParaRPr lang="zh-TW" altLang="en-US" sz="2400"/>
                    </a:p>
                  </a:txBody>
                  <a:tcPr/>
                </a:tc>
                <a:tc>
                  <a:txBody>
                    <a:bodyPr/>
                    <a:lstStyle/>
                    <a:p>
                      <a:pPr algn="ctr"/>
                      <a:r>
                        <a:rPr lang="en-US" altLang="zh-TW" sz="2400" dirty="0" smtClean="0"/>
                        <a:t>10:30</a:t>
                      </a:r>
                      <a:endParaRPr lang="zh-TW" altLang="en-US" sz="2400" b="1" dirty="0"/>
                    </a:p>
                  </a:txBody>
                  <a:tcPr/>
                </a:tc>
                <a:tc>
                  <a:txBody>
                    <a:bodyPr/>
                    <a:lstStyle/>
                    <a:p>
                      <a:pPr algn="ctr"/>
                      <a:r>
                        <a:rPr lang="en-US" altLang="zh-TW" sz="2400" dirty="0" smtClean="0"/>
                        <a:t>10</a:t>
                      </a:r>
                      <a:r>
                        <a:rPr lang="zh-TW" altLang="en-US" sz="2400" dirty="0" smtClean="0"/>
                        <a:t>：</a:t>
                      </a:r>
                      <a:r>
                        <a:rPr lang="en-US" altLang="zh-TW" sz="2400" dirty="0" smtClean="0"/>
                        <a:t>40</a:t>
                      </a:r>
                      <a:r>
                        <a:rPr lang="zh-TW" altLang="en-US" sz="2400" dirty="0" smtClean="0"/>
                        <a:t>～</a:t>
                      </a:r>
                      <a:r>
                        <a:rPr lang="en-US" altLang="zh-TW" sz="2400" dirty="0" smtClean="0"/>
                        <a:t>12</a:t>
                      </a:r>
                      <a:r>
                        <a:rPr lang="zh-TW" altLang="en-US" sz="2400" dirty="0" smtClean="0"/>
                        <a:t>：</a:t>
                      </a:r>
                      <a:r>
                        <a:rPr lang="en-US" altLang="zh-TW" sz="2400" dirty="0" smtClean="0"/>
                        <a:t>20</a:t>
                      </a:r>
                      <a:endParaRPr lang="zh-TW" altLang="en-US" sz="2400" b="1" dirty="0"/>
                    </a:p>
                  </a:txBody>
                  <a:tcPr/>
                </a:tc>
              </a:tr>
              <a:tr h="1428355">
                <a:tc gridSpan="2">
                  <a:txBody>
                    <a:bodyPr/>
                    <a:lstStyle/>
                    <a:p>
                      <a:endParaRPr lang="zh-TW" altLang="en-US" sz="2400" dirty="0"/>
                    </a:p>
                  </a:txBody>
                  <a:tcPr/>
                </a:tc>
                <a:tc hMerge="1">
                  <a:txBody>
                    <a:bodyPr/>
                    <a:lstStyle/>
                    <a:p>
                      <a:endParaRPr lang="zh-TW" altLang="en-US" dirty="0"/>
                    </a:p>
                  </a:txBody>
                  <a:tcPr/>
                </a:tc>
                <a:tc gridSpan="2">
                  <a:txBody>
                    <a:bodyPr/>
                    <a:lstStyle/>
                    <a:p>
                      <a:pPr algn="ctr"/>
                      <a:r>
                        <a:rPr lang="zh-TW" altLang="en-US" sz="2400" dirty="0" smtClean="0"/>
                        <a:t>英語文 </a:t>
                      </a:r>
                      <a:r>
                        <a:rPr lang="en-US" altLang="zh-TW" sz="2400" dirty="0" smtClean="0"/>
                        <a:t>(</a:t>
                      </a:r>
                      <a:r>
                        <a:rPr lang="zh-TW" altLang="en-US" sz="2400" dirty="0" smtClean="0"/>
                        <a:t>閱讀測驗</a:t>
                      </a:r>
                      <a:r>
                        <a:rPr lang="en-US" altLang="zh-TW" sz="2400" dirty="0" smtClean="0"/>
                        <a:t>60</a:t>
                      </a:r>
                      <a:r>
                        <a:rPr lang="zh-TW" altLang="en-US" sz="2400" dirty="0" smtClean="0"/>
                        <a:t>分鐘</a:t>
                      </a:r>
                      <a:r>
                        <a:rPr lang="en-US" altLang="zh-TW" sz="2400" dirty="0" smtClean="0"/>
                        <a:t>+</a:t>
                      </a:r>
                      <a:r>
                        <a:rPr lang="zh-TW" altLang="en-US" sz="2400" dirty="0" smtClean="0"/>
                        <a:t>聽力試卷預備 與說明</a:t>
                      </a:r>
                      <a:r>
                        <a:rPr lang="en-US" altLang="zh-TW" sz="2400" dirty="0" smtClean="0"/>
                        <a:t>10</a:t>
                      </a:r>
                      <a:r>
                        <a:rPr lang="zh-TW" altLang="en-US" sz="2400" dirty="0" smtClean="0"/>
                        <a:t>分鐘</a:t>
                      </a:r>
                      <a:r>
                        <a:rPr lang="en-US" altLang="zh-TW" sz="2400" dirty="0" smtClean="0"/>
                        <a:t>+</a:t>
                      </a:r>
                      <a:r>
                        <a:rPr lang="zh-TW" altLang="en-US" sz="2400" dirty="0" smtClean="0"/>
                        <a:t>英聽</a:t>
                      </a:r>
                      <a:r>
                        <a:rPr lang="en-US" altLang="zh-TW" sz="2400" dirty="0" smtClean="0"/>
                        <a:t>30</a:t>
                      </a:r>
                      <a:r>
                        <a:rPr lang="zh-TW" altLang="en-US" sz="2400" dirty="0" smtClean="0"/>
                        <a:t>分鐘</a:t>
                      </a:r>
                      <a:r>
                        <a:rPr lang="en-US" altLang="zh-TW" sz="2400" dirty="0" smtClean="0"/>
                        <a:t>) </a:t>
                      </a:r>
                      <a:endParaRPr lang="zh-TW" altLang="en-US" sz="2400" b="1" dirty="0"/>
                    </a:p>
                  </a:txBody>
                  <a:tcPr/>
                </a:tc>
                <a:tc hMerge="1">
                  <a:txBody>
                    <a:bodyPr/>
                    <a:lstStyle/>
                    <a:p>
                      <a:endParaRPr lang="zh-TW" altLang="en-US" dirty="0"/>
                    </a:p>
                  </a:txBody>
                  <a:tcPr/>
                </a:tc>
              </a:tr>
              <a:tr h="549368">
                <a:tc>
                  <a:txBody>
                    <a:bodyPr/>
                    <a:lstStyle/>
                    <a:p>
                      <a:pPr algn="ctr"/>
                      <a:r>
                        <a:rPr lang="en-US" altLang="zh-TW" sz="2400" dirty="0" smtClean="0"/>
                        <a:t>8:30</a:t>
                      </a:r>
                      <a:endParaRPr lang="zh-TW" altLang="en-US" sz="2400" b="1" dirty="0"/>
                    </a:p>
                  </a:txBody>
                  <a:tcPr/>
                </a:tc>
                <a:tc>
                  <a:txBody>
                    <a:bodyPr/>
                    <a:lstStyle/>
                    <a:p>
                      <a:pPr algn="ctr"/>
                      <a:r>
                        <a:rPr lang="en-US" altLang="zh-TW" sz="2400" dirty="0" smtClean="0"/>
                        <a:t>8</a:t>
                      </a:r>
                      <a:r>
                        <a:rPr lang="zh-TW" altLang="en-US" sz="2400" dirty="0" smtClean="0"/>
                        <a:t>：</a:t>
                      </a:r>
                      <a:r>
                        <a:rPr lang="en-US" altLang="zh-TW" sz="2400" dirty="0" smtClean="0"/>
                        <a:t>40</a:t>
                      </a:r>
                      <a:r>
                        <a:rPr lang="zh-TW" altLang="en-US" sz="2400" dirty="0" smtClean="0"/>
                        <a:t>～</a:t>
                      </a:r>
                      <a:r>
                        <a:rPr lang="en-US" altLang="zh-TW" sz="2400" dirty="0" smtClean="0"/>
                        <a:t>9</a:t>
                      </a:r>
                      <a:r>
                        <a:rPr lang="zh-TW" altLang="en-US" sz="2400" dirty="0" smtClean="0"/>
                        <a:t>：</a:t>
                      </a:r>
                      <a:r>
                        <a:rPr lang="en-US" altLang="zh-TW" sz="2400" dirty="0" smtClean="0"/>
                        <a:t>40 </a:t>
                      </a:r>
                      <a:endParaRPr lang="zh-TW" altLang="en-US" sz="2400" b="1" dirty="0"/>
                    </a:p>
                  </a:txBody>
                  <a:tcPr/>
                </a:tc>
                <a:tc>
                  <a:txBody>
                    <a:bodyPr/>
                    <a:lstStyle/>
                    <a:p>
                      <a:pPr algn="ctr"/>
                      <a:r>
                        <a:rPr lang="en-US" altLang="zh-TW" sz="2400" smtClean="0"/>
                        <a:t>10:30</a:t>
                      </a:r>
                      <a:endParaRPr lang="zh-TW" altLang="en-US" sz="2400" b="1"/>
                    </a:p>
                  </a:txBody>
                  <a:tcPr/>
                </a:tc>
                <a:tc>
                  <a:txBody>
                    <a:bodyPr/>
                    <a:lstStyle/>
                    <a:p>
                      <a:pPr algn="ctr"/>
                      <a:r>
                        <a:rPr lang="en-US" altLang="zh-TW" sz="2400" dirty="0" smtClean="0"/>
                        <a:t>10</a:t>
                      </a:r>
                      <a:r>
                        <a:rPr lang="zh-TW" altLang="en-US" sz="2400" dirty="0" smtClean="0"/>
                        <a:t>：</a:t>
                      </a:r>
                      <a:r>
                        <a:rPr lang="en-US" altLang="zh-TW" sz="2400" dirty="0" smtClean="0"/>
                        <a:t>40</a:t>
                      </a:r>
                      <a:r>
                        <a:rPr lang="zh-TW" altLang="en-US" sz="2400" dirty="0" smtClean="0"/>
                        <a:t>～</a:t>
                      </a:r>
                      <a:r>
                        <a:rPr lang="en-US" altLang="zh-TW" sz="2400" dirty="0" smtClean="0"/>
                        <a:t>12</a:t>
                      </a:r>
                      <a:r>
                        <a:rPr lang="zh-TW" altLang="en-US" sz="2400" dirty="0" smtClean="0"/>
                        <a:t>：</a:t>
                      </a:r>
                      <a:r>
                        <a:rPr lang="en-US" altLang="zh-TW" sz="2400" dirty="0" smtClean="0"/>
                        <a:t>00 </a:t>
                      </a:r>
                      <a:endParaRPr lang="zh-TW" altLang="en-US" sz="2400" b="1" dirty="0"/>
                    </a:p>
                  </a:txBody>
                  <a:tcPr/>
                </a:tc>
              </a:tr>
              <a:tr h="988861">
                <a:tc gridSpan="2">
                  <a:txBody>
                    <a:bodyPr/>
                    <a:lstStyle/>
                    <a:p>
                      <a:pPr algn="ctr"/>
                      <a:r>
                        <a:rPr lang="zh-TW" altLang="en-US" sz="2400" dirty="0" smtClean="0"/>
                        <a:t>數學</a:t>
                      </a:r>
                      <a:endParaRPr lang="en-US" altLang="zh-TW" sz="2400" dirty="0" smtClean="0"/>
                    </a:p>
                    <a:p>
                      <a:pPr algn="ctr"/>
                      <a:r>
                        <a:rPr lang="zh-TW" altLang="en-US" sz="2400" dirty="0" smtClean="0"/>
                        <a:t> </a:t>
                      </a:r>
                      <a:r>
                        <a:rPr lang="en-US" altLang="zh-TW" sz="2400" dirty="0" smtClean="0"/>
                        <a:t>(</a:t>
                      </a:r>
                      <a:r>
                        <a:rPr lang="zh-TW" altLang="en-US" sz="2400" dirty="0" smtClean="0"/>
                        <a:t>選擇題 </a:t>
                      </a:r>
                      <a:r>
                        <a:rPr lang="en-US" altLang="zh-TW" sz="2400" dirty="0" smtClean="0"/>
                        <a:t>60 </a:t>
                      </a:r>
                      <a:r>
                        <a:rPr lang="zh-TW" altLang="en-US" sz="2400" dirty="0" smtClean="0"/>
                        <a:t>分鐘</a:t>
                      </a:r>
                      <a:r>
                        <a:rPr lang="en-US" altLang="zh-TW" sz="2400" dirty="0" smtClean="0"/>
                        <a:t>) </a:t>
                      </a:r>
                      <a:endParaRPr lang="zh-TW" altLang="en-US" sz="2400" b="1" dirty="0"/>
                    </a:p>
                  </a:txBody>
                  <a:tcPr/>
                </a:tc>
                <a:tc hMerge="1">
                  <a:txBody>
                    <a:bodyPr/>
                    <a:lstStyle/>
                    <a:p>
                      <a:endParaRPr lang="zh-TW" altLang="en-US" dirty="0"/>
                    </a:p>
                  </a:txBody>
                  <a:tcPr/>
                </a:tc>
                <a:tc gridSpan="2">
                  <a:txBody>
                    <a:bodyPr/>
                    <a:lstStyle/>
                    <a:p>
                      <a:pPr algn="ctr"/>
                      <a:r>
                        <a:rPr lang="zh-TW" altLang="en-US" sz="2400" dirty="0" smtClean="0"/>
                        <a:t>資訊 </a:t>
                      </a:r>
                      <a:r>
                        <a:rPr lang="en-US" altLang="zh-TW" sz="2400" dirty="0" smtClean="0"/>
                        <a:t>(</a:t>
                      </a:r>
                      <a:r>
                        <a:rPr lang="zh-TW" altLang="en-US" sz="2400" dirty="0" smtClean="0"/>
                        <a:t>選擇題 </a:t>
                      </a:r>
                      <a:r>
                        <a:rPr lang="en-US" altLang="zh-TW" sz="2400" dirty="0" smtClean="0"/>
                        <a:t>60-80 </a:t>
                      </a:r>
                      <a:r>
                        <a:rPr lang="zh-TW" altLang="en-US" sz="2400" dirty="0" smtClean="0"/>
                        <a:t>分鐘</a:t>
                      </a:r>
                      <a:r>
                        <a:rPr lang="en-US" altLang="zh-TW" sz="2400" dirty="0" smtClean="0"/>
                        <a:t>) </a:t>
                      </a:r>
                      <a:endParaRPr lang="zh-TW" altLang="en-US" sz="2400" b="1" dirty="0"/>
                    </a:p>
                  </a:txBody>
                  <a:tcPr/>
                </a:tc>
                <a:tc hMerge="1">
                  <a:txBody>
                    <a:bodyPr/>
                    <a:lstStyle/>
                    <a:p>
                      <a:endParaRPr lang="zh-TW" altLang="en-US" dirty="0"/>
                    </a:p>
                  </a:txBody>
                  <a:tcPr/>
                </a:tc>
              </a:tr>
            </a:tbl>
          </a:graphicData>
        </a:graphic>
      </p:graphicFrame>
      <p:sp>
        <p:nvSpPr>
          <p:cNvPr id="4" name="日期版面配置區 3"/>
          <p:cNvSpPr>
            <a:spLocks noGrp="1"/>
          </p:cNvSpPr>
          <p:nvPr>
            <p:ph type="dt" sz="half" idx="10"/>
          </p:nvPr>
        </p:nvSpPr>
        <p:spPr/>
        <p:txBody>
          <a:bodyPr/>
          <a:lstStyle/>
          <a:p>
            <a:pPr>
              <a:defRPr/>
            </a:pPr>
            <a:fld id="{FA901894-BED0-4F6E-A420-E329D5188CEE}" type="datetime1">
              <a:rPr lang="zh-TW" altLang="en-US" smtClean="0"/>
              <a:pPr>
                <a:defRPr/>
              </a:pPr>
              <a:t>2016/1/4</a:t>
            </a:fld>
            <a:endParaRPr lang="en-US" altLang="zh-TW"/>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47</a:t>
            </a:fld>
            <a:endParaRPr lang="en-US" altLang="zh-TW"/>
          </a:p>
        </p:txBody>
      </p:sp>
    </p:spTree>
    <p:extLst>
      <p:ext uri="{BB962C8B-B14F-4D97-AF65-F5344CB8AC3E}">
        <p14:creationId xmlns="" xmlns:p14="http://schemas.microsoft.com/office/powerpoint/2010/main" val="10446828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527F007D-2328-48B1-B5A2-95AAE4462A49}" type="slidenum">
              <a:rPr lang="zh-TW" altLang="en-US" smtClean="0"/>
              <a:pPr>
                <a:defRPr/>
              </a:pPr>
              <a:t>48</a:t>
            </a:fld>
            <a:endParaRPr lang="en-US" altLang="zh-TW"/>
          </a:p>
        </p:txBody>
      </p:sp>
      <p:sp>
        <p:nvSpPr>
          <p:cNvPr id="4" name="文字方塊 3"/>
          <p:cNvSpPr txBox="1"/>
          <p:nvPr/>
        </p:nvSpPr>
        <p:spPr>
          <a:xfrm>
            <a:off x="899592" y="188640"/>
            <a:ext cx="7488832" cy="1138773"/>
          </a:xfrm>
          <a:prstGeom prst="rect">
            <a:avLst/>
          </a:prstGeom>
          <a:noFill/>
        </p:spPr>
        <p:txBody>
          <a:bodyPr wrap="square" rtlCol="0">
            <a:spAutoFit/>
          </a:bodyPr>
          <a:lstStyle/>
          <a:p>
            <a:pPr algn="l"/>
            <a:r>
              <a:rPr lang="en-US" altLang="zh-TW" sz="3400" b="1" kern="0" dirty="0" smtClean="0">
                <a:solidFill>
                  <a:schemeClr val="bg1"/>
                </a:solidFill>
                <a:latin typeface="微軟正黑體" panose="020B0604030504040204" pitchFamily="34" charset="-120"/>
                <a:ea typeface="微軟正黑體" panose="020B0604030504040204" pitchFamily="34" charset="-120"/>
              </a:rPr>
              <a:t>105</a:t>
            </a:r>
            <a:r>
              <a:rPr lang="zh-TW" altLang="en-US" sz="3400" b="1" kern="0" dirty="0" smtClean="0">
                <a:solidFill>
                  <a:schemeClr val="bg1"/>
                </a:solidFill>
                <a:latin typeface="微軟正黑體" panose="020B0604030504040204" pitchFamily="34" charset="-120"/>
                <a:ea typeface="微軟正黑體" panose="020B0604030504040204" pitchFamily="34" charset="-120"/>
              </a:rPr>
              <a:t>學年度特色招生考試分發入學重要日程 </a:t>
            </a:r>
            <a:endParaRPr lang="zh-TW" altLang="en-US" b="1" dirty="0">
              <a:solidFill>
                <a:schemeClr val="bg1"/>
              </a:solidFill>
            </a:endParaRPr>
          </a:p>
        </p:txBody>
      </p:sp>
      <p:sp>
        <p:nvSpPr>
          <p:cNvPr id="13" name="內容版面配置區 2"/>
          <p:cNvSpPr txBox="1">
            <a:spLocks/>
          </p:cNvSpPr>
          <p:nvPr/>
        </p:nvSpPr>
        <p:spPr bwMode="gray">
          <a:xfrm>
            <a:off x="683568" y="1844824"/>
            <a:ext cx="6624736" cy="704589"/>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defRPr/>
            </a:pPr>
            <a:endParaRPr lang="zh-TW" altLang="en-US" sz="3000" kern="0" dirty="0" smtClean="0">
              <a:solidFill>
                <a:srgbClr val="00206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 xmlns:p14="http://schemas.microsoft.com/office/powerpoint/2010/main" val="3146852419"/>
              </p:ext>
            </p:extLst>
          </p:nvPr>
        </p:nvGraphicFramePr>
        <p:xfrm>
          <a:off x="1071538" y="1071542"/>
          <a:ext cx="7786742" cy="5429291"/>
        </p:xfrm>
        <a:graphic>
          <a:graphicData uri="http://schemas.openxmlformats.org/drawingml/2006/table">
            <a:tbl>
              <a:tblPr firstRow="1" bandRow="1">
                <a:tableStyleId>{5C22544A-7EE6-4342-B048-85BDC9FD1C3A}</a:tableStyleId>
              </a:tblPr>
              <a:tblGrid>
                <a:gridCol w="1369890"/>
                <a:gridCol w="4542266"/>
                <a:gridCol w="1874586"/>
              </a:tblGrid>
              <a:tr h="668825">
                <a:tc>
                  <a:txBody>
                    <a:bodyPr/>
                    <a:lstStyle/>
                    <a:p>
                      <a:pPr algn="ctr"/>
                      <a:r>
                        <a:rPr lang="zh-TW" altLang="en-US" sz="2800" dirty="0" smtClean="0">
                          <a:latin typeface="微軟正黑體" panose="020B0604030504040204" pitchFamily="34" charset="-120"/>
                          <a:ea typeface="微軟正黑體" panose="020B0604030504040204" pitchFamily="34" charset="-120"/>
                        </a:rPr>
                        <a:t>時間</a:t>
                      </a:r>
                      <a:endParaRPr lang="zh-TW" altLang="en-US" sz="28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辦理事項</a:t>
                      </a:r>
                      <a:endParaRPr lang="zh-TW" altLang="en-US" sz="28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c>
                  <a:txBody>
                    <a:bodyPr/>
                    <a:lstStyle/>
                    <a:p>
                      <a:pPr algn="ctr"/>
                      <a:r>
                        <a:rPr lang="zh-TW" altLang="en-US" sz="2800" dirty="0" smtClean="0">
                          <a:latin typeface="微軟正黑體" panose="020B0604030504040204" pitchFamily="34" charset="-120"/>
                          <a:ea typeface="微軟正黑體" panose="020B0604030504040204" pitchFamily="34" charset="-120"/>
                        </a:rPr>
                        <a:t>備註</a:t>
                      </a:r>
                      <a:endParaRPr lang="zh-TW" altLang="en-US" sz="2800" dirty="0">
                        <a:latin typeface="微軟正黑體" panose="020B0604030504040204" pitchFamily="34" charset="-120"/>
                        <a:ea typeface="微軟正黑體" panose="020B0604030504040204" pitchFamily="34" charset="-120"/>
                      </a:endParaRPr>
                    </a:p>
                  </a:txBody>
                  <a:tcPr>
                    <a:solidFill>
                      <a:schemeClr val="accent5">
                        <a:lumMod val="50000"/>
                      </a:schemeClr>
                    </a:solidFill>
                  </a:tcPr>
                </a:tc>
              </a:tr>
              <a:tr h="904882">
                <a:tc>
                  <a:txBody>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1</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r>
                        <a:rPr lang="en-US" altLang="zh-TW" sz="2000" b="1" dirty="0" smtClean="0">
                          <a:solidFill>
                            <a:schemeClr val="bg1"/>
                          </a:solidFill>
                          <a:latin typeface="微軟正黑體" panose="020B0604030504040204" pitchFamily="34" charset="-120"/>
                          <a:ea typeface="微軟正黑體" panose="020B0604030504040204" pitchFamily="34" charset="-120"/>
                        </a:rPr>
                        <a:t>~2</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000" b="1" smtClean="0">
                          <a:solidFill>
                            <a:schemeClr val="bg1"/>
                          </a:solidFill>
                          <a:latin typeface="微軟正黑體" panose="020B0604030504040204" pitchFamily="34" charset="-120"/>
                          <a:ea typeface="微軟正黑體" panose="020B0604030504040204" pitchFamily="34" charset="-120"/>
                        </a:rPr>
                        <a:t>簡章公告</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依各校正式公告</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r>
              <a:tr h="904882">
                <a:tc>
                  <a:txBody>
                    <a:bodyPr/>
                    <a:lstStyle/>
                    <a:p>
                      <a:r>
                        <a:rPr lang="en-US" altLang="zh-TW" sz="2000" b="1" dirty="0" smtClean="0">
                          <a:solidFill>
                            <a:schemeClr val="bg1"/>
                          </a:solidFill>
                          <a:latin typeface="微軟正黑體" panose="020B0604030504040204" pitchFamily="34" charset="-120"/>
                          <a:ea typeface="微軟正黑體" panose="020B0604030504040204" pitchFamily="34" charset="-120"/>
                        </a:rPr>
                        <a:t>6</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r>
                        <a:rPr lang="en-US" altLang="zh-TW" sz="2000" b="1" dirty="0" smtClean="0">
                          <a:solidFill>
                            <a:schemeClr val="bg1"/>
                          </a:solidFill>
                          <a:latin typeface="微軟正黑體" panose="020B0604030504040204" pitchFamily="34" charset="-120"/>
                          <a:ea typeface="微軟正黑體" panose="020B0604030504040204" pitchFamily="34" charset="-120"/>
                        </a:rPr>
                        <a:t>17</a:t>
                      </a:r>
                      <a:r>
                        <a:rPr lang="zh-TW" altLang="en-US" sz="2000" b="1" dirty="0" smtClean="0">
                          <a:solidFill>
                            <a:schemeClr val="bg1"/>
                          </a:solidFill>
                          <a:latin typeface="微軟正黑體" panose="020B0604030504040204" pitchFamily="34" charset="-120"/>
                          <a:ea typeface="微軟正黑體" panose="020B0604030504040204" pitchFamily="34" charset="-120"/>
                        </a:rPr>
                        <a:t>日</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chemeClr val="bg1"/>
                          </a:solidFill>
                          <a:latin typeface="微軟正黑體" panose="020B0604030504040204" pitchFamily="34" charset="-120"/>
                          <a:ea typeface="微軟正黑體" panose="020B0604030504040204" pitchFamily="34" charset="-120"/>
                        </a:rPr>
                        <a:t>特色招生考試分發入學學科測驗報名截止</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c>
                  <a:txBody>
                    <a:bodyPr/>
                    <a:lstStyle/>
                    <a:p>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r>
              <a:tr h="5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r>
                        <a:rPr lang="en-US" altLang="zh-TW" sz="2000" b="1" dirty="0" smtClean="0">
                          <a:solidFill>
                            <a:schemeClr val="bg1"/>
                          </a:solidFill>
                          <a:latin typeface="微軟正黑體" panose="020B0604030504040204" pitchFamily="34" charset="-120"/>
                          <a:ea typeface="微軟正黑體" panose="020B0604030504040204" pitchFamily="34" charset="-120"/>
                        </a:rPr>
                        <a:t>19</a:t>
                      </a:r>
                      <a:r>
                        <a:rPr lang="zh-TW" altLang="en-US" sz="2000" b="1" dirty="0" smtClean="0">
                          <a:solidFill>
                            <a:schemeClr val="bg1"/>
                          </a:solidFill>
                          <a:latin typeface="微軟正黑體" panose="020B0604030504040204" pitchFamily="34" charset="-120"/>
                          <a:ea typeface="微軟正黑體" panose="020B0604030504040204" pitchFamily="34" charset="-120"/>
                        </a:rPr>
                        <a:t>日</a:t>
                      </a:r>
                    </a:p>
                  </a:txBody>
                  <a:tcP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特色招生考試分發入學學科測驗</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各校同時辦理</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r>
              <a:tr h="904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r>
                        <a:rPr lang="en-US" altLang="zh-TW" sz="2000" b="1" dirty="0" smtClean="0">
                          <a:solidFill>
                            <a:schemeClr val="bg1"/>
                          </a:solidFill>
                          <a:latin typeface="微軟正黑體" panose="020B0604030504040204" pitchFamily="34" charset="-120"/>
                          <a:ea typeface="微軟正黑體" panose="020B0604030504040204" pitchFamily="34" charset="-120"/>
                        </a:rPr>
                        <a:t>21</a:t>
                      </a:r>
                      <a:r>
                        <a:rPr lang="zh-TW" altLang="en-US" sz="2000" b="1" dirty="0" smtClean="0">
                          <a:solidFill>
                            <a:schemeClr val="bg1"/>
                          </a:solidFill>
                          <a:latin typeface="微軟正黑體" panose="020B0604030504040204" pitchFamily="34" charset="-120"/>
                          <a:ea typeface="微軟正黑體" panose="020B0604030504040204" pitchFamily="34" charset="-120"/>
                        </a:rPr>
                        <a:t>日</a:t>
                      </a:r>
                    </a:p>
                  </a:txBody>
                  <a:tcP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開放網路查詢學科測驗分數及志願選填</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依各校簡章規定</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r>
              <a:tr h="5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r>
                        <a:rPr lang="en-US" altLang="zh-TW" sz="2000" b="1" dirty="0" smtClean="0">
                          <a:solidFill>
                            <a:schemeClr val="bg1"/>
                          </a:solidFill>
                          <a:latin typeface="微軟正黑體" panose="020B0604030504040204" pitchFamily="34" charset="-120"/>
                          <a:ea typeface="微軟正黑體" panose="020B0604030504040204" pitchFamily="34" charset="-120"/>
                        </a:rPr>
                        <a:t>23</a:t>
                      </a:r>
                      <a:r>
                        <a:rPr lang="zh-TW" altLang="en-US" sz="2000" b="1" dirty="0" smtClean="0">
                          <a:solidFill>
                            <a:schemeClr val="bg1"/>
                          </a:solidFill>
                          <a:latin typeface="微軟正黑體" panose="020B0604030504040204" pitchFamily="34" charset="-120"/>
                          <a:ea typeface="微軟正黑體" panose="020B0604030504040204" pitchFamily="34" charset="-120"/>
                        </a:rPr>
                        <a:t>日</a:t>
                      </a:r>
                    </a:p>
                  </a:txBody>
                  <a:tcP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志願選填截止日</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r>
              <a:tr h="5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6</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r>
                        <a:rPr lang="en-US" altLang="zh-TW" sz="2000" b="1" dirty="0" smtClean="0">
                          <a:solidFill>
                            <a:schemeClr val="bg1"/>
                          </a:solidFill>
                          <a:latin typeface="微軟正黑體" panose="020B0604030504040204" pitchFamily="34" charset="-120"/>
                          <a:ea typeface="微軟正黑體" panose="020B0604030504040204" pitchFamily="34" charset="-120"/>
                        </a:rPr>
                        <a:t>28</a:t>
                      </a:r>
                      <a:r>
                        <a:rPr lang="zh-TW" altLang="en-US" sz="2000" b="1" dirty="0" smtClean="0">
                          <a:solidFill>
                            <a:schemeClr val="bg1"/>
                          </a:solidFill>
                          <a:latin typeface="微軟正黑體" panose="020B0604030504040204" pitchFamily="34" charset="-120"/>
                          <a:ea typeface="微軟正黑體" panose="020B0604030504040204" pitchFamily="34" charset="-120"/>
                        </a:rPr>
                        <a:t>日</a:t>
                      </a:r>
                    </a:p>
                  </a:txBody>
                  <a:tcPr>
                    <a:solidFill>
                      <a:srgbClr val="FF000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集體報名繳交志願表截止日</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c>
                  <a:txBody>
                    <a:bodyPr/>
                    <a:lstStyle/>
                    <a:p>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FF0000"/>
                    </a:solidFill>
                  </a:tcPr>
                </a:tc>
              </a:tr>
              <a:tr h="511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dirty="0" smtClean="0">
                          <a:solidFill>
                            <a:schemeClr val="bg1"/>
                          </a:solidFill>
                          <a:latin typeface="微軟正黑體" panose="020B0604030504040204" pitchFamily="34" charset="-120"/>
                          <a:ea typeface="微軟正黑體" panose="020B0604030504040204" pitchFamily="34" charset="-120"/>
                        </a:rPr>
                        <a:t>7</a:t>
                      </a:r>
                      <a:r>
                        <a:rPr lang="zh-TW" altLang="en-US" sz="2000" b="1" dirty="0" smtClean="0">
                          <a:solidFill>
                            <a:schemeClr val="bg1"/>
                          </a:solidFill>
                          <a:latin typeface="微軟正黑體" panose="020B0604030504040204" pitchFamily="34" charset="-120"/>
                          <a:ea typeface="微軟正黑體" panose="020B0604030504040204" pitchFamily="34" charset="-120"/>
                        </a:rPr>
                        <a:t>月</a:t>
                      </a:r>
                      <a:r>
                        <a:rPr lang="en-US" altLang="zh-TW" sz="2000" b="1" dirty="0" smtClean="0">
                          <a:solidFill>
                            <a:schemeClr val="bg1"/>
                          </a:solidFill>
                          <a:latin typeface="微軟正黑體" panose="020B0604030504040204" pitchFamily="34" charset="-120"/>
                          <a:ea typeface="微軟正黑體" panose="020B0604030504040204" pitchFamily="34" charset="-120"/>
                        </a:rPr>
                        <a:t>5</a:t>
                      </a:r>
                      <a:r>
                        <a:rPr lang="zh-TW" altLang="en-US" sz="2000" b="1" dirty="0" smtClean="0">
                          <a:solidFill>
                            <a:schemeClr val="bg1"/>
                          </a:solidFill>
                          <a:latin typeface="微軟正黑體" panose="020B0604030504040204" pitchFamily="34" charset="-120"/>
                          <a:ea typeface="微軟正黑體" panose="020B0604030504040204" pitchFamily="34" charset="-120"/>
                        </a:rPr>
                        <a:t>日</a:t>
                      </a:r>
                    </a:p>
                  </a:txBody>
                  <a:tcP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免試入學與特色招生考試入學分發放榜</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c>
                  <a:txBody>
                    <a:bodyPr/>
                    <a:lstStyle/>
                    <a:p>
                      <a:r>
                        <a:rPr lang="zh-TW" altLang="en-US" sz="2000" b="1" dirty="0" smtClean="0">
                          <a:solidFill>
                            <a:schemeClr val="bg1"/>
                          </a:solidFill>
                          <a:latin typeface="微軟正黑體" panose="020B0604030504040204" pitchFamily="34" charset="-120"/>
                          <a:ea typeface="微軟正黑體" panose="020B0604030504040204" pitchFamily="34" charset="-120"/>
                        </a:rPr>
                        <a:t>各區同時辦理</a:t>
                      </a:r>
                      <a:endParaRPr lang="zh-TW" altLang="en-US" sz="2000" b="1" dirty="0">
                        <a:solidFill>
                          <a:schemeClr val="bg1"/>
                        </a:solidFill>
                        <a:latin typeface="微軟正黑體" panose="020B0604030504040204" pitchFamily="34" charset="-120"/>
                        <a:ea typeface="微軟正黑體" panose="020B0604030504040204" pitchFamily="34" charset="-120"/>
                      </a:endParaRPr>
                    </a:p>
                  </a:txBody>
                  <a:tcPr>
                    <a:solidFill>
                      <a:srgbClr val="0070C0"/>
                    </a:solidFill>
                  </a:tcPr>
                </a:tc>
              </a:tr>
            </a:tbl>
          </a:graphicData>
        </a:graphic>
      </p:graphicFrame>
      <p:sp>
        <p:nvSpPr>
          <p:cNvPr id="6" name="標題 1"/>
          <p:cNvSpPr txBox="1">
            <a:spLocks/>
          </p:cNvSpPr>
          <p:nvPr/>
        </p:nvSpPr>
        <p:spPr>
          <a:xfrm>
            <a:off x="1142976" y="285728"/>
            <a:ext cx="6885384" cy="570458"/>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6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重要日程表 </a:t>
            </a:r>
            <a:endParaRPr kumimoji="0" lang="zh-TW" altLang="en-US" sz="36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extLst>
      <p:ext uri="{BB962C8B-B14F-4D97-AF65-F5344CB8AC3E}">
        <p14:creationId xmlns="" xmlns:p14="http://schemas.microsoft.com/office/powerpoint/2010/main" val="30041982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2960" y="194246"/>
            <a:ext cx="7533456" cy="1002506"/>
          </a:xfrm>
        </p:spPr>
        <p:txBody>
          <a:bodyPr/>
          <a:lstStyle/>
          <a:p>
            <a:r>
              <a:rPr lang="zh-TW" altLang="en-US" sz="3600" dirty="0" smtClean="0">
                <a:latin typeface="微軟正黑體" panose="020B0604030504040204" pitchFamily="34" charset="-120"/>
              </a:rPr>
              <a:t>特色招生考試入學分發常見問題</a:t>
            </a:r>
            <a:r>
              <a:rPr lang="en-US" altLang="zh-TW" sz="3600" dirty="0" smtClean="0">
                <a:latin typeface="微軟正黑體" panose="020B0604030504040204" pitchFamily="34" charset="-120"/>
              </a:rPr>
              <a:t>(</a:t>
            </a:r>
            <a:r>
              <a:rPr lang="zh-TW" altLang="en-US" sz="3600" dirty="0" smtClean="0">
                <a:latin typeface="微軟正黑體" panose="020B0604030504040204" pitchFamily="34" charset="-120"/>
              </a:rPr>
              <a:t>一</a:t>
            </a:r>
            <a:r>
              <a:rPr lang="en-US" altLang="zh-TW" sz="3600" dirty="0" smtClean="0">
                <a:latin typeface="微軟正黑體" panose="020B0604030504040204" pitchFamily="34" charset="-120"/>
              </a:rPr>
              <a:t>)</a:t>
            </a:r>
            <a:endParaRPr lang="zh-TW" altLang="en-US" sz="3600" dirty="0">
              <a:latin typeface="微軟正黑體" panose="020B0604030504040204" pitchFamily="34" charset="-120"/>
            </a:endParaRPr>
          </a:p>
        </p:txBody>
      </p:sp>
      <p:sp>
        <p:nvSpPr>
          <p:cNvPr id="3" name="內容版面配置區 2"/>
          <p:cNvSpPr>
            <a:spLocks noGrp="1"/>
          </p:cNvSpPr>
          <p:nvPr>
            <p:ph idx="1"/>
          </p:nvPr>
        </p:nvSpPr>
        <p:spPr>
          <a:xfrm>
            <a:off x="1071538" y="1447800"/>
            <a:ext cx="7862150" cy="4800600"/>
          </a:xfrm>
        </p:spPr>
        <p:txBody>
          <a:bodyPr>
            <a:normAutofit/>
          </a:bodyPr>
          <a:lstStyle/>
          <a:p>
            <a:r>
              <a:rPr lang="zh-TW" altLang="en-US" dirty="0" smtClean="0">
                <a:solidFill>
                  <a:schemeClr val="tx1"/>
                </a:solidFill>
                <a:latin typeface="微軟正黑體" panose="020B0604030504040204" pitchFamily="34" charset="-120"/>
                <a:ea typeface="微軟正黑體" panose="020B0604030504040204" pitchFamily="34" charset="-120"/>
              </a:rPr>
              <a:t>考試分發入學與免試入學之學生會分開編班嗎？</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0" indent="0">
              <a:buNone/>
            </a:pPr>
            <a:r>
              <a:rPr lang="en-US" altLang="zh-TW" dirty="0">
                <a:latin typeface="微軟正黑體" panose="020B0604030504040204" pitchFamily="34" charset="-120"/>
                <a:ea typeface="微軟正黑體" panose="020B0604030504040204" pitchFamily="34" charset="-120"/>
              </a:rPr>
              <a:t>Ans.</a:t>
            </a:r>
            <a:r>
              <a:rPr lang="zh-TW" altLang="en-US" dirty="0" smtClean="0">
                <a:latin typeface="微軟正黑體" panose="020B0604030504040204" pitchFamily="34" charset="-120"/>
                <a:ea typeface="微軟正黑體" panose="020B0604030504040204" pitchFamily="34" charset="-120"/>
              </a:rPr>
              <a:t>：不一定</a:t>
            </a:r>
            <a:r>
              <a:rPr lang="zh-TW" altLang="en-US" b="0" dirty="0" smtClean="0">
                <a:latin typeface="微軟正黑體" panose="020B0604030504040204" pitchFamily="34" charset="-120"/>
                <a:ea typeface="微軟正黑體" panose="020B0604030504040204" pitchFamily="34" charset="-120"/>
              </a:rPr>
              <a:t>。多數學校是分開編班，亦有混合編班者。詳情依各校簡章之說明。</a:t>
            </a:r>
            <a:endParaRPr lang="en-US" altLang="zh-TW" b="0" dirty="0" smtClean="0">
              <a:latin typeface="微軟正黑體" panose="020B0604030504040204" pitchFamily="34" charset="-120"/>
              <a:ea typeface="微軟正黑體" panose="020B0604030504040204" pitchFamily="34" charset="-120"/>
            </a:endParaRPr>
          </a:p>
          <a:p>
            <a:pPr marL="0" indent="0">
              <a:buNone/>
            </a:pPr>
            <a:endParaRPr lang="en-US" altLang="zh-TW" b="0" dirty="0" smtClean="0">
              <a:latin typeface="微軟正黑體" panose="020B0604030504040204" pitchFamily="34" charset="-120"/>
              <a:ea typeface="微軟正黑體" panose="020B0604030504040204" pitchFamily="34" charset="-120"/>
            </a:endParaRPr>
          </a:p>
          <a:p>
            <a:r>
              <a:rPr lang="zh-TW" altLang="en-US" dirty="0" smtClean="0">
                <a:solidFill>
                  <a:schemeClr val="tx1"/>
                </a:solidFill>
                <a:latin typeface="微軟正黑體" panose="020B0604030504040204" pitchFamily="34" charset="-120"/>
                <a:ea typeface="微軟正黑體" panose="020B0604030504040204" pitchFamily="34" charset="-120"/>
              </a:rPr>
              <a:t>考試分發入學之後若有適應不良，可以轉入普通班嗎？</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0" indent="0">
              <a:buNone/>
            </a:pPr>
            <a:r>
              <a:rPr lang="en-US" altLang="zh-TW" dirty="0">
                <a:latin typeface="微軟正黑體" panose="020B0604030504040204" pitchFamily="34" charset="-120"/>
                <a:ea typeface="微軟正黑體" panose="020B0604030504040204" pitchFamily="34" charset="-120"/>
              </a:rPr>
              <a:t>Ans.</a:t>
            </a:r>
            <a:r>
              <a:rPr lang="zh-TW" altLang="en-US" dirty="0">
                <a:latin typeface="微軟正黑體" panose="020B0604030504040204" pitchFamily="34" charset="-120"/>
                <a:ea typeface="微軟正黑體" panose="020B0604030504040204" pitchFamily="34" charset="-120"/>
              </a:rPr>
              <a:t>：不一定</a:t>
            </a:r>
            <a:r>
              <a:rPr lang="zh-TW" altLang="en-US" b="0" dirty="0" smtClean="0">
                <a:latin typeface="微軟正黑體" panose="020B0604030504040204" pitchFamily="34" charset="-120"/>
                <a:ea typeface="微軟正黑體" panose="020B0604030504040204" pitchFamily="34" charset="-120"/>
              </a:rPr>
              <a:t>。各校之實施計畫或簡章具有轉出轉入辦法者，依其計畫或簡章辦理轉出即可。</a:t>
            </a:r>
            <a:endParaRPr lang="en-US" altLang="zh-TW" b="0" dirty="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49</a:t>
            </a:fld>
            <a:endParaRPr lang="en-US" altLang="zh-TW"/>
          </a:p>
        </p:txBody>
      </p:sp>
    </p:spTree>
    <p:extLst>
      <p:ext uri="{BB962C8B-B14F-4D97-AF65-F5344CB8AC3E}">
        <p14:creationId xmlns="" xmlns:p14="http://schemas.microsoft.com/office/powerpoint/2010/main" val="13435170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07403" y="332656"/>
            <a:ext cx="6491064" cy="876094"/>
          </a:xfrm>
        </p:spPr>
        <p:txBody>
          <a:bodyPr>
            <a:normAutofit/>
          </a:bodyPr>
          <a:lstStyle/>
          <a:p>
            <a:r>
              <a:rPr lang="zh-TW" altLang="en-US" sz="4800" b="1" dirty="0">
                <a:solidFill>
                  <a:schemeClr val="accent1">
                    <a:lumMod val="50000"/>
                  </a:schemeClr>
                </a:solidFill>
                <a:latin typeface="標楷體" pitchFamily="65" charset="-120"/>
                <a:ea typeface="標楷體" pitchFamily="65" charset="-120"/>
              </a:rPr>
              <a:t>十二</a:t>
            </a:r>
            <a:r>
              <a:rPr lang="zh-TW" altLang="en-US" sz="4800" b="1" dirty="0" smtClean="0">
                <a:solidFill>
                  <a:schemeClr val="accent1">
                    <a:lumMod val="50000"/>
                  </a:schemeClr>
                </a:solidFill>
                <a:latin typeface="標楷體" pitchFamily="65" charset="-120"/>
                <a:ea typeface="標楷體" pitchFamily="65" charset="-120"/>
              </a:rPr>
              <a:t>年國教免學費政策</a:t>
            </a:r>
            <a:endParaRPr lang="zh-TW" altLang="en-US" sz="4800" dirty="0">
              <a:solidFill>
                <a:schemeClr val="accent1">
                  <a:lumMod val="50000"/>
                </a:schemeClr>
              </a:solidFill>
              <a:latin typeface="標楷體" pitchFamily="65" charset="-120"/>
              <a:ea typeface="標楷體" pitchFamily="65" charset="-120"/>
            </a:endParaRPr>
          </a:p>
        </p:txBody>
      </p:sp>
      <p:sp>
        <p:nvSpPr>
          <p:cNvPr id="13" name="內容版面配置區 2"/>
          <p:cNvSpPr>
            <a:spLocks/>
          </p:cNvSpPr>
          <p:nvPr/>
        </p:nvSpPr>
        <p:spPr bwMode="auto">
          <a:xfrm>
            <a:off x="428596" y="1285860"/>
            <a:ext cx="8391555" cy="642942"/>
          </a:xfrm>
          <a:prstGeom prst="rect">
            <a:avLst/>
          </a:prstGeom>
          <a:noFill/>
          <a:ln>
            <a:noFill/>
          </a:ln>
          <a:extLst/>
        </p:spPr>
        <p:txBody>
          <a:bodyPr/>
          <a:lstStyle>
            <a:lvl1pPr marL="342900" indent="-34290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ts val="1200"/>
              </a:spcBef>
              <a:buNone/>
              <a:defRPr/>
            </a:pPr>
            <a:r>
              <a:rPr lang="en-US" sz="2400" b="1" dirty="0" smtClean="0">
                <a:latin typeface="標楷體" pitchFamily="65" charset="-120"/>
                <a:ea typeface="標楷體" pitchFamily="65" charset="-120"/>
              </a:rPr>
              <a:t>103</a:t>
            </a:r>
            <a:r>
              <a:rPr lang="zh-TW" altLang="en-US" sz="2400" b="1" dirty="0" smtClean="0">
                <a:latin typeface="標楷體" pitchFamily="65" charset="-120"/>
                <a:ea typeface="標楷體" pitchFamily="65" charset="-120"/>
              </a:rPr>
              <a:t>學年度起入學高級中等學校學生免納學費條件及補助表</a:t>
            </a:r>
            <a:endParaRPr kumimoji="0" lang="en-US" altLang="zh-TW" sz="2400" b="1" dirty="0" smtClean="0">
              <a:effectLst>
                <a:outerShdw blurRad="38100" dist="38100" dir="2700000" algn="tl">
                  <a:srgbClr val="000000">
                    <a:alpha val="43137"/>
                  </a:srgbClr>
                </a:outerShdw>
              </a:effectLst>
              <a:latin typeface="標楷體" pitchFamily="65" charset="-120"/>
              <a:ea typeface="標楷體" pitchFamily="65" charset="-120"/>
            </a:endParaRPr>
          </a:p>
        </p:txBody>
      </p:sp>
      <p:graphicFrame>
        <p:nvGraphicFramePr>
          <p:cNvPr id="4" name="表格 3"/>
          <p:cNvGraphicFramePr>
            <a:graphicFrameLocks noGrp="1"/>
          </p:cNvGraphicFramePr>
          <p:nvPr/>
        </p:nvGraphicFramePr>
        <p:xfrm>
          <a:off x="214282" y="1857366"/>
          <a:ext cx="8643998" cy="4917133"/>
        </p:xfrm>
        <a:graphic>
          <a:graphicData uri="http://schemas.openxmlformats.org/drawingml/2006/table">
            <a:tbl>
              <a:tblPr/>
              <a:tblGrid>
                <a:gridCol w="1818572"/>
                <a:gridCol w="1088448"/>
                <a:gridCol w="1911684"/>
                <a:gridCol w="1913610"/>
                <a:gridCol w="1911684"/>
              </a:tblGrid>
              <a:tr h="372603">
                <a:tc rowSpan="2" gridSpan="2">
                  <a:txBody>
                    <a:bodyPr/>
                    <a:lstStyle/>
                    <a:p>
                      <a:pPr algn="ctr">
                        <a:spcAft>
                          <a:spcPts val="0"/>
                        </a:spcAft>
                      </a:pPr>
                      <a:r>
                        <a:rPr lang="zh-TW" sz="2000" b="1" kern="100" dirty="0">
                          <a:latin typeface="Times New Roman"/>
                          <a:ea typeface="標楷體"/>
                          <a:cs typeface="Times New Roman"/>
                        </a:rPr>
                        <a:t>學生就讀學制</a:t>
                      </a:r>
                      <a:endParaRPr lang="zh-TW" sz="2000" kern="100" dirty="0">
                        <a:latin typeface="Times New Roman"/>
                        <a:ea typeface="新細明體"/>
                        <a:cs typeface="Times New Roman"/>
                      </a:endParaRPr>
                    </a:p>
                    <a:p>
                      <a:pPr algn="ctr">
                        <a:spcAft>
                          <a:spcPts val="0"/>
                        </a:spcAft>
                      </a:pPr>
                      <a:r>
                        <a:rPr lang="zh-TW" sz="2000" b="1" kern="100" dirty="0">
                          <a:latin typeface="Times New Roman"/>
                          <a:ea typeface="標楷體"/>
                          <a:cs typeface="Times New Roman"/>
                        </a:rPr>
                        <a:t>（具有學籍）</a:t>
                      </a:r>
                      <a:endParaRPr lang="zh-TW" sz="2000" kern="100" dirty="0">
                        <a:latin typeface="Times New Roman"/>
                        <a:ea typeface="新細明體"/>
                        <a:cs typeface="Times New Roman"/>
                      </a:endParaRPr>
                    </a:p>
                  </a:txBody>
                  <a:tcPr marL="51691" marR="5169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zh-TW" altLang="en-US"/>
                    </a:p>
                  </a:txBody>
                  <a:tcPr/>
                </a:tc>
                <a:tc rowSpan="2">
                  <a:txBody>
                    <a:bodyPr/>
                    <a:lstStyle/>
                    <a:p>
                      <a:pPr algn="ctr">
                        <a:spcAft>
                          <a:spcPts val="0"/>
                        </a:spcAft>
                      </a:pPr>
                      <a:r>
                        <a:rPr lang="zh-TW" sz="1800" b="1" kern="100" dirty="0">
                          <a:latin typeface="Times New Roman"/>
                          <a:ea typeface="標楷體"/>
                          <a:cs typeface="Times New Roman"/>
                        </a:rPr>
                        <a:t>學校</a:t>
                      </a:r>
                      <a:endParaRPr lang="zh-TW" sz="1800" kern="100" dirty="0">
                        <a:latin typeface="Times New Roman"/>
                        <a:ea typeface="新細明體"/>
                        <a:cs typeface="Times New Roman"/>
                      </a:endParaRPr>
                    </a:p>
                    <a:p>
                      <a:pPr algn="ctr">
                        <a:spcAft>
                          <a:spcPts val="0"/>
                        </a:spcAft>
                      </a:pPr>
                      <a:r>
                        <a:rPr lang="zh-TW" sz="1800" b="1" kern="100" dirty="0">
                          <a:latin typeface="Times New Roman"/>
                          <a:ea typeface="標楷體"/>
                          <a:cs typeface="Times New Roman"/>
                        </a:rPr>
                        <a:t>公私立別</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zh-TW" sz="1800" b="1" kern="100" dirty="0">
                          <a:latin typeface="Times New Roman"/>
                          <a:ea typeface="標楷體"/>
                          <a:cs typeface="Times New Roman"/>
                        </a:rPr>
                        <a:t>家庭年所得總額（單位：新臺幣）</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r>
              <a:tr h="312852">
                <a:tc gridSpan="2"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a:txBody>
                    <a:bodyPr/>
                    <a:lstStyle/>
                    <a:p>
                      <a:pPr algn="ctr">
                        <a:spcAft>
                          <a:spcPts val="0"/>
                        </a:spcAft>
                      </a:pPr>
                      <a:r>
                        <a:rPr lang="en-US" sz="1800" b="1" kern="100">
                          <a:latin typeface="標楷體"/>
                          <a:ea typeface="新細明體"/>
                          <a:cs typeface="Times New Roman"/>
                        </a:rPr>
                        <a:t>148</a:t>
                      </a:r>
                      <a:r>
                        <a:rPr lang="zh-TW" sz="1800" b="1" kern="100">
                          <a:latin typeface="Times New Roman"/>
                          <a:ea typeface="標楷體"/>
                          <a:cs typeface="Times New Roman"/>
                        </a:rPr>
                        <a:t>萬元以下</a:t>
                      </a:r>
                      <a:endParaRPr lang="zh-TW" sz="1800" kern="10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800" b="1" kern="100" dirty="0">
                          <a:latin typeface="Times New Roman"/>
                          <a:ea typeface="標楷體"/>
                          <a:cs typeface="Times New Roman"/>
                        </a:rPr>
                        <a:t>超過</a:t>
                      </a:r>
                      <a:r>
                        <a:rPr lang="en-US" sz="1800" b="1" kern="100" dirty="0">
                          <a:latin typeface="Times New Roman"/>
                          <a:ea typeface="標楷體"/>
                          <a:cs typeface="Times New Roman"/>
                        </a:rPr>
                        <a:t>148</a:t>
                      </a:r>
                      <a:r>
                        <a:rPr lang="zh-TW" sz="1800" b="1" kern="100" dirty="0">
                          <a:latin typeface="Times New Roman"/>
                          <a:ea typeface="標楷體"/>
                          <a:cs typeface="Times New Roman"/>
                        </a:rPr>
                        <a:t>萬元</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39683">
                <a:tc rowSpan="2" gridSpan="2">
                  <a:txBody>
                    <a:bodyPr/>
                    <a:lstStyle/>
                    <a:p>
                      <a:pPr marR="7620" algn="ctr">
                        <a:spcAft>
                          <a:spcPts val="0"/>
                        </a:spcAft>
                      </a:pPr>
                      <a:r>
                        <a:rPr lang="zh-TW" sz="2000" kern="100" dirty="0">
                          <a:latin typeface="Times New Roman"/>
                          <a:ea typeface="標楷體"/>
                          <a:cs typeface="Times New Roman"/>
                        </a:rPr>
                        <a:t>專業群科及進修部</a:t>
                      </a:r>
                      <a:endParaRPr lang="zh-TW" sz="2000" kern="100" dirty="0">
                        <a:latin typeface="Times New Roman"/>
                        <a:ea typeface="新細明體"/>
                        <a:cs typeface="Times New Roman"/>
                      </a:endParaRPr>
                    </a:p>
                  </a:txBody>
                  <a:tcPr marL="51691" marR="5169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zh-TW" altLang="en-US"/>
                    </a:p>
                  </a:txBody>
                  <a:tcPr/>
                </a:tc>
                <a:tc>
                  <a:txBody>
                    <a:bodyPr/>
                    <a:lstStyle/>
                    <a:p>
                      <a:pPr algn="ctr">
                        <a:spcAft>
                          <a:spcPts val="0"/>
                        </a:spcAft>
                      </a:pPr>
                      <a:r>
                        <a:rPr lang="zh-TW" sz="1800" kern="100" dirty="0">
                          <a:latin typeface="Times New Roman"/>
                          <a:ea typeface="標楷體"/>
                          <a:cs typeface="Times New Roman"/>
                        </a:rPr>
                        <a:t>公立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2">
                  <a:txBody>
                    <a:bodyPr/>
                    <a:lstStyle/>
                    <a:p>
                      <a:pPr algn="ctr">
                        <a:spcAft>
                          <a:spcPts val="0"/>
                        </a:spcAft>
                      </a:pPr>
                      <a:r>
                        <a:rPr lang="zh-TW" sz="2000" kern="100" dirty="0">
                          <a:latin typeface="Times New Roman"/>
                          <a:ea typeface="標楷體"/>
                          <a:cs typeface="Times New Roman"/>
                        </a:rPr>
                        <a:t>免納學費</a:t>
                      </a:r>
                      <a:endParaRPr lang="zh-TW" sz="2000" kern="100" dirty="0">
                        <a:latin typeface="Times New Roman"/>
                        <a:ea typeface="新細明體"/>
                        <a:cs typeface="Times New Roman"/>
                      </a:endParaRPr>
                    </a:p>
                    <a:p>
                      <a:pPr algn="ctr">
                        <a:spcAft>
                          <a:spcPts val="0"/>
                        </a:spcAft>
                      </a:pPr>
                      <a:r>
                        <a:rPr lang="en-US" sz="2000" kern="100" dirty="0">
                          <a:solidFill>
                            <a:srgbClr val="FF0000"/>
                          </a:solidFill>
                          <a:latin typeface="標楷體"/>
                          <a:ea typeface="新細明體"/>
                          <a:cs typeface="Times New Roman"/>
                        </a:rPr>
                        <a:t>(</a:t>
                      </a:r>
                      <a:r>
                        <a:rPr lang="zh-TW" sz="2000" kern="100" dirty="0">
                          <a:solidFill>
                            <a:srgbClr val="FF0000"/>
                          </a:solidFill>
                          <a:latin typeface="Times New Roman"/>
                          <a:ea typeface="標楷體"/>
                          <a:cs typeface="Times New Roman"/>
                        </a:rPr>
                        <a:t>不得再請領子女教育補助</a:t>
                      </a:r>
                      <a:r>
                        <a:rPr lang="en-US" sz="2000" kern="100" dirty="0">
                          <a:solidFill>
                            <a:srgbClr val="FF0000"/>
                          </a:solidFill>
                          <a:latin typeface="Times New Roman"/>
                          <a:ea typeface="標楷體"/>
                          <a:cs typeface="Times New Roman"/>
                        </a:rPr>
                        <a:t>)</a:t>
                      </a:r>
                      <a:endParaRPr lang="zh-TW" sz="20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zh-TW" altLang="en-US"/>
                    </a:p>
                  </a:txBody>
                  <a:tcPr/>
                </a:tc>
              </a:tr>
              <a:tr h="498872">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800" kern="100" dirty="0">
                          <a:latin typeface="Times New Roman"/>
                          <a:ea typeface="標楷體"/>
                          <a:cs typeface="Times New Roman"/>
                        </a:rPr>
                        <a:t>私立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vMerge="1">
                  <a:txBody>
                    <a:bodyPr/>
                    <a:lstStyle/>
                    <a:p>
                      <a:endParaRPr lang="zh-TW" altLang="en-US"/>
                    </a:p>
                  </a:txBody>
                  <a:tcPr/>
                </a:tc>
                <a:tc hMerge="1" vMerge="1">
                  <a:txBody>
                    <a:bodyPr/>
                    <a:lstStyle/>
                    <a:p>
                      <a:endParaRPr lang="zh-TW" altLang="en-US"/>
                    </a:p>
                  </a:txBody>
                  <a:tcPr/>
                </a:tc>
              </a:tr>
              <a:tr h="399661">
                <a:tc rowSpan="6">
                  <a:txBody>
                    <a:bodyPr/>
                    <a:lstStyle/>
                    <a:p>
                      <a:pPr marL="71755" algn="ctr">
                        <a:spcAft>
                          <a:spcPts val="0"/>
                        </a:spcAft>
                      </a:pPr>
                      <a:r>
                        <a:rPr lang="zh-TW" sz="2000" kern="100" dirty="0">
                          <a:latin typeface="Times New Roman"/>
                          <a:ea typeface="標楷體"/>
                          <a:cs typeface="Times New Roman"/>
                        </a:rPr>
                        <a:t>綜合高中學程</a:t>
                      </a:r>
                      <a:endParaRPr lang="zh-TW" sz="2000" kern="100" dirty="0">
                        <a:latin typeface="Times New Roman"/>
                        <a:ea typeface="新細明體"/>
                        <a:cs typeface="Times New Roman"/>
                      </a:endParaRPr>
                    </a:p>
                  </a:txBody>
                  <a:tcPr marL="51691" marR="51691" marT="0" marB="0" vert="eaVert"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2000" kern="100" dirty="0">
                          <a:latin typeface="Times New Roman"/>
                          <a:ea typeface="標楷體"/>
                          <a:cs typeface="Times New Roman"/>
                        </a:rPr>
                        <a:t>一年級</a:t>
                      </a:r>
                      <a:endParaRPr lang="zh-TW" sz="20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800" kern="100" dirty="0">
                          <a:latin typeface="Times New Roman"/>
                          <a:ea typeface="標楷體"/>
                          <a:cs typeface="Times New Roman"/>
                        </a:rPr>
                        <a:t>公立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2">
                  <a:txBody>
                    <a:bodyPr/>
                    <a:lstStyle/>
                    <a:p>
                      <a:pPr algn="ctr">
                        <a:spcAft>
                          <a:spcPts val="0"/>
                        </a:spcAft>
                      </a:pPr>
                      <a:r>
                        <a:rPr lang="zh-TW" sz="2000" kern="100" dirty="0">
                          <a:latin typeface="Times New Roman"/>
                          <a:ea typeface="標楷體"/>
                          <a:cs typeface="Times New Roman"/>
                        </a:rPr>
                        <a:t>免納學費</a:t>
                      </a:r>
                      <a:endParaRPr lang="zh-TW" sz="2000" kern="100" dirty="0">
                        <a:latin typeface="Times New Roman"/>
                        <a:ea typeface="新細明體"/>
                        <a:cs typeface="Times New Roman"/>
                      </a:endParaRPr>
                    </a:p>
                    <a:p>
                      <a:pPr algn="ctr">
                        <a:spcAft>
                          <a:spcPts val="0"/>
                        </a:spcAft>
                      </a:pPr>
                      <a:r>
                        <a:rPr lang="en-US" sz="2000" kern="100" dirty="0">
                          <a:solidFill>
                            <a:srgbClr val="FF0000"/>
                          </a:solidFill>
                          <a:latin typeface="標楷體"/>
                          <a:ea typeface="新細明體"/>
                          <a:cs typeface="Times New Roman"/>
                        </a:rPr>
                        <a:t>(</a:t>
                      </a:r>
                      <a:r>
                        <a:rPr lang="zh-TW" sz="2000" kern="100" dirty="0">
                          <a:solidFill>
                            <a:srgbClr val="FF0000"/>
                          </a:solidFill>
                          <a:latin typeface="Times New Roman"/>
                          <a:ea typeface="標楷體"/>
                          <a:cs typeface="Times New Roman"/>
                        </a:rPr>
                        <a:t>不得再請領子女教育補助</a:t>
                      </a:r>
                      <a:r>
                        <a:rPr lang="en-US" sz="2000" kern="100" dirty="0">
                          <a:solidFill>
                            <a:srgbClr val="FF0000"/>
                          </a:solidFill>
                          <a:latin typeface="Times New Roman"/>
                          <a:ea typeface="標楷體"/>
                          <a:cs typeface="Times New Roman"/>
                        </a:rPr>
                        <a:t>)</a:t>
                      </a:r>
                      <a:endParaRPr lang="zh-TW" sz="20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zh-TW" altLang="en-US"/>
                    </a:p>
                  </a:txBody>
                  <a:tcPr/>
                </a:tc>
              </a:tr>
              <a:tr h="394588">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latin typeface="Times New Roman"/>
                          <a:ea typeface="標楷體"/>
                          <a:cs typeface="Times New Roman"/>
                        </a:rPr>
                        <a:t>私立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vMerge="1">
                  <a:txBody>
                    <a:bodyPr/>
                    <a:lstStyle/>
                    <a:p>
                      <a:endParaRPr lang="zh-TW" altLang="en-US"/>
                    </a:p>
                  </a:txBody>
                  <a:tcPr/>
                </a:tc>
                <a:tc hMerge="1" vMerge="1">
                  <a:txBody>
                    <a:bodyPr/>
                    <a:lstStyle/>
                    <a:p>
                      <a:endParaRPr lang="zh-TW" altLang="en-US"/>
                    </a:p>
                  </a:txBody>
                  <a:tcPr/>
                </a:tc>
              </a:tr>
              <a:tr h="397970">
                <a:tc vMerge="1">
                  <a:txBody>
                    <a:bodyPr/>
                    <a:lstStyle/>
                    <a:p>
                      <a:endParaRPr lang="zh-TW" altLang="en-US"/>
                    </a:p>
                  </a:txBody>
                  <a:tcPr/>
                </a:tc>
                <a:tc rowSpan="2">
                  <a:txBody>
                    <a:bodyPr/>
                    <a:lstStyle/>
                    <a:p>
                      <a:pPr marR="6985" algn="ctr">
                        <a:spcAft>
                          <a:spcPts val="0"/>
                        </a:spcAft>
                      </a:pPr>
                      <a:r>
                        <a:rPr lang="zh-TW" sz="1600" kern="100" dirty="0">
                          <a:latin typeface="Times New Roman"/>
                          <a:ea typeface="標楷體"/>
                          <a:cs typeface="Times New Roman"/>
                        </a:rPr>
                        <a:t>專門學程</a:t>
                      </a:r>
                      <a:endParaRPr lang="zh-TW" sz="1600" kern="100" dirty="0">
                        <a:latin typeface="Times New Roman"/>
                        <a:ea typeface="新細明體"/>
                        <a:cs typeface="Times New Roman"/>
                      </a:endParaRPr>
                    </a:p>
                    <a:p>
                      <a:pPr marR="6985" algn="ctr">
                        <a:spcAft>
                          <a:spcPts val="0"/>
                        </a:spcAft>
                      </a:pPr>
                      <a:r>
                        <a:rPr lang="zh-TW" sz="1600" kern="100" dirty="0">
                          <a:latin typeface="Times New Roman"/>
                          <a:ea typeface="標楷體"/>
                          <a:cs typeface="Times New Roman"/>
                        </a:rPr>
                        <a:t>（二、三年級）</a:t>
                      </a:r>
                      <a:endParaRPr lang="zh-TW" sz="16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800" kern="100" dirty="0">
                          <a:latin typeface="Times New Roman"/>
                          <a:ea typeface="標楷體"/>
                          <a:cs typeface="Times New Roman"/>
                        </a:rPr>
                        <a:t>公立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2">
                  <a:txBody>
                    <a:bodyPr/>
                    <a:lstStyle/>
                    <a:p>
                      <a:pPr algn="ctr">
                        <a:spcAft>
                          <a:spcPts val="0"/>
                        </a:spcAft>
                      </a:pPr>
                      <a:r>
                        <a:rPr lang="zh-TW" sz="2000" kern="100" dirty="0">
                          <a:latin typeface="Times New Roman"/>
                          <a:ea typeface="標楷體"/>
                          <a:cs typeface="Times New Roman"/>
                        </a:rPr>
                        <a:t>免納學費</a:t>
                      </a:r>
                      <a:endParaRPr lang="zh-TW" sz="2000" kern="100" dirty="0">
                        <a:latin typeface="Times New Roman"/>
                        <a:ea typeface="新細明體"/>
                        <a:cs typeface="Times New Roman"/>
                      </a:endParaRPr>
                    </a:p>
                    <a:p>
                      <a:pPr algn="ctr">
                        <a:spcAft>
                          <a:spcPts val="0"/>
                        </a:spcAft>
                      </a:pPr>
                      <a:r>
                        <a:rPr lang="en-US" sz="2000" kern="100" dirty="0">
                          <a:solidFill>
                            <a:srgbClr val="FF0000"/>
                          </a:solidFill>
                          <a:latin typeface="標楷體"/>
                          <a:ea typeface="新細明體"/>
                          <a:cs typeface="Times New Roman"/>
                        </a:rPr>
                        <a:t>(</a:t>
                      </a:r>
                      <a:r>
                        <a:rPr lang="zh-TW" sz="2000" kern="100" dirty="0">
                          <a:solidFill>
                            <a:srgbClr val="FF0000"/>
                          </a:solidFill>
                          <a:latin typeface="Times New Roman"/>
                          <a:ea typeface="標楷體"/>
                          <a:cs typeface="Times New Roman"/>
                        </a:rPr>
                        <a:t>不得再請領子女教育補助</a:t>
                      </a:r>
                      <a:r>
                        <a:rPr lang="en-US" sz="2000" kern="100" dirty="0">
                          <a:solidFill>
                            <a:srgbClr val="FF0000"/>
                          </a:solidFill>
                          <a:latin typeface="Times New Roman"/>
                          <a:ea typeface="標楷體"/>
                          <a:cs typeface="Times New Roman"/>
                        </a:rPr>
                        <a:t>)</a:t>
                      </a:r>
                      <a:endParaRPr lang="zh-TW" sz="20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zh-TW" altLang="en-US"/>
                    </a:p>
                  </a:txBody>
                  <a:tcPr/>
                </a:tc>
              </a:tr>
              <a:tr h="39402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latin typeface="Times New Roman"/>
                          <a:ea typeface="標楷體"/>
                          <a:cs typeface="Times New Roman"/>
                        </a:rPr>
                        <a:t>私立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vMerge="1">
                  <a:txBody>
                    <a:bodyPr/>
                    <a:lstStyle/>
                    <a:p>
                      <a:endParaRPr lang="zh-TW" altLang="en-US"/>
                    </a:p>
                  </a:txBody>
                  <a:tcPr/>
                </a:tc>
                <a:tc hMerge="1" vMerge="1">
                  <a:txBody>
                    <a:bodyPr/>
                    <a:lstStyle/>
                    <a:p>
                      <a:endParaRPr lang="zh-TW" altLang="en-US"/>
                    </a:p>
                  </a:txBody>
                  <a:tcPr/>
                </a:tc>
              </a:tr>
              <a:tr h="388386">
                <a:tc vMerge="1">
                  <a:txBody>
                    <a:bodyPr/>
                    <a:lstStyle/>
                    <a:p>
                      <a:endParaRPr lang="zh-TW" altLang="en-US"/>
                    </a:p>
                  </a:txBody>
                  <a:tcPr/>
                </a:tc>
                <a:tc rowSpan="2">
                  <a:txBody>
                    <a:bodyPr/>
                    <a:lstStyle/>
                    <a:p>
                      <a:pPr marR="6985" algn="ctr">
                        <a:spcAft>
                          <a:spcPts val="0"/>
                        </a:spcAft>
                      </a:pPr>
                      <a:r>
                        <a:rPr lang="zh-TW" sz="1600" kern="100" dirty="0">
                          <a:latin typeface="Times New Roman"/>
                          <a:ea typeface="標楷體"/>
                          <a:cs typeface="Times New Roman"/>
                        </a:rPr>
                        <a:t>學術學程</a:t>
                      </a:r>
                      <a:endParaRPr lang="zh-TW" sz="1600" kern="100" dirty="0">
                        <a:latin typeface="Times New Roman"/>
                        <a:ea typeface="新細明體"/>
                        <a:cs typeface="Times New Roman"/>
                      </a:endParaRPr>
                    </a:p>
                    <a:p>
                      <a:pPr marR="6985" algn="ctr">
                        <a:spcAft>
                          <a:spcPts val="0"/>
                        </a:spcAft>
                      </a:pPr>
                      <a:r>
                        <a:rPr lang="zh-TW" sz="1600" kern="100" dirty="0">
                          <a:latin typeface="Times New Roman"/>
                          <a:ea typeface="標楷體"/>
                          <a:cs typeface="Times New Roman"/>
                        </a:rPr>
                        <a:t>（二、三年級）</a:t>
                      </a:r>
                      <a:endParaRPr lang="zh-TW" sz="16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800" kern="100" dirty="0">
                          <a:latin typeface="Times New Roman"/>
                          <a:ea typeface="標楷體"/>
                          <a:cs typeface="Times New Roman"/>
                        </a:rPr>
                        <a:t>公立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600" kern="100" dirty="0">
                          <a:latin typeface="Times New Roman"/>
                          <a:ea typeface="標楷體"/>
                          <a:cs typeface="Times New Roman"/>
                        </a:rPr>
                        <a:t>免納學費</a:t>
                      </a:r>
                      <a:endParaRPr lang="zh-TW" sz="1600" kern="100" dirty="0">
                        <a:latin typeface="Times New Roman"/>
                        <a:ea typeface="新細明體"/>
                        <a:cs typeface="Times New Roman"/>
                      </a:endParaRPr>
                    </a:p>
                    <a:p>
                      <a:pPr algn="ctr">
                        <a:spcAft>
                          <a:spcPts val="0"/>
                        </a:spcAft>
                      </a:pPr>
                      <a:r>
                        <a:rPr lang="en-US" sz="1600" kern="100" dirty="0">
                          <a:solidFill>
                            <a:srgbClr val="FF0000"/>
                          </a:solidFill>
                          <a:latin typeface="標楷體"/>
                          <a:ea typeface="新細明體"/>
                          <a:cs typeface="Times New Roman"/>
                        </a:rPr>
                        <a:t>(</a:t>
                      </a:r>
                      <a:r>
                        <a:rPr lang="zh-TW" sz="1600" kern="100" dirty="0">
                          <a:solidFill>
                            <a:srgbClr val="FF0000"/>
                          </a:solidFill>
                          <a:latin typeface="Times New Roman"/>
                          <a:ea typeface="標楷體"/>
                          <a:cs typeface="Times New Roman"/>
                        </a:rPr>
                        <a:t>不得再請領子女教育補助</a:t>
                      </a:r>
                      <a:r>
                        <a:rPr lang="en-US" sz="1600" kern="100" dirty="0">
                          <a:solidFill>
                            <a:srgbClr val="FF0000"/>
                          </a:solidFill>
                          <a:latin typeface="Times New Roman"/>
                          <a:ea typeface="標楷體"/>
                          <a:cs typeface="Times New Roman"/>
                        </a:rPr>
                        <a:t>)</a:t>
                      </a:r>
                      <a:endParaRPr lang="zh-TW" sz="16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400" kern="100" dirty="0">
                          <a:latin typeface="Times New Roman"/>
                          <a:ea typeface="標楷體"/>
                          <a:cs typeface="Times New Roman"/>
                        </a:rPr>
                        <a:t>無補助</a:t>
                      </a:r>
                      <a:endParaRPr lang="zh-TW" sz="1400" kern="100" dirty="0">
                        <a:latin typeface="Times New Roman"/>
                        <a:ea typeface="新細明體"/>
                        <a:cs typeface="Times New Roman"/>
                      </a:endParaRPr>
                    </a:p>
                    <a:p>
                      <a:pPr algn="ctr">
                        <a:spcAft>
                          <a:spcPts val="0"/>
                        </a:spcAft>
                      </a:pPr>
                      <a:r>
                        <a:rPr lang="en-US" sz="1400" kern="100" dirty="0">
                          <a:solidFill>
                            <a:srgbClr val="FF0000"/>
                          </a:solidFill>
                          <a:latin typeface="標楷體"/>
                          <a:ea typeface="新細明體"/>
                          <a:cs typeface="Times New Roman"/>
                        </a:rPr>
                        <a:t>(</a:t>
                      </a:r>
                      <a:r>
                        <a:rPr lang="zh-TW" sz="1400" kern="100" dirty="0">
                          <a:solidFill>
                            <a:srgbClr val="FF0000"/>
                          </a:solidFill>
                          <a:latin typeface="Times New Roman"/>
                          <a:ea typeface="標楷體"/>
                          <a:cs typeface="Times New Roman"/>
                        </a:rPr>
                        <a:t>得請領子女教育補助</a:t>
                      </a:r>
                      <a:r>
                        <a:rPr lang="en-US" sz="1400" kern="100" dirty="0">
                          <a:solidFill>
                            <a:srgbClr val="FF0000"/>
                          </a:solidFill>
                          <a:latin typeface="Times New Roman"/>
                          <a:ea typeface="標楷體"/>
                          <a:cs typeface="Times New Roman"/>
                        </a:rPr>
                        <a:t>)</a:t>
                      </a:r>
                      <a:endParaRPr lang="zh-TW" sz="14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00224">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1800" kern="100" dirty="0">
                          <a:latin typeface="Times New Roman"/>
                          <a:ea typeface="標楷體"/>
                          <a:cs typeface="Times New Roman"/>
                        </a:rPr>
                        <a:t>私立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a:txBody>
                    <a:bodyPr/>
                    <a:lstStyle/>
                    <a:p>
                      <a:pPr algn="ctr">
                        <a:spcAft>
                          <a:spcPts val="0"/>
                        </a:spcAft>
                      </a:pPr>
                      <a:r>
                        <a:rPr lang="zh-TW" sz="1400" kern="100" dirty="0">
                          <a:latin typeface="Times New Roman"/>
                          <a:ea typeface="標楷體"/>
                          <a:cs typeface="Times New Roman"/>
                        </a:rPr>
                        <a:t>定額補助</a:t>
                      </a:r>
                      <a:endParaRPr lang="zh-TW" sz="1400" kern="100" dirty="0">
                        <a:latin typeface="Times New Roman"/>
                        <a:ea typeface="新細明體"/>
                        <a:cs typeface="Times New Roman"/>
                      </a:endParaRPr>
                    </a:p>
                    <a:p>
                      <a:pPr algn="ctr">
                        <a:spcAft>
                          <a:spcPts val="0"/>
                        </a:spcAft>
                      </a:pPr>
                      <a:r>
                        <a:rPr lang="en-US" sz="1400" kern="100" dirty="0">
                          <a:solidFill>
                            <a:srgbClr val="FF0000"/>
                          </a:solidFill>
                          <a:latin typeface="標楷體"/>
                          <a:ea typeface="新細明體"/>
                          <a:cs typeface="Times New Roman"/>
                        </a:rPr>
                        <a:t>(</a:t>
                      </a:r>
                      <a:r>
                        <a:rPr lang="zh-TW" sz="1400" kern="100" dirty="0">
                          <a:solidFill>
                            <a:srgbClr val="FF0000"/>
                          </a:solidFill>
                          <a:latin typeface="Times New Roman"/>
                          <a:ea typeface="標楷體"/>
                          <a:cs typeface="Times New Roman"/>
                        </a:rPr>
                        <a:t>與子女教育補助擇一</a:t>
                      </a:r>
                      <a:r>
                        <a:rPr lang="en-US" sz="1400" kern="100" dirty="0">
                          <a:solidFill>
                            <a:srgbClr val="FF0000"/>
                          </a:solidFill>
                          <a:latin typeface="Times New Roman"/>
                          <a:ea typeface="標楷體"/>
                          <a:cs typeface="Times New Roman"/>
                        </a:rPr>
                        <a:t>)</a:t>
                      </a:r>
                      <a:endParaRPr lang="zh-TW" sz="14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5715">
                <a:tc rowSpan="2" gridSpan="2">
                  <a:txBody>
                    <a:bodyPr/>
                    <a:lstStyle/>
                    <a:p>
                      <a:pPr marR="21590" indent="7620" algn="ctr">
                        <a:spcAft>
                          <a:spcPts val="0"/>
                        </a:spcAft>
                      </a:pPr>
                      <a:r>
                        <a:rPr lang="zh-TW" altLang="en-US" sz="2000" kern="100" dirty="0" smtClean="0">
                          <a:latin typeface="Times New Roman"/>
                          <a:ea typeface="標楷體"/>
                          <a:cs typeface="Times New Roman"/>
                        </a:rPr>
                        <a:t>高中</a:t>
                      </a:r>
                      <a:r>
                        <a:rPr lang="zh-TW" sz="2000" kern="100" dirty="0" smtClean="0">
                          <a:latin typeface="Times New Roman"/>
                          <a:ea typeface="標楷體"/>
                          <a:cs typeface="Times New Roman"/>
                        </a:rPr>
                        <a:t>普通</a:t>
                      </a:r>
                      <a:r>
                        <a:rPr lang="zh-TW" sz="2000" kern="100" dirty="0">
                          <a:latin typeface="Times New Roman"/>
                          <a:ea typeface="標楷體"/>
                          <a:cs typeface="Times New Roman"/>
                        </a:rPr>
                        <a:t>科</a:t>
                      </a:r>
                      <a:endParaRPr lang="zh-TW" sz="2000" kern="100" dirty="0">
                        <a:latin typeface="Times New Roman"/>
                        <a:ea typeface="新細明體"/>
                        <a:cs typeface="Times New Roman"/>
                      </a:endParaRPr>
                    </a:p>
                  </a:txBody>
                  <a:tcPr marL="51691" marR="5169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rowSpan="2" hMerge="1">
                  <a:txBody>
                    <a:bodyPr/>
                    <a:lstStyle/>
                    <a:p>
                      <a:endParaRPr lang="zh-TW" altLang="en-US"/>
                    </a:p>
                  </a:txBody>
                  <a:tcPr/>
                </a:tc>
                <a:tc>
                  <a:txBody>
                    <a:bodyPr/>
                    <a:lstStyle/>
                    <a:p>
                      <a:pPr algn="ctr">
                        <a:spcAft>
                          <a:spcPts val="0"/>
                        </a:spcAft>
                      </a:pPr>
                      <a:r>
                        <a:rPr lang="zh-TW" sz="1800" kern="100" dirty="0">
                          <a:latin typeface="Times New Roman"/>
                          <a:ea typeface="標楷體"/>
                          <a:cs typeface="Times New Roman"/>
                        </a:rPr>
                        <a:t>公立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zh-TW" sz="1600" kern="100" dirty="0">
                          <a:latin typeface="Times New Roman"/>
                          <a:ea typeface="標楷體"/>
                          <a:cs typeface="Times New Roman"/>
                        </a:rPr>
                        <a:t>免納學費</a:t>
                      </a:r>
                      <a:endParaRPr lang="zh-TW" sz="1600" kern="100" dirty="0">
                        <a:latin typeface="Times New Roman"/>
                        <a:ea typeface="新細明體"/>
                        <a:cs typeface="Times New Roman"/>
                      </a:endParaRPr>
                    </a:p>
                    <a:p>
                      <a:pPr algn="ctr">
                        <a:spcAft>
                          <a:spcPts val="0"/>
                        </a:spcAft>
                      </a:pPr>
                      <a:r>
                        <a:rPr lang="en-US" sz="1600" kern="100" dirty="0">
                          <a:solidFill>
                            <a:srgbClr val="FF0000"/>
                          </a:solidFill>
                          <a:latin typeface="標楷體"/>
                          <a:ea typeface="新細明體"/>
                          <a:cs typeface="Times New Roman"/>
                        </a:rPr>
                        <a:t>(</a:t>
                      </a:r>
                      <a:r>
                        <a:rPr lang="zh-TW" sz="1600" kern="100" dirty="0">
                          <a:solidFill>
                            <a:srgbClr val="FF0000"/>
                          </a:solidFill>
                          <a:latin typeface="Times New Roman"/>
                          <a:ea typeface="標楷體"/>
                          <a:cs typeface="Times New Roman"/>
                        </a:rPr>
                        <a:t>不得再請領子女教育補助</a:t>
                      </a:r>
                      <a:r>
                        <a:rPr lang="en-US" sz="1600" kern="100" dirty="0">
                          <a:solidFill>
                            <a:srgbClr val="FF0000"/>
                          </a:solidFill>
                          <a:latin typeface="Times New Roman"/>
                          <a:ea typeface="標楷體"/>
                          <a:cs typeface="Times New Roman"/>
                        </a:rPr>
                        <a:t>)</a:t>
                      </a:r>
                      <a:endParaRPr lang="zh-TW" sz="16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TW" sz="1400" kern="100">
                          <a:latin typeface="Times New Roman"/>
                          <a:ea typeface="標楷體"/>
                          <a:cs typeface="Times New Roman"/>
                        </a:rPr>
                        <a:t>無補助</a:t>
                      </a:r>
                      <a:endParaRPr lang="zh-TW" sz="1400" kern="100">
                        <a:latin typeface="Times New Roman"/>
                        <a:ea typeface="新細明體"/>
                        <a:cs typeface="Times New Roman"/>
                      </a:endParaRPr>
                    </a:p>
                    <a:p>
                      <a:pPr algn="ctr">
                        <a:spcAft>
                          <a:spcPts val="0"/>
                        </a:spcAft>
                      </a:pPr>
                      <a:r>
                        <a:rPr lang="en-US" sz="1400" kern="100">
                          <a:solidFill>
                            <a:srgbClr val="FF0000"/>
                          </a:solidFill>
                          <a:latin typeface="標楷體"/>
                          <a:ea typeface="新細明體"/>
                          <a:cs typeface="Times New Roman"/>
                        </a:rPr>
                        <a:t>(</a:t>
                      </a:r>
                      <a:r>
                        <a:rPr lang="zh-TW" sz="1400" kern="100">
                          <a:solidFill>
                            <a:srgbClr val="FF0000"/>
                          </a:solidFill>
                          <a:latin typeface="Times New Roman"/>
                          <a:ea typeface="標楷體"/>
                          <a:cs typeface="Times New Roman"/>
                        </a:rPr>
                        <a:t>得請領子女教育補助</a:t>
                      </a:r>
                      <a:r>
                        <a:rPr lang="en-US" sz="1400" kern="100">
                          <a:solidFill>
                            <a:srgbClr val="FF0000"/>
                          </a:solidFill>
                          <a:latin typeface="Times New Roman"/>
                          <a:ea typeface="標楷體"/>
                          <a:cs typeface="Times New Roman"/>
                        </a:rPr>
                        <a:t>)</a:t>
                      </a:r>
                      <a:endParaRPr lang="zh-TW" sz="1400" kern="10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91768">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800" kern="100" dirty="0">
                          <a:latin typeface="Times New Roman"/>
                          <a:ea typeface="標楷體"/>
                          <a:cs typeface="Times New Roman"/>
                        </a:rPr>
                        <a:t>私立</a:t>
                      </a:r>
                      <a:endParaRPr lang="zh-TW" sz="18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a:txBody>
                    <a:bodyPr/>
                    <a:lstStyle/>
                    <a:p>
                      <a:pPr algn="ctr">
                        <a:spcAft>
                          <a:spcPts val="0"/>
                        </a:spcAft>
                      </a:pPr>
                      <a:r>
                        <a:rPr lang="zh-TW" sz="1400" kern="100" dirty="0">
                          <a:latin typeface="Times New Roman"/>
                          <a:ea typeface="標楷體"/>
                          <a:cs typeface="Times New Roman"/>
                        </a:rPr>
                        <a:t>定額補助</a:t>
                      </a:r>
                      <a:endParaRPr lang="zh-TW" sz="1400" kern="100" dirty="0">
                        <a:latin typeface="Times New Roman"/>
                        <a:ea typeface="新細明體"/>
                        <a:cs typeface="Times New Roman"/>
                      </a:endParaRPr>
                    </a:p>
                    <a:p>
                      <a:pPr algn="ctr">
                        <a:spcAft>
                          <a:spcPts val="0"/>
                        </a:spcAft>
                      </a:pPr>
                      <a:r>
                        <a:rPr lang="en-US" sz="1400" kern="100" dirty="0">
                          <a:solidFill>
                            <a:srgbClr val="FF0000"/>
                          </a:solidFill>
                          <a:latin typeface="標楷體"/>
                          <a:ea typeface="新細明體"/>
                          <a:cs typeface="Times New Roman"/>
                        </a:rPr>
                        <a:t>(</a:t>
                      </a:r>
                      <a:r>
                        <a:rPr lang="zh-TW" sz="1400" kern="100" dirty="0">
                          <a:solidFill>
                            <a:srgbClr val="FF0000"/>
                          </a:solidFill>
                          <a:latin typeface="Times New Roman"/>
                          <a:ea typeface="標楷體"/>
                          <a:cs typeface="Times New Roman"/>
                        </a:rPr>
                        <a:t>與子女教育補助擇一</a:t>
                      </a:r>
                      <a:r>
                        <a:rPr lang="en-US" sz="1400" kern="100" dirty="0">
                          <a:solidFill>
                            <a:srgbClr val="FF0000"/>
                          </a:solidFill>
                          <a:latin typeface="Times New Roman"/>
                          <a:ea typeface="標楷體"/>
                          <a:cs typeface="Times New Roman"/>
                        </a:rPr>
                        <a:t>)</a:t>
                      </a:r>
                      <a:endParaRPr lang="zh-TW" sz="1400" kern="100" dirty="0">
                        <a:latin typeface="Times New Roman"/>
                        <a:ea typeface="新細明體"/>
                        <a:cs typeface="Times New Roman"/>
                      </a:endParaRPr>
                    </a:p>
                  </a:txBody>
                  <a:tcPr marL="51691" marR="5169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 xmlns:p14="http://schemas.microsoft.com/office/powerpoint/2010/main" val="27891928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22238"/>
            <a:ext cx="7389440" cy="1002506"/>
          </a:xfrm>
        </p:spPr>
        <p:txBody>
          <a:bodyPr/>
          <a:lstStyle/>
          <a:p>
            <a:r>
              <a:rPr lang="zh-TW" altLang="en-US" sz="3600" dirty="0">
                <a:latin typeface="微軟正黑體" panose="020B0604030504040204" pitchFamily="34" charset="-120"/>
              </a:rPr>
              <a:t>特色招生考試入學分發常見</a:t>
            </a:r>
            <a:r>
              <a:rPr lang="zh-TW" altLang="en-US" sz="3600" dirty="0" smtClean="0">
                <a:latin typeface="微軟正黑體" panose="020B0604030504040204" pitchFamily="34" charset="-120"/>
              </a:rPr>
              <a:t>問題</a:t>
            </a:r>
            <a:r>
              <a:rPr lang="en-US" altLang="zh-TW" sz="3600" dirty="0" smtClean="0">
                <a:latin typeface="微軟正黑體" panose="020B0604030504040204" pitchFamily="34" charset="-120"/>
              </a:rPr>
              <a:t>(</a:t>
            </a:r>
            <a:r>
              <a:rPr lang="zh-TW" altLang="en-US" sz="3600" dirty="0" smtClean="0">
                <a:latin typeface="微軟正黑體" panose="020B0604030504040204" pitchFamily="34" charset="-120"/>
              </a:rPr>
              <a:t>二</a:t>
            </a:r>
            <a:r>
              <a:rPr lang="en-US" altLang="zh-TW" sz="3600" dirty="0" smtClean="0">
                <a:latin typeface="微軟正黑體" panose="020B0604030504040204" pitchFamily="34" charset="-120"/>
              </a:rPr>
              <a:t>)</a:t>
            </a:r>
            <a:endParaRPr lang="zh-TW" altLang="en-US" sz="3600" dirty="0">
              <a:latin typeface="微軟正黑體" panose="020B0604030504040204" pitchFamily="34" charset="-120"/>
            </a:endParaRPr>
          </a:p>
        </p:txBody>
      </p:sp>
      <p:sp>
        <p:nvSpPr>
          <p:cNvPr id="3" name="內容版面配置區 2"/>
          <p:cNvSpPr>
            <a:spLocks noGrp="1"/>
          </p:cNvSpPr>
          <p:nvPr>
            <p:ph idx="1"/>
          </p:nvPr>
        </p:nvSpPr>
        <p:spPr>
          <a:xfrm>
            <a:off x="1071538" y="1447800"/>
            <a:ext cx="7862150" cy="2981332"/>
          </a:xfrm>
        </p:spPr>
        <p:txBody>
          <a:bodyPr/>
          <a:lstStyle/>
          <a:p>
            <a:r>
              <a:rPr lang="zh-TW" altLang="en-US" dirty="0" smtClean="0">
                <a:solidFill>
                  <a:schemeClr val="tx1"/>
                </a:solidFill>
                <a:latin typeface="微軟正黑體" panose="020B0604030504040204" pitchFamily="34" charset="-120"/>
                <a:ea typeface="微軟正黑體" panose="020B0604030504040204" pitchFamily="34" charset="-120"/>
              </a:rPr>
              <a:t>跨區參加特色招生考試入學分發的學生，會不會影響在原區的免試入學分發資格？</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marL="0" indent="0">
              <a:buNone/>
            </a:pPr>
            <a:r>
              <a:rPr lang="en-US" altLang="zh-TW" dirty="0">
                <a:latin typeface="微軟正黑體" panose="020B0604030504040204" pitchFamily="34" charset="-120"/>
                <a:ea typeface="微軟正黑體" panose="020B0604030504040204" pitchFamily="34" charset="-120"/>
              </a:rPr>
              <a:t>Ans.</a:t>
            </a:r>
            <a:r>
              <a:rPr lang="zh-TW" altLang="en-US" dirty="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不會</a:t>
            </a:r>
            <a:r>
              <a:rPr lang="zh-TW" altLang="en-US" b="0" dirty="0" smtClean="0">
                <a:latin typeface="微軟正黑體" panose="020B0604030504040204" pitchFamily="34" charset="-120"/>
                <a:ea typeface="微軟正黑體" panose="020B0604030504040204" pitchFamily="34" charset="-120"/>
              </a:rPr>
              <a:t>。如某生原參加高雄區免試入學，跨區參加臺南區特招考試分發入學，不影響其在高雄區之分發資格。</a:t>
            </a:r>
            <a:endParaRPr lang="en-US" altLang="zh-TW" b="0" dirty="0" smtClean="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50</a:t>
            </a:fld>
            <a:endParaRPr lang="en-US" altLang="zh-TW"/>
          </a:p>
        </p:txBody>
      </p:sp>
    </p:spTree>
    <p:extLst>
      <p:ext uri="{BB962C8B-B14F-4D97-AF65-F5344CB8AC3E}">
        <p14:creationId xmlns="" xmlns:p14="http://schemas.microsoft.com/office/powerpoint/2010/main" val="33629140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22238"/>
            <a:ext cx="7389440" cy="1002506"/>
          </a:xfrm>
        </p:spPr>
        <p:txBody>
          <a:bodyPr/>
          <a:lstStyle/>
          <a:p>
            <a:r>
              <a:rPr lang="zh-TW" altLang="en-US" sz="3600" dirty="0">
                <a:latin typeface="微軟正黑體" panose="020B0604030504040204" pitchFamily="34" charset="-120"/>
              </a:rPr>
              <a:t>特色招生考試入學分發常見</a:t>
            </a:r>
            <a:r>
              <a:rPr lang="zh-TW" altLang="en-US" sz="3600" dirty="0" smtClean="0">
                <a:latin typeface="微軟正黑體" panose="020B0604030504040204" pitchFamily="34" charset="-120"/>
              </a:rPr>
              <a:t>問題</a:t>
            </a:r>
            <a:r>
              <a:rPr lang="en-US" altLang="zh-TW" sz="3600" dirty="0" smtClean="0">
                <a:latin typeface="微軟正黑體" panose="020B0604030504040204" pitchFamily="34" charset="-120"/>
              </a:rPr>
              <a:t>(</a:t>
            </a:r>
            <a:r>
              <a:rPr lang="zh-TW" altLang="en-US" sz="3600" dirty="0" smtClean="0">
                <a:latin typeface="微軟正黑體" panose="020B0604030504040204" pitchFamily="34" charset="-120"/>
              </a:rPr>
              <a:t>三</a:t>
            </a:r>
            <a:r>
              <a:rPr lang="en-US" altLang="zh-TW" sz="3600" dirty="0" smtClean="0">
                <a:latin typeface="微軟正黑體" panose="020B0604030504040204" pitchFamily="34" charset="-120"/>
              </a:rPr>
              <a:t>)</a:t>
            </a:r>
            <a:endParaRPr lang="zh-TW" altLang="en-US" sz="3600" dirty="0">
              <a:latin typeface="微軟正黑體" panose="020B0604030504040204" pitchFamily="34" charset="-120"/>
            </a:endParaRPr>
          </a:p>
        </p:txBody>
      </p:sp>
      <p:sp>
        <p:nvSpPr>
          <p:cNvPr id="3" name="內容版面配置區 2"/>
          <p:cNvSpPr>
            <a:spLocks noGrp="1"/>
          </p:cNvSpPr>
          <p:nvPr>
            <p:ph idx="1"/>
          </p:nvPr>
        </p:nvSpPr>
        <p:spPr>
          <a:xfrm>
            <a:off x="1071538" y="1447800"/>
            <a:ext cx="7862150" cy="4800600"/>
          </a:xfrm>
        </p:spPr>
        <p:txBody>
          <a:bodyPr/>
          <a:lstStyle/>
          <a:p>
            <a:r>
              <a:rPr lang="zh-TW" altLang="en-US" dirty="0">
                <a:solidFill>
                  <a:schemeClr val="tx1"/>
                </a:solidFill>
                <a:latin typeface="微軟正黑體" panose="020B0604030504040204" pitchFamily="34" charset="-120"/>
                <a:ea typeface="微軟正黑體" panose="020B0604030504040204" pitchFamily="34" charset="-120"/>
              </a:rPr>
              <a:t>如果特色招生考試分發入學招生學校訂有會考成績門檻，如未達到，是否可參加考試？</a:t>
            </a:r>
            <a:endParaRPr lang="en-US" altLang="zh-TW" dirty="0">
              <a:solidFill>
                <a:schemeClr val="tx1"/>
              </a:solidFill>
              <a:latin typeface="微軟正黑體" panose="020B0604030504040204" pitchFamily="34" charset="-120"/>
              <a:ea typeface="微軟正黑體" panose="020B0604030504040204" pitchFamily="34" charset="-120"/>
            </a:endParaRPr>
          </a:p>
          <a:p>
            <a:pPr marL="0" indent="0">
              <a:buNone/>
            </a:pPr>
            <a:r>
              <a:rPr lang="en-US" altLang="zh-TW" dirty="0">
                <a:latin typeface="微軟正黑體" panose="020B0604030504040204" pitchFamily="34" charset="-120"/>
                <a:ea typeface="微軟正黑體" panose="020B0604030504040204" pitchFamily="34" charset="-120"/>
              </a:rPr>
              <a:t>Ans.</a:t>
            </a:r>
            <a:r>
              <a:rPr lang="zh-TW" altLang="en-US" dirty="0">
                <a:latin typeface="微軟正黑體" panose="020B0604030504040204" pitchFamily="34" charset="-120"/>
                <a:ea typeface="微軟正黑體" panose="020B0604030504040204" pitchFamily="34" charset="-120"/>
              </a:rPr>
              <a:t>：</a:t>
            </a:r>
            <a:r>
              <a:rPr lang="zh-TW" altLang="en-US" b="0" dirty="0">
                <a:latin typeface="微軟正黑體" panose="020B0604030504040204" pitchFamily="34" charset="-120"/>
                <a:ea typeface="微軟正黑體" panose="020B0604030504040204" pitchFamily="34" charset="-120"/>
              </a:rPr>
              <a:t>如招生簡章無明確規定，原則上可報名考試，但無法參加該校之</a:t>
            </a:r>
            <a:r>
              <a:rPr lang="zh-TW" altLang="en-US" b="0" dirty="0" smtClean="0">
                <a:latin typeface="微軟正黑體" panose="020B0604030504040204" pitchFamily="34" charset="-120"/>
                <a:ea typeface="微軟正黑體" panose="020B0604030504040204" pitchFamily="34" charset="-120"/>
              </a:rPr>
              <a:t>分發；選</a:t>
            </a:r>
            <a:r>
              <a:rPr lang="zh-TW" altLang="en-US" b="0" dirty="0">
                <a:latin typeface="微軟正黑體" panose="020B0604030504040204" pitchFamily="34" charset="-120"/>
                <a:ea typeface="微軟正黑體" panose="020B0604030504040204" pitchFamily="34" charset="-120"/>
              </a:rPr>
              <a:t>填志願時，無法將該校列入志願。</a:t>
            </a:r>
            <a:endParaRPr lang="en-US" altLang="zh-TW" b="0"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A51C101D-2A56-4751-9630-9019876768E9}" type="slidenum">
              <a:rPr lang="zh-TW" altLang="en-US" smtClean="0"/>
              <a:pPr>
                <a:defRPr/>
              </a:pPr>
              <a:t>51</a:t>
            </a:fld>
            <a:endParaRPr lang="en-US" altLang="zh-TW"/>
          </a:p>
        </p:txBody>
      </p:sp>
    </p:spTree>
    <p:extLst>
      <p:ext uri="{BB962C8B-B14F-4D97-AF65-F5344CB8AC3E}">
        <p14:creationId xmlns="" xmlns:p14="http://schemas.microsoft.com/office/powerpoint/2010/main" val="13985382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eaLnBrk="1" hangingPunct="1">
              <a:defRPr/>
            </a:pPr>
            <a:r>
              <a:rPr lang="zh-TW" altLang="en-US" sz="4400" kern="0" dirty="0" smtClean="0">
                <a:solidFill>
                  <a:schemeClr val="tx2">
                    <a:lumMod val="60000"/>
                    <a:lumOff val="40000"/>
                  </a:schemeClr>
                </a:solidFill>
                <a:latin typeface="微軟正黑體" panose="020B0604030504040204" pitchFamily="34" charset="-120"/>
              </a:rPr>
              <a:t>適合職業傾向學生的入學管道</a:t>
            </a:r>
            <a:endParaRPr lang="zh-TW" altLang="en-US" dirty="0"/>
          </a:p>
        </p:txBody>
      </p:sp>
      <p:graphicFrame>
        <p:nvGraphicFramePr>
          <p:cNvPr id="14" name="內容版面配置區 13"/>
          <p:cNvGraphicFramePr>
            <a:graphicFrameLocks noGrp="1"/>
          </p:cNvGraphicFramePr>
          <p:nvPr>
            <p:ph idx="1"/>
            <p:extLst>
              <p:ext uri="{D42A27DB-BD31-4B8C-83A1-F6EECF244321}">
                <p14:modId xmlns="" xmlns:p14="http://schemas.microsoft.com/office/powerpoint/2010/main" val="1840823550"/>
              </p:ext>
            </p:extLst>
          </p:nvPr>
        </p:nvGraphicFramePr>
        <p:xfrm>
          <a:off x="1166602" y="1484785"/>
          <a:ext cx="5853669" cy="502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433DB-B31C-49C9-BEC3-1A87A9E59357}" type="slidenum">
              <a:rPr lang="zh-TW" altLang="en-US" smtClean="0"/>
              <a:pPr/>
              <a:t>52</a:t>
            </a:fld>
            <a:endParaRPr lang="zh-TW" altLang="en-US"/>
          </a:p>
        </p:txBody>
      </p:sp>
      <p:pic>
        <p:nvPicPr>
          <p:cNvPr id="8"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07445" y="1723058"/>
            <a:ext cx="1560513" cy="2786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cstate="screen">
            <a:extLst>
              <a:ext uri="{28A0092B-C50C-407E-A947-70E740481C1C}">
                <a14:useLocalDpi xmlns="" xmlns:a14="http://schemas.microsoft.com/office/drawing/2010/main" val="0"/>
              </a:ext>
            </a:extLst>
          </a:blip>
          <a:srcRect/>
          <a:stretch>
            <a:fillRect/>
          </a:stretch>
        </p:blipFill>
        <p:spPr bwMode="auto">
          <a:xfrm>
            <a:off x="-4801" y="5184922"/>
            <a:ext cx="1192425" cy="1480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21013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71538" y="285728"/>
            <a:ext cx="7115196" cy="1143000"/>
          </a:xfrm>
        </p:spPr>
        <p:txBody>
          <a:bodyPr/>
          <a:lstStyle/>
          <a:p>
            <a:r>
              <a:rPr lang="zh-TW" altLang="en-US" dirty="0">
                <a:latin typeface="微軟正黑體" panose="020B0604030504040204" pitchFamily="34" charset="-120"/>
              </a:rPr>
              <a:t>技優甄審</a:t>
            </a:r>
            <a:r>
              <a:rPr lang="zh-TW" altLang="en-US" dirty="0" smtClean="0">
                <a:latin typeface="微軟正黑體" panose="020B0604030504040204" pitchFamily="34" charset="-120"/>
              </a:rPr>
              <a:t>入學 </a:t>
            </a:r>
            <a:r>
              <a:rPr lang="en-US" altLang="zh-TW" dirty="0" smtClean="0">
                <a:latin typeface="微軟正黑體" panose="020B0604030504040204" pitchFamily="34" charset="-120"/>
              </a:rPr>
              <a:t>1/3</a:t>
            </a:r>
            <a:endParaRPr lang="zh-TW" altLang="en-US" dirty="0">
              <a:latin typeface="微軟正黑體" panose="020B0604030504040204" pitchFamily="34" charset="-120"/>
            </a:endParaRPr>
          </a:p>
        </p:txBody>
      </p:sp>
      <p:sp>
        <p:nvSpPr>
          <p:cNvPr id="6" name="內容版面配置區 2"/>
          <p:cNvSpPr>
            <a:spLocks noGrp="1"/>
          </p:cNvSpPr>
          <p:nvPr>
            <p:ph idx="1"/>
          </p:nvPr>
        </p:nvSpPr>
        <p:spPr>
          <a:xfrm>
            <a:off x="1000100" y="1600200"/>
            <a:ext cx="7858180" cy="4972072"/>
          </a:xfrm>
        </p:spPr>
        <p:txBody>
          <a:bodyPr>
            <a:normAutofit/>
          </a:bodyPr>
          <a:lstStyle/>
          <a:p>
            <a:r>
              <a:rPr lang="zh-TW" altLang="en-US" sz="2800" dirty="0" smtClean="0">
                <a:latin typeface="微軟正黑體" panose="020B0604030504040204" pitchFamily="34" charset="-120"/>
                <a:ea typeface="微軟正黑體" panose="020B0604030504040204" pitchFamily="34" charset="-120"/>
              </a:rPr>
              <a:t>志願選填：</a:t>
            </a:r>
            <a:r>
              <a:rPr lang="zh-TW" altLang="en-US" sz="2800" b="1" dirty="0" smtClean="0">
                <a:latin typeface="微軟正黑體" panose="020B0604030504040204" pitchFamily="34" charset="-120"/>
                <a:ea typeface="微軟正黑體" panose="020B0604030504040204" pitchFamily="34" charset="-120"/>
              </a:rPr>
              <a:t>一</a:t>
            </a:r>
            <a:r>
              <a:rPr lang="zh-TW" altLang="en-US" sz="2800" dirty="0" smtClean="0">
                <a:latin typeface="微軟正黑體" panose="020B0604030504040204" pitchFamily="34" charset="-120"/>
                <a:ea typeface="微軟正黑體" panose="020B0604030504040204" pitchFamily="34" charset="-120"/>
              </a:rPr>
              <a:t>校多科</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申請資格：</a:t>
            </a:r>
            <a:endParaRPr lang="en-US" altLang="zh-TW" sz="28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國際技能競賽，獲得</a:t>
            </a:r>
            <a:r>
              <a:rPr lang="zh-TW" altLang="en-US" sz="2400" dirty="0">
                <a:latin typeface="微軟正黑體" panose="020B0604030504040204" pitchFamily="34" charset="-120"/>
                <a:ea typeface="微軟正黑體" panose="020B0604030504040204" pitchFamily="34" charset="-120"/>
              </a:rPr>
              <a:t>優勝以上名次</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全國</a:t>
            </a:r>
            <a:r>
              <a:rPr lang="zh-TW" altLang="en-US" sz="2400" dirty="0">
                <a:latin typeface="微軟正黑體" panose="020B0604030504040204" pitchFamily="34" charset="-120"/>
                <a:ea typeface="微軟正黑體" panose="020B0604030504040204" pitchFamily="34" charset="-120"/>
              </a:rPr>
              <a:t>技藝</a:t>
            </a:r>
            <a:r>
              <a:rPr lang="zh-TW" altLang="en-US" sz="2400" dirty="0" smtClean="0">
                <a:latin typeface="微軟正黑體" panose="020B0604030504040204" pitchFamily="34" charset="-120"/>
                <a:ea typeface="微軟正黑體" panose="020B0604030504040204" pitchFamily="34" charset="-120"/>
              </a:rPr>
              <a:t>技能競賽，</a:t>
            </a:r>
            <a:r>
              <a:rPr lang="zh-TW" altLang="en-US" sz="2400" dirty="0">
                <a:latin typeface="微軟正黑體" panose="020B0604030504040204" pitchFamily="34" charset="-120"/>
                <a:ea typeface="微軟正黑體" panose="020B0604030504040204" pitchFamily="34" charset="-120"/>
              </a:rPr>
              <a:t>獲得</a:t>
            </a:r>
            <a:r>
              <a:rPr lang="zh-TW" altLang="en-US" sz="2400" dirty="0" smtClean="0">
                <a:latin typeface="微軟正黑體" panose="020B0604030504040204" pitchFamily="34" charset="-120"/>
                <a:ea typeface="微軟正黑體" panose="020B0604030504040204" pitchFamily="34" charset="-120"/>
              </a:rPr>
              <a:t>優勝獲</a:t>
            </a:r>
            <a:r>
              <a:rPr lang="zh-TW" altLang="en-US" sz="2400" dirty="0">
                <a:latin typeface="微軟正黑體" panose="020B0604030504040204" pitchFamily="34" charset="-120"/>
                <a:ea typeface="微軟正黑體" panose="020B0604030504040204" pitchFamily="34" charset="-120"/>
              </a:rPr>
              <a:t>佳作</a:t>
            </a:r>
            <a:r>
              <a:rPr lang="zh-TW" altLang="en-US" sz="2400" dirty="0" smtClean="0">
                <a:latin typeface="微軟正黑體" panose="020B0604030504040204" pitchFamily="34" charset="-120"/>
                <a:ea typeface="微軟正黑體" panose="020B0604030504040204" pitchFamily="34" charset="-120"/>
              </a:rPr>
              <a:t>以上</a:t>
            </a:r>
            <a:r>
              <a:rPr lang="zh-TW" altLang="en-US" sz="2400" dirty="0">
                <a:latin typeface="微軟正黑體" panose="020B0604030504040204" pitchFamily="34" charset="-120"/>
                <a:ea typeface="微軟正黑體" panose="020B0604030504040204" pitchFamily="34" charset="-120"/>
              </a:rPr>
              <a:t>名次</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全國中小學科學展覽</a:t>
            </a:r>
            <a:r>
              <a:rPr lang="zh-TW" altLang="en-US" sz="2400" dirty="0" smtClean="0">
                <a:latin typeface="微軟正黑體" panose="020B0604030504040204" pitchFamily="34" charset="-120"/>
                <a:ea typeface="微軟正黑體" panose="020B0604030504040204" pitchFamily="34" charset="-120"/>
              </a:rPr>
              <a:t>，獲得優勝以上名次</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各縣市</a:t>
            </a:r>
            <a:r>
              <a:rPr lang="zh-TW" altLang="en-US" sz="2400" dirty="0">
                <a:latin typeface="微軟正黑體" panose="020B0604030504040204" pitchFamily="34" charset="-120"/>
                <a:ea typeface="微軟正黑體" panose="020B0604030504040204" pitchFamily="34" charset="-120"/>
              </a:rPr>
              <a:t>技藝技能</a:t>
            </a:r>
            <a:r>
              <a:rPr lang="zh-TW" altLang="en-US" sz="2400" dirty="0" smtClean="0">
                <a:latin typeface="微軟正黑體" panose="020B0604030504040204" pitchFamily="34" charset="-120"/>
                <a:ea typeface="微軟正黑體" panose="020B0604030504040204" pitchFamily="34" charset="-120"/>
              </a:rPr>
              <a:t>競賽、科學展覽，</a:t>
            </a:r>
            <a:r>
              <a:rPr lang="zh-TW" altLang="en-US" sz="2400" dirty="0">
                <a:latin typeface="微軟正黑體" panose="020B0604030504040204" pitchFamily="34" charset="-120"/>
                <a:ea typeface="微軟正黑體" panose="020B0604030504040204" pitchFamily="34" charset="-120"/>
              </a:rPr>
              <a:t>獲得優勝以上名次</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領有丙級以上技術士證</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6.</a:t>
            </a:r>
            <a:r>
              <a:rPr lang="zh-TW" altLang="en-US" sz="2400" dirty="0" smtClean="0">
                <a:latin typeface="微軟正黑體" panose="020B0604030504040204" pitchFamily="34" charset="-120"/>
                <a:ea typeface="微軟正黑體" panose="020B0604030504040204" pitchFamily="34" charset="-120"/>
              </a:rPr>
              <a:t>應屆畢</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結</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業生技藝教育課程成績優良</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7.</a:t>
            </a:r>
            <a:r>
              <a:rPr lang="zh-TW" altLang="en-US" sz="2400" dirty="0" smtClean="0">
                <a:latin typeface="微軟正黑體" panose="020B0604030504040204" pitchFamily="34" charset="-120"/>
                <a:ea typeface="微軟正黑體" panose="020B0604030504040204" pitchFamily="34" charset="-120"/>
              </a:rPr>
              <a:t>其他參加國際特殊</a:t>
            </a:r>
            <a:r>
              <a:rPr lang="zh-TW" altLang="en-US" sz="2400" dirty="0">
                <a:latin typeface="微軟正黑體" panose="020B0604030504040204" pitchFamily="34" charset="-120"/>
                <a:ea typeface="微軟正黑體" panose="020B0604030504040204" pitchFamily="34" charset="-120"/>
              </a:rPr>
              <a:t>技藝技能</a:t>
            </a:r>
            <a:r>
              <a:rPr lang="zh-TW" altLang="en-US" sz="2400" dirty="0" smtClean="0">
                <a:latin typeface="微軟正黑體" panose="020B0604030504040204" pitchFamily="34" charset="-120"/>
                <a:ea typeface="微軟正黑體" panose="020B0604030504040204" pitchFamily="34" charset="-120"/>
              </a:rPr>
              <a:t>競賽，獲得</a:t>
            </a:r>
            <a:r>
              <a:rPr lang="zh-TW" altLang="en-US" sz="2400" dirty="0">
                <a:latin typeface="微軟正黑體" panose="020B0604030504040204" pitchFamily="34" charset="-120"/>
                <a:ea typeface="微軟正黑體" panose="020B0604030504040204" pitchFamily="34" charset="-120"/>
              </a:rPr>
              <a:t>優勝以上名次</a:t>
            </a: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53</a:t>
            </a:fld>
            <a:endParaRPr lang="zh-TW" altLang="en-US"/>
          </a:p>
        </p:txBody>
      </p:sp>
    </p:spTree>
    <p:extLst>
      <p:ext uri="{BB962C8B-B14F-4D97-AF65-F5344CB8AC3E}">
        <p14:creationId xmlns="" xmlns:p14="http://schemas.microsoft.com/office/powerpoint/2010/main" val="18633786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71538" y="285728"/>
            <a:ext cx="6543692" cy="1143000"/>
          </a:xfrm>
        </p:spPr>
        <p:txBody>
          <a:bodyPr/>
          <a:lstStyle/>
          <a:p>
            <a:r>
              <a:rPr lang="zh-TW" altLang="en-US" dirty="0"/>
              <a:t>技優甄審</a:t>
            </a:r>
            <a:r>
              <a:rPr lang="zh-TW" altLang="en-US" dirty="0" smtClean="0"/>
              <a:t>入學 </a:t>
            </a:r>
            <a:r>
              <a:rPr lang="en-US" altLang="zh-TW" dirty="0" smtClean="0"/>
              <a:t>2/3</a:t>
            </a:r>
            <a:endParaRPr lang="zh-TW" altLang="en-US" dirty="0"/>
          </a:p>
        </p:txBody>
      </p:sp>
      <p:sp>
        <p:nvSpPr>
          <p:cNvPr id="6" name="內容版面配置區 2"/>
          <p:cNvSpPr>
            <a:spLocks noGrp="1"/>
          </p:cNvSpPr>
          <p:nvPr>
            <p:ph idx="1"/>
          </p:nvPr>
        </p:nvSpPr>
        <p:spPr>
          <a:xfrm>
            <a:off x="1000100" y="1357298"/>
            <a:ext cx="7676356" cy="5500702"/>
          </a:xfrm>
        </p:spPr>
        <p:txBody>
          <a:bodyPr/>
          <a:lstStyle/>
          <a:p>
            <a:r>
              <a:rPr lang="zh-TW" altLang="en-US" sz="2800" dirty="0"/>
              <a:t>積分</a:t>
            </a:r>
            <a:r>
              <a:rPr lang="zh-TW" altLang="en-US" sz="2800" dirty="0" smtClean="0"/>
              <a:t>核算：僅</a:t>
            </a:r>
            <a:r>
              <a:rPr lang="zh-TW" altLang="en-US" sz="2800" dirty="0"/>
              <a:t>得擇優採一項計算積分</a:t>
            </a:r>
            <a:endParaRPr lang="en-US" altLang="zh-TW" sz="2800" dirty="0" smtClean="0"/>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54</a:t>
            </a:fld>
            <a:endParaRPr lang="zh-TW" altLang="en-US"/>
          </a:p>
        </p:txBody>
      </p:sp>
      <p:graphicFrame>
        <p:nvGraphicFramePr>
          <p:cNvPr id="7" name="表格 6"/>
          <p:cNvGraphicFramePr>
            <a:graphicFrameLocks noGrp="1"/>
          </p:cNvGraphicFramePr>
          <p:nvPr>
            <p:extLst>
              <p:ext uri="{D42A27DB-BD31-4B8C-83A1-F6EECF244321}">
                <p14:modId xmlns="" xmlns:p14="http://schemas.microsoft.com/office/powerpoint/2010/main" val="2982408114"/>
              </p:ext>
            </p:extLst>
          </p:nvPr>
        </p:nvGraphicFramePr>
        <p:xfrm>
          <a:off x="1071536" y="1844824"/>
          <a:ext cx="7786743" cy="4879679"/>
        </p:xfrm>
        <a:graphic>
          <a:graphicData uri="http://schemas.openxmlformats.org/drawingml/2006/table">
            <a:tbl>
              <a:tblPr firstRow="1" firstCol="1" bandRow="1">
                <a:tableStyleId>{5C22544A-7EE6-4342-B048-85BDC9FD1C3A}</a:tableStyleId>
              </a:tblPr>
              <a:tblGrid>
                <a:gridCol w="3416632"/>
                <a:gridCol w="3257719"/>
                <a:gridCol w="1112392"/>
              </a:tblGrid>
              <a:tr h="254842">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得獎名次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rowSpan="2">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國際技能競賽（包括科技展覽）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優勝以上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vMerge="1">
                  <a:txBody>
                    <a:bodyPr/>
                    <a:lstStyle/>
                    <a:p>
                      <a:endParaRPr lang="zh-TW" altLang="en-US"/>
                    </a:p>
                  </a:txBody>
                  <a:tcP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未得獎</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462268">
                <a:tc rowSpan="2">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全國性技藝技能競賽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第一名、第二名、第三名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主辦</a:t>
                      </a:r>
                      <a:r>
                        <a:rPr lang="en-US" sz="1400" kern="0" dirty="0">
                          <a:effectLst/>
                          <a:latin typeface="微軟正黑體" panose="020B0604030504040204" pitchFamily="34" charset="-120"/>
                          <a:ea typeface="微軟正黑體" panose="020B0604030504040204" pitchFamily="34" charset="-120"/>
                        </a:rPr>
                        <a:t>95</a:t>
                      </a:r>
                      <a:br>
                        <a:rPr lang="en-US" sz="1400" kern="0" dirty="0">
                          <a:effectLst/>
                          <a:latin typeface="微軟正黑體" panose="020B0604030504040204" pitchFamily="34" charset="-120"/>
                          <a:ea typeface="微軟正黑體" panose="020B0604030504040204" pitchFamily="34" charset="-120"/>
                        </a:rPr>
                      </a:br>
                      <a:r>
                        <a:rPr lang="zh-TW" sz="1400" kern="0" dirty="0">
                          <a:effectLst/>
                          <a:latin typeface="微軟正黑體" panose="020B0604030504040204" pitchFamily="34" charset="-120"/>
                          <a:ea typeface="微軟正黑體" panose="020B0604030504040204" pitchFamily="34" charset="-120"/>
                        </a:rPr>
                        <a:t>協辦</a:t>
                      </a:r>
                      <a:r>
                        <a:rPr lang="en-US" sz="1400" kern="0" dirty="0">
                          <a:effectLst/>
                          <a:latin typeface="微軟正黑體" panose="020B0604030504040204" pitchFamily="34" charset="-120"/>
                          <a:ea typeface="微軟正黑體" panose="020B0604030504040204" pitchFamily="34" charset="-120"/>
                        </a:rPr>
                        <a:t>80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462268">
                <a:tc vMerge="1">
                  <a:txBody>
                    <a:bodyPr/>
                    <a:lstStyle/>
                    <a:p>
                      <a:endParaRPr lang="zh-TW" altLang="en-US"/>
                    </a:p>
                  </a:txBody>
                  <a:tcP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第四名至優勝或佳作</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主辦</a:t>
                      </a:r>
                      <a:r>
                        <a:rPr lang="en-US" sz="1400" kern="0" dirty="0">
                          <a:effectLst/>
                          <a:latin typeface="微軟正黑體" panose="020B0604030504040204" pitchFamily="34" charset="-120"/>
                          <a:ea typeface="微軟正黑體" panose="020B0604030504040204" pitchFamily="34" charset="-120"/>
                        </a:rPr>
                        <a:t>80</a:t>
                      </a:r>
                      <a:br>
                        <a:rPr lang="en-US" sz="1400" kern="0" dirty="0">
                          <a:effectLst/>
                          <a:latin typeface="微軟正黑體" panose="020B0604030504040204" pitchFamily="34" charset="-120"/>
                          <a:ea typeface="微軟正黑體" panose="020B0604030504040204" pitchFamily="34" charset="-120"/>
                        </a:rPr>
                      </a:br>
                      <a:r>
                        <a:rPr lang="zh-TW" sz="1400" kern="0" dirty="0">
                          <a:effectLst/>
                          <a:latin typeface="微軟正黑體" panose="020B0604030504040204" pitchFamily="34" charset="-120"/>
                          <a:ea typeface="微軟正黑體" panose="020B0604030504040204" pitchFamily="34" charset="-120"/>
                        </a:rPr>
                        <a:t>協辦</a:t>
                      </a:r>
                      <a:r>
                        <a:rPr lang="en-US" sz="1400" kern="0" dirty="0">
                          <a:effectLst/>
                          <a:latin typeface="微軟正黑體" panose="020B0604030504040204" pitchFamily="34" charset="-120"/>
                          <a:ea typeface="微軟正黑體" panose="020B0604030504040204" pitchFamily="34" charset="-120"/>
                        </a:rPr>
                        <a:t>65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rowSpan="2">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全國中小學科學展覽會</a:t>
                      </a:r>
                      <a:r>
                        <a:rPr lang="zh-TW" sz="1400" kern="0" dirty="0" smtClean="0">
                          <a:effectLst/>
                          <a:latin typeface="微軟正黑體" panose="020B0604030504040204" pitchFamily="34" charset="-120"/>
                          <a:ea typeface="微軟正黑體" panose="020B0604030504040204" pitchFamily="34" charset="-120"/>
                        </a:rPr>
                        <a:t>、臺灣</a:t>
                      </a:r>
                      <a:r>
                        <a:rPr lang="zh-TW" sz="1400" kern="0" dirty="0">
                          <a:effectLst/>
                          <a:latin typeface="微軟正黑體" panose="020B0604030504040204" pitchFamily="34" charset="-120"/>
                          <a:ea typeface="微軟正黑體" panose="020B0604030504040204" pitchFamily="34" charset="-120"/>
                        </a:rPr>
                        <a:t>國際科學展覽會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第一名、第二名、第三名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vMerge="1">
                  <a:txBody>
                    <a:bodyPr/>
                    <a:lstStyle/>
                    <a:p>
                      <a:endParaRPr lang="zh-TW" altLang="en-US"/>
                    </a:p>
                  </a:txBody>
                  <a:tcP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第四名至優勝或佳作</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rowSpan="2">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其他國際性特殊技藝技能競賽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第一名、第二名、第三名</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vMerge="1">
                  <a:txBody>
                    <a:bodyPr/>
                    <a:lstStyle/>
                    <a:p>
                      <a:endParaRPr lang="zh-TW" altLang="en-US"/>
                    </a:p>
                  </a:txBody>
                  <a:tcP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第四名至優勝</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rowSpan="3">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各縣（市）政府主辦報經本部備查之技藝技能比賽及科學展覽（不包括成果展</a:t>
                      </a:r>
                      <a:r>
                        <a:rPr lang="zh-TW" sz="1400" kern="0" dirty="0" smtClean="0">
                          <a:effectLst/>
                          <a:latin typeface="微軟正黑體" panose="020B0604030504040204" pitchFamily="34" charset="-120"/>
                          <a:ea typeface="微軟正黑體" panose="020B0604030504040204" pitchFamily="34" charset="-120"/>
                        </a:rPr>
                        <a:t>）優勝</a:t>
                      </a:r>
                      <a:r>
                        <a:rPr lang="zh-TW" sz="1400" kern="0" dirty="0">
                          <a:effectLst/>
                          <a:latin typeface="微軟正黑體" panose="020B0604030504040204" pitchFamily="34" charset="-120"/>
                          <a:ea typeface="微軟正黑體" panose="020B0604030504040204" pitchFamily="34" charset="-120"/>
                        </a:rPr>
                        <a:t>者</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第一名、第二名、第三</a:t>
                      </a:r>
                      <a:r>
                        <a:rPr lang="zh-TW" sz="1400" kern="0" dirty="0" smtClean="0">
                          <a:effectLst/>
                          <a:latin typeface="微軟正黑體" panose="020B0604030504040204" pitchFamily="34" charset="-120"/>
                          <a:ea typeface="微軟正黑體" panose="020B0604030504040204" pitchFamily="34" charset="-120"/>
                        </a:rPr>
                        <a:t>名（</a:t>
                      </a:r>
                      <a:r>
                        <a:rPr lang="zh-TW" sz="1400" kern="0" dirty="0">
                          <a:effectLst/>
                          <a:latin typeface="微軟正黑體" panose="020B0604030504040204" pitchFamily="34" charset="-120"/>
                          <a:ea typeface="微軟正黑體" panose="020B0604030504040204" pitchFamily="34" charset="-120"/>
                        </a:rPr>
                        <a:t>特優）</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vMerge="1">
                  <a:txBody>
                    <a:bodyPr/>
                    <a:lstStyle/>
                    <a:p>
                      <a:endParaRPr lang="zh-TW" altLang="en-US"/>
                    </a:p>
                  </a:txBody>
                  <a:tcP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第四名、第五名、第六</a:t>
                      </a:r>
                      <a:r>
                        <a:rPr lang="zh-TW" sz="1400" kern="0" dirty="0" smtClean="0">
                          <a:effectLst/>
                          <a:latin typeface="微軟正黑體" panose="020B0604030504040204" pitchFamily="34" charset="-120"/>
                          <a:ea typeface="微軟正黑體" panose="020B0604030504040204" pitchFamily="34" charset="-120"/>
                        </a:rPr>
                        <a:t>名（</a:t>
                      </a:r>
                      <a:r>
                        <a:rPr lang="zh-TW" sz="1400" kern="0" dirty="0">
                          <a:effectLst/>
                          <a:latin typeface="微軟正黑體" panose="020B0604030504040204" pitchFamily="34" charset="-120"/>
                          <a:ea typeface="微軟正黑體" panose="020B0604030504040204" pitchFamily="34" charset="-120"/>
                        </a:rPr>
                        <a:t>優等）</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vMerge="1">
                  <a:txBody>
                    <a:bodyPr/>
                    <a:lstStyle/>
                    <a:p>
                      <a:endParaRPr lang="zh-TW" altLang="en-US"/>
                    </a:p>
                  </a:txBody>
                  <a:tcPr/>
                </a:tc>
                <a:tc>
                  <a:txBody>
                    <a:bodyPr/>
                    <a:lstStyle/>
                    <a:p>
                      <a:pPr>
                        <a:spcAft>
                          <a:spcPts val="0"/>
                        </a:spcAft>
                      </a:pPr>
                      <a:r>
                        <a:rPr lang="zh-TW" sz="1400" kern="0" dirty="0">
                          <a:effectLst/>
                          <a:latin typeface="微軟正黑體" panose="020B0604030504040204" pitchFamily="34" charset="-120"/>
                          <a:ea typeface="微軟正黑體" panose="020B0604030504040204" pitchFamily="34" charset="-120"/>
                        </a:rPr>
                        <a:t>佳作（甲等）</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462268">
                <a:tc>
                  <a:txBody>
                    <a:bodyPr/>
                    <a:lstStyle/>
                    <a:p>
                      <a:pPr>
                        <a:spcAft>
                          <a:spcPts val="0"/>
                        </a:spcAft>
                      </a:pPr>
                      <a:r>
                        <a:rPr lang="zh-TW" sz="1400" kern="0" dirty="0">
                          <a:solidFill>
                            <a:srgbClr val="FF0000"/>
                          </a:solidFill>
                          <a:effectLst/>
                          <a:latin typeface="微軟正黑體" panose="020B0604030504040204" pitchFamily="34" charset="-120"/>
                          <a:ea typeface="微軟正黑體" panose="020B0604030504040204" pitchFamily="34" charset="-120"/>
                        </a:rPr>
                        <a:t>領有技術士證</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zh-TW" sz="1400" kern="0" dirty="0">
                          <a:solidFill>
                            <a:srgbClr val="FF0000"/>
                          </a:solidFill>
                          <a:effectLst/>
                          <a:latin typeface="微軟正黑體" panose="020B0604030504040204" pitchFamily="34" charset="-120"/>
                          <a:ea typeface="微軟正黑體" panose="020B0604030504040204" pitchFamily="34" charset="-120"/>
                        </a:rPr>
                        <a:t>領有丙級以上技術士證或相當於丙級以上之單一級技術士證</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solidFill>
                            <a:srgbClr val="FF0000"/>
                          </a:solidFill>
                          <a:effectLst/>
                          <a:latin typeface="微軟正黑體" panose="020B0604030504040204" pitchFamily="34" charset="-120"/>
                          <a:ea typeface="微軟正黑體" panose="020B0604030504040204" pitchFamily="34" charset="-120"/>
                        </a:rPr>
                        <a:t>50</a:t>
                      </a:r>
                      <a:endParaRPr lang="zh-TW" sz="14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rowSpan="3">
                  <a:txBody>
                    <a:bodyPr/>
                    <a:lstStyle/>
                    <a:p>
                      <a:pPr>
                        <a:spcAft>
                          <a:spcPts val="0"/>
                        </a:spcAft>
                      </a:pPr>
                      <a:r>
                        <a:rPr lang="zh-TW" sz="1200" kern="0" dirty="0">
                          <a:effectLst/>
                          <a:latin typeface="微軟正黑體" panose="020B0604030504040204" pitchFamily="34" charset="-120"/>
                          <a:ea typeface="微軟正黑體" panose="020B0604030504040204" pitchFamily="34" charset="-120"/>
                        </a:rPr>
                        <a:t>應屆畢（結）業生技藝教育課程成績優良，技藝教育課程職群成績（與國中在校學習領域評量成績無涉）達該班</a:t>
                      </a:r>
                      <a:r>
                        <a:rPr lang="en-US" sz="1200" kern="0" dirty="0">
                          <a:effectLst/>
                          <a:latin typeface="微軟正黑體" panose="020B0604030504040204" pitchFamily="34" charset="-120"/>
                          <a:ea typeface="微軟正黑體" panose="020B0604030504040204" pitchFamily="34" charset="-120"/>
                        </a:rPr>
                        <a:t>PR</a:t>
                      </a:r>
                      <a:r>
                        <a:rPr lang="zh-TW" sz="1200" kern="0" dirty="0">
                          <a:effectLst/>
                          <a:latin typeface="微軟正黑體" panose="020B0604030504040204" pitchFamily="34" charset="-120"/>
                          <a:ea typeface="微軟正黑體" panose="020B0604030504040204" pitchFamily="34" charset="-120"/>
                        </a:rPr>
                        <a:t>值七十以上者（得擇優一職群成績採計得分）</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spcAft>
                          <a:spcPts val="0"/>
                        </a:spcAft>
                      </a:pPr>
                      <a:r>
                        <a:rPr lang="en-US" sz="1400" kern="0" dirty="0">
                          <a:effectLst/>
                          <a:latin typeface="微軟正黑體" panose="020B0604030504040204" pitchFamily="34" charset="-120"/>
                          <a:ea typeface="微軟正黑體" panose="020B0604030504040204" pitchFamily="34" charset="-120"/>
                        </a:rPr>
                        <a:t>PR</a:t>
                      </a:r>
                      <a:r>
                        <a:rPr lang="zh-TW" sz="1400" kern="0" dirty="0">
                          <a:effectLst/>
                          <a:latin typeface="微軟正黑體" panose="020B0604030504040204" pitchFamily="34" charset="-120"/>
                          <a:ea typeface="微軟正黑體" panose="020B0604030504040204" pitchFamily="34" charset="-120"/>
                        </a:rPr>
                        <a:t>值（百分等級）九十以上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307619">
                <a:tc vMerge="1">
                  <a:txBody>
                    <a:bodyPr/>
                    <a:lstStyle/>
                    <a:p>
                      <a:endParaRPr lang="zh-TW" altLang="en-US"/>
                    </a:p>
                  </a:txBody>
                  <a:tcPr/>
                </a:tc>
                <a:tc>
                  <a:txBody>
                    <a:bodyPr/>
                    <a:lstStyle/>
                    <a:p>
                      <a:pPr>
                        <a:spcAft>
                          <a:spcPts val="0"/>
                        </a:spcAft>
                      </a:pPr>
                      <a:r>
                        <a:rPr lang="en-US" sz="1400" kern="0" dirty="0">
                          <a:effectLst/>
                          <a:latin typeface="微軟正黑體" panose="020B0604030504040204" pitchFamily="34" charset="-120"/>
                          <a:ea typeface="微軟正黑體" panose="020B0604030504040204" pitchFamily="34" charset="-120"/>
                        </a:rPr>
                        <a:t>PR</a:t>
                      </a:r>
                      <a:r>
                        <a:rPr lang="zh-TW" sz="1400" kern="0" dirty="0">
                          <a:effectLst/>
                          <a:latin typeface="微軟正黑體" panose="020B0604030504040204" pitchFamily="34" charset="-120"/>
                          <a:ea typeface="微軟正黑體" panose="020B0604030504040204" pitchFamily="34" charset="-120"/>
                        </a:rPr>
                        <a:t>值（百分等級）八十以上未達九十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r h="254842">
                <a:tc vMerge="1">
                  <a:txBody>
                    <a:bodyPr/>
                    <a:lstStyle/>
                    <a:p>
                      <a:endParaRPr lang="zh-TW" altLang="en-US"/>
                    </a:p>
                  </a:txBody>
                  <a:tcPr/>
                </a:tc>
                <a:tc>
                  <a:txBody>
                    <a:bodyPr/>
                    <a:lstStyle/>
                    <a:p>
                      <a:pPr>
                        <a:spcAft>
                          <a:spcPts val="0"/>
                        </a:spcAft>
                      </a:pPr>
                      <a:r>
                        <a:rPr lang="en-US" sz="1400" kern="0" dirty="0">
                          <a:effectLst/>
                          <a:latin typeface="微軟正黑體" panose="020B0604030504040204" pitchFamily="34" charset="-120"/>
                          <a:ea typeface="微軟正黑體" panose="020B0604030504040204" pitchFamily="34" charset="-120"/>
                        </a:rPr>
                        <a:t>PR</a:t>
                      </a:r>
                      <a:r>
                        <a:rPr lang="zh-TW" sz="1400" kern="0" dirty="0">
                          <a:effectLst/>
                          <a:latin typeface="微軟正黑體" panose="020B0604030504040204" pitchFamily="34" charset="-120"/>
                          <a:ea typeface="微軟正黑體" panose="020B0604030504040204" pitchFamily="34" charset="-120"/>
                        </a:rPr>
                        <a:t>值（百分等級）七十以上未達八十</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24386" marB="24386" anchor="ctr"/>
                </a:tc>
              </a:tr>
            </a:tbl>
          </a:graphicData>
        </a:graphic>
      </p:graphicFrame>
    </p:spTree>
    <p:extLst>
      <p:ext uri="{BB962C8B-B14F-4D97-AF65-F5344CB8AC3E}">
        <p14:creationId xmlns="" xmlns:p14="http://schemas.microsoft.com/office/powerpoint/2010/main" val="38602452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071538" y="357166"/>
            <a:ext cx="6472254" cy="1143000"/>
          </a:xfrm>
        </p:spPr>
        <p:txBody>
          <a:bodyPr/>
          <a:lstStyle/>
          <a:p>
            <a:r>
              <a:rPr lang="zh-TW" altLang="en-US" dirty="0">
                <a:latin typeface="微軟正黑體" panose="020B0604030504040204" pitchFamily="34" charset="-120"/>
              </a:rPr>
              <a:t>技優甄審</a:t>
            </a:r>
            <a:r>
              <a:rPr lang="zh-TW" altLang="en-US" dirty="0" smtClean="0">
                <a:latin typeface="微軟正黑體" panose="020B0604030504040204" pitchFamily="34" charset="-120"/>
              </a:rPr>
              <a:t>入學 </a:t>
            </a:r>
            <a:r>
              <a:rPr lang="en-US" altLang="zh-TW" dirty="0" smtClean="0">
                <a:latin typeface="微軟正黑體" panose="020B0604030504040204" pitchFamily="34" charset="-120"/>
              </a:rPr>
              <a:t>3/3</a:t>
            </a:r>
            <a:endParaRPr lang="zh-TW" altLang="en-US" dirty="0">
              <a:latin typeface="微軟正黑體" panose="020B0604030504040204" pitchFamily="34" charset="-120"/>
            </a:endParaRPr>
          </a:p>
        </p:txBody>
      </p:sp>
      <p:sp>
        <p:nvSpPr>
          <p:cNvPr id="6" name="內容版面配置區 2"/>
          <p:cNvSpPr>
            <a:spLocks noGrp="1"/>
          </p:cNvSpPr>
          <p:nvPr>
            <p:ph idx="1"/>
          </p:nvPr>
        </p:nvSpPr>
        <p:spPr>
          <a:xfrm>
            <a:off x="1071538" y="1600200"/>
            <a:ext cx="7820942" cy="5043510"/>
          </a:xfrm>
        </p:spPr>
        <p:txBody>
          <a:bodyPr>
            <a:normAutofit/>
          </a:bodyPr>
          <a:lstStyle/>
          <a:p>
            <a:r>
              <a:rPr lang="zh-TW" altLang="en-US" sz="2800" dirty="0" smtClean="0">
                <a:latin typeface="微軟正黑體" panose="020B0604030504040204" pitchFamily="34" charset="-120"/>
                <a:ea typeface="微軟正黑體" panose="020B0604030504040204" pitchFamily="34" charset="-120"/>
              </a:rPr>
              <a:t>分發依據：</a:t>
            </a:r>
            <a:endParaRPr lang="en-US" altLang="zh-TW" sz="28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依積分高低順序及志願序分發相關專業群科就讀。 </a:t>
            </a:r>
            <a:r>
              <a:rPr lang="en-US" altLang="zh-TW" sz="2400" dirty="0" smtClean="0">
                <a:latin typeface="微軟正黑體" panose="020B0604030504040204" pitchFamily="34" charset="-120"/>
                <a:ea typeface="微軟正黑體" panose="020B0604030504040204" pitchFamily="34" charset="-120"/>
              </a:rPr>
              <a:t/>
            </a:r>
            <a:br>
              <a:rPr lang="en-US" altLang="zh-TW" sz="2400" dirty="0" smtClean="0">
                <a:latin typeface="微軟正黑體" panose="020B0604030504040204" pitchFamily="34" charset="-120"/>
                <a:ea typeface="微軟正黑體" panose="020B0604030504040204" pitchFamily="34" charset="-120"/>
              </a:rPr>
            </a:br>
            <a:r>
              <a:rPr lang="zh-TW" altLang="en-US" sz="2400" dirty="0" smtClean="0">
                <a:latin typeface="微軟正黑體" panose="020B0604030504040204" pitchFamily="34" charset="-120"/>
                <a:ea typeface="微軟正黑體" panose="020B0604030504040204" pitchFamily="34" charset="-120"/>
              </a:rPr>
              <a:t>  積分相同進行同分參酌以定錄取，</a:t>
            </a:r>
            <a:r>
              <a:rPr lang="zh-TW" altLang="en-US" sz="2400" dirty="0" smtClean="0">
                <a:solidFill>
                  <a:srgbClr val="FF0000"/>
                </a:solidFill>
                <a:latin typeface="微軟正黑體" panose="020B0604030504040204" pitchFamily="34" charset="-120"/>
                <a:ea typeface="微軟正黑體" panose="020B0604030504040204" pitchFamily="34" charset="-120"/>
              </a:rPr>
              <a:t>同分參酌項目由各就學 </a:t>
            </a:r>
            <a:r>
              <a:rPr lang="en-US" altLang="zh-TW" sz="2400" dirty="0" smtClean="0">
                <a:solidFill>
                  <a:srgbClr val="FF0000"/>
                </a:solidFill>
                <a:latin typeface="微軟正黑體" panose="020B0604030504040204" pitchFamily="34" charset="-120"/>
                <a:ea typeface="微軟正黑體" panose="020B0604030504040204" pitchFamily="34" charset="-120"/>
              </a:rPr>
              <a:t/>
            </a:r>
            <a:br>
              <a:rPr lang="en-US" altLang="zh-TW" sz="2400" dirty="0" smtClean="0">
                <a:solidFill>
                  <a:srgbClr val="FF0000"/>
                </a:solidFill>
                <a:latin typeface="微軟正黑體" panose="020B0604030504040204" pitchFamily="34" charset="-120"/>
                <a:ea typeface="微軟正黑體" panose="020B0604030504040204" pitchFamily="34" charset="-120"/>
              </a:rPr>
            </a:br>
            <a:r>
              <a:rPr lang="en-US" altLang="zh-TW" sz="2400" dirty="0" smtClean="0">
                <a:solidFill>
                  <a:srgbClr val="FF0000"/>
                </a:solidFill>
                <a:latin typeface="微軟正黑體" panose="020B0604030504040204" pitchFamily="34" charset="-120"/>
                <a:ea typeface="微軟正黑體" panose="020B0604030504040204" pitchFamily="34" charset="-120"/>
              </a:rPr>
              <a:t>  </a:t>
            </a:r>
            <a:r>
              <a:rPr lang="zh-TW" altLang="en-US" sz="2400" dirty="0" smtClean="0">
                <a:solidFill>
                  <a:srgbClr val="FF0000"/>
                </a:solidFill>
                <a:latin typeface="微軟正黑體" panose="020B0604030504040204" pitchFamily="34" charset="-120"/>
                <a:ea typeface="微軟正黑體" panose="020B0604030504040204" pitchFamily="34" charset="-120"/>
              </a:rPr>
              <a:t>區自訂</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所填志願之校科已額滿者，不予分發；其分發至額滿為止</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經</a:t>
            </a:r>
            <a:r>
              <a:rPr lang="zh-TW" altLang="en-US" sz="2400" dirty="0">
                <a:latin typeface="微軟正黑體" panose="020B0604030504040204" pitchFamily="34" charset="-120"/>
                <a:ea typeface="微軟正黑體" panose="020B0604030504040204" pitchFamily="34" charset="-120"/>
              </a:rPr>
              <a:t>積分比序且同分參酌後，仍無法評比者，增額錄取</a:t>
            </a:r>
            <a:r>
              <a:rPr lang="zh-TW" altLang="en-US" sz="2400" dirty="0" smtClean="0">
                <a:latin typeface="微軟正黑體" panose="020B0604030504040204" pitchFamily="34" charset="-120"/>
                <a:ea typeface="微軟正黑體" panose="020B0604030504040204" pitchFamily="34" charset="-120"/>
              </a:rPr>
              <a:t>之。</a:t>
            </a:r>
            <a:endParaRPr lang="en-US" altLang="zh-TW" sz="2400" dirty="0" smtClean="0">
              <a:latin typeface="微軟正黑體" panose="020B0604030504040204" pitchFamily="34" charset="-120"/>
              <a:ea typeface="微軟正黑體" panose="020B0604030504040204" pitchFamily="34" charset="-120"/>
            </a:endParaRPr>
          </a:p>
          <a:p>
            <a:pPr marL="457200" lvl="1" indent="0">
              <a:buNone/>
            </a:pP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分發</a:t>
            </a:r>
            <a:r>
              <a:rPr lang="zh-TW" altLang="en-US" sz="2400" dirty="0">
                <a:latin typeface="微軟正黑體" panose="020B0604030504040204" pitchFamily="34" charset="-120"/>
                <a:ea typeface="微軟正黑體" panose="020B0604030504040204" pitchFamily="34" charset="-120"/>
              </a:rPr>
              <a:t>以一次為限，一經分發後不得申請</a:t>
            </a:r>
            <a:r>
              <a:rPr lang="zh-TW" altLang="en-US" sz="2400" dirty="0" smtClean="0">
                <a:latin typeface="微軟正黑體" panose="020B0604030504040204" pitchFamily="34" charset="-120"/>
                <a:ea typeface="微軟正黑體" panose="020B0604030504040204" pitchFamily="34" charset="-120"/>
              </a:rPr>
              <a:t>更改。</a:t>
            </a:r>
            <a:endParaRPr lang="en-US" altLang="zh-TW" sz="24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錄取名額：</a:t>
            </a:r>
            <a:endParaRPr lang="en-US" altLang="zh-TW" sz="2800" dirty="0" smtClean="0">
              <a:latin typeface="微軟正黑體" panose="020B0604030504040204" pitchFamily="34" charset="-120"/>
              <a:ea typeface="微軟正黑體" panose="020B0604030504040204" pitchFamily="34" charset="-120"/>
            </a:endParaRPr>
          </a:p>
          <a:p>
            <a:pPr lvl="1"/>
            <a:r>
              <a:rPr lang="zh-TW" altLang="en-US" sz="2400" dirty="0" smtClean="0">
                <a:solidFill>
                  <a:srgbClr val="FF0000"/>
                </a:solidFill>
                <a:latin typeface="微軟正黑體" panose="020B0604030504040204" pitchFamily="34" charset="-120"/>
                <a:ea typeface="微軟正黑體" panose="020B0604030504040204" pitchFamily="34" charset="-120"/>
              </a:rPr>
              <a:t>公立學校每班內含</a:t>
            </a:r>
            <a:r>
              <a:rPr lang="en-US" altLang="zh-TW" sz="2400" dirty="0" smtClean="0">
                <a:solidFill>
                  <a:srgbClr val="FF0000"/>
                </a:solidFill>
                <a:latin typeface="微軟正黑體" panose="020B0604030504040204" pitchFamily="34" charset="-120"/>
                <a:ea typeface="微軟正黑體" panose="020B0604030504040204" pitchFamily="34" charset="-120"/>
              </a:rPr>
              <a:t>2</a:t>
            </a:r>
            <a:r>
              <a:rPr lang="zh-TW" altLang="en-US" sz="2400" dirty="0" smtClean="0">
                <a:solidFill>
                  <a:srgbClr val="FF0000"/>
                </a:solidFill>
                <a:latin typeface="微軟正黑體" panose="020B0604030504040204" pitchFamily="34" charset="-120"/>
                <a:ea typeface="微軟正黑體" panose="020B0604030504040204" pitchFamily="34" charset="-120"/>
              </a:rPr>
              <a:t>名，私立學校</a:t>
            </a:r>
            <a:r>
              <a:rPr lang="zh-TW" altLang="en-US" sz="2400" dirty="0">
                <a:solidFill>
                  <a:srgbClr val="FF0000"/>
                </a:solidFill>
                <a:latin typeface="微軟正黑體" panose="020B0604030504040204" pitchFamily="34" charset="-120"/>
                <a:ea typeface="微軟正黑體" panose="020B0604030504040204" pitchFamily="34" charset="-120"/>
              </a:rPr>
              <a:t>每班</a:t>
            </a:r>
            <a:r>
              <a:rPr lang="zh-TW" altLang="en-US" sz="2400" dirty="0" smtClean="0">
                <a:solidFill>
                  <a:srgbClr val="FF0000"/>
                </a:solidFill>
                <a:latin typeface="微軟正黑體" panose="020B0604030504040204" pitchFamily="34" charset="-120"/>
                <a:ea typeface="微軟正黑體" panose="020B0604030504040204" pitchFamily="34" charset="-120"/>
              </a:rPr>
              <a:t>外加</a:t>
            </a:r>
            <a:r>
              <a:rPr lang="en-US" altLang="zh-TW" sz="2400" dirty="0" smtClean="0">
                <a:solidFill>
                  <a:srgbClr val="FF0000"/>
                </a:solidFill>
                <a:latin typeface="微軟正黑體" panose="020B0604030504040204" pitchFamily="34" charset="-120"/>
                <a:ea typeface="微軟正黑體" panose="020B0604030504040204" pitchFamily="34" charset="-120"/>
              </a:rPr>
              <a:t>2</a:t>
            </a:r>
            <a:r>
              <a:rPr lang="zh-TW" altLang="en-US" sz="2400" dirty="0" smtClean="0">
                <a:solidFill>
                  <a:srgbClr val="FF0000"/>
                </a:solidFill>
                <a:latin typeface="微軟正黑體" panose="020B0604030504040204" pitchFamily="34" charset="-120"/>
                <a:ea typeface="微軟正黑體" panose="020B0604030504040204" pitchFamily="34" charset="-120"/>
              </a:rPr>
              <a:t>名</a:t>
            </a:r>
            <a:r>
              <a:rPr lang="zh-TW" altLang="en-US" sz="2400"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55</a:t>
            </a:fld>
            <a:endParaRPr lang="zh-TW" altLang="en-US"/>
          </a:p>
        </p:txBody>
      </p:sp>
    </p:spTree>
    <p:extLst>
      <p:ext uri="{BB962C8B-B14F-4D97-AF65-F5344CB8AC3E}">
        <p14:creationId xmlns="" xmlns:p14="http://schemas.microsoft.com/office/powerpoint/2010/main" val="41339945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2"/>
          <p:cNvSpPr>
            <a:spLocks noGrp="1"/>
          </p:cNvSpPr>
          <p:nvPr>
            <p:ph idx="1"/>
          </p:nvPr>
        </p:nvSpPr>
        <p:spPr>
          <a:xfrm>
            <a:off x="1071538" y="1268760"/>
            <a:ext cx="7615262" cy="5374950"/>
          </a:xfrm>
        </p:spPr>
        <p:txBody>
          <a:bodyPr>
            <a:normAutofit/>
          </a:bodyPr>
          <a:lstStyle/>
          <a:p>
            <a:pPr>
              <a:spcBef>
                <a:spcPts val="1200"/>
              </a:spcBef>
            </a:pPr>
            <a:r>
              <a:rPr lang="zh-TW" altLang="en-US" sz="2400" dirty="0">
                <a:latin typeface="微軟正黑體" panose="020B0604030504040204" pitchFamily="34" charset="-120"/>
                <a:ea typeface="微軟正黑體" panose="020B0604030504040204" pitchFamily="34" charset="-120"/>
              </a:rPr>
              <a:t>高級中等學校多元入學招生</a:t>
            </a:r>
            <a:r>
              <a:rPr lang="zh-TW" altLang="en-US" sz="2400" dirty="0" smtClean="0">
                <a:latin typeface="微軟正黑體" panose="020B0604030504040204" pitchFamily="34" charset="-120"/>
                <a:ea typeface="微軟正黑體" panose="020B0604030504040204" pitchFamily="34" charset="-120"/>
              </a:rPr>
              <a:t>辦法第十一條：特色</a:t>
            </a:r>
            <a:r>
              <a:rPr lang="zh-TW" altLang="en-US" sz="2400" dirty="0">
                <a:latin typeface="微軟正黑體" panose="020B0604030504040204" pitchFamily="34" charset="-120"/>
                <a:ea typeface="微軟正黑體" panose="020B0604030504040204" pitchFamily="34" charset="-120"/>
              </a:rPr>
              <a:t>招生</a:t>
            </a:r>
            <a:r>
              <a:rPr lang="zh-TW" altLang="en-US" sz="2400" dirty="0" smtClean="0">
                <a:latin typeface="微軟正黑體" panose="020B0604030504040204" pitchFamily="34" charset="-120"/>
                <a:ea typeface="微軟正黑體" panose="020B0604030504040204" pitchFamily="34" charset="-120"/>
              </a:rPr>
              <a:t>辦理方式</a:t>
            </a:r>
            <a:r>
              <a:rPr lang="zh-TW" altLang="en-US" sz="2400" dirty="0">
                <a:latin typeface="微軟正黑體" panose="020B0604030504040204" pitchFamily="34" charset="-120"/>
                <a:ea typeface="微軟正黑體" panose="020B0604030504040204" pitchFamily="34" charset="-120"/>
              </a:rPr>
              <a:t>如下：</a:t>
            </a:r>
          </a:p>
          <a:p>
            <a:pPr marL="808038" lvl="1" indent="-441325">
              <a:spcBef>
                <a:spcPts val="600"/>
              </a:spcBef>
              <a:tabLst>
                <a:tab pos="715963" algn="l"/>
              </a:tabLst>
            </a:pPr>
            <a:r>
              <a:rPr lang="zh-TW" altLang="en-US" sz="2400" dirty="0">
                <a:solidFill>
                  <a:srgbClr val="C00000"/>
                </a:solidFill>
                <a:latin typeface="微軟正黑體" panose="020B0604030504040204" pitchFamily="34" charset="-120"/>
                <a:ea typeface="微軟正黑體" panose="020B0604030504040204" pitchFamily="34" charset="-120"/>
              </a:rPr>
              <a:t>特色招生</a:t>
            </a:r>
            <a:r>
              <a:rPr lang="zh-TW" altLang="en-US" sz="2400" dirty="0" smtClean="0">
                <a:solidFill>
                  <a:srgbClr val="C00000"/>
                </a:solidFill>
                <a:latin typeface="微軟正黑體" panose="020B0604030504040204" pitchFamily="34" charset="-120"/>
                <a:ea typeface="微軟正黑體" panose="020B0604030504040204" pitchFamily="34" charset="-120"/>
              </a:rPr>
              <a:t>辦理方式</a:t>
            </a:r>
            <a:r>
              <a:rPr lang="zh-TW" altLang="en-US" sz="2400" dirty="0">
                <a:solidFill>
                  <a:srgbClr val="C00000"/>
                </a:solidFill>
                <a:latin typeface="微軟正黑體" panose="020B0604030504040204" pitchFamily="34" charset="-120"/>
                <a:ea typeface="微軟正黑體" panose="020B0604030504040204" pitchFamily="34" charset="-120"/>
              </a:rPr>
              <a:t>如下：</a:t>
            </a:r>
          </a:p>
          <a:p>
            <a:pPr marL="804863" lvl="1" indent="-504000">
              <a:spcBef>
                <a:spcPts val="600"/>
              </a:spcBef>
              <a:buNone/>
              <a:tabLst>
                <a:tab pos="715963" algn="l"/>
              </a:tabLst>
            </a:pPr>
            <a:r>
              <a:rPr lang="zh-TW" altLang="en-US" sz="2400" dirty="0">
                <a:solidFill>
                  <a:srgbClr val="C00000"/>
                </a:solidFill>
                <a:latin typeface="微軟正黑體" panose="020B0604030504040204" pitchFamily="34" charset="-120"/>
                <a:ea typeface="微軟正黑體" panose="020B0604030504040204" pitchFamily="34" charset="-120"/>
              </a:rPr>
              <a:t>一、甄選入學：</a:t>
            </a:r>
            <a:r>
              <a:rPr lang="zh-TW" altLang="en-US" sz="2400" dirty="0">
                <a:latin typeface="微軟正黑體" panose="020B0604030504040204" pitchFamily="34" charset="-120"/>
                <a:ea typeface="微軟正黑體" panose="020B0604030504040204" pitchFamily="34" charset="-120"/>
              </a:rPr>
              <a:t>學校之</a:t>
            </a:r>
            <a:r>
              <a:rPr lang="zh-TW" altLang="en-US" sz="2400" dirty="0" smtClean="0">
                <a:latin typeface="微軟正黑體" panose="020B0604030504040204" pitchFamily="34" charset="-120"/>
                <a:ea typeface="微軟正黑體" panose="020B0604030504040204" pitchFamily="34" charset="-120"/>
              </a:rPr>
              <a:t>音樂、</a:t>
            </a:r>
            <a:r>
              <a:rPr lang="zh-TW" altLang="en-US" sz="2400" dirty="0">
                <a:latin typeface="微軟正黑體" panose="020B0604030504040204" pitchFamily="34" charset="-120"/>
                <a:ea typeface="微軟正黑體" panose="020B0604030504040204" pitchFamily="34" charset="-120"/>
              </a:rPr>
              <a:t>美術、舞蹈、戲劇、科學、體育及</a:t>
            </a:r>
            <a:r>
              <a:rPr lang="zh-TW" altLang="en-US" sz="2400" dirty="0">
                <a:solidFill>
                  <a:srgbClr val="C00000"/>
                </a:solidFill>
                <a:latin typeface="微軟正黑體" panose="020B0604030504040204" pitchFamily="34" charset="-120"/>
                <a:ea typeface="微軟正黑體" panose="020B0604030504040204" pitchFamily="34" charset="-120"/>
              </a:rPr>
              <a:t>高級中等學校專業群、科之特殊班、科、組、群，</a:t>
            </a:r>
            <a:r>
              <a:rPr lang="zh-TW" altLang="en-US" sz="2400" dirty="0" smtClean="0">
                <a:solidFill>
                  <a:srgbClr val="0000FF"/>
                </a:solidFill>
                <a:latin typeface="微軟正黑體" panose="020B0604030504040204" pitchFamily="34" charset="-120"/>
                <a:ea typeface="微軟正黑體" panose="020B0604030504040204" pitchFamily="34" charset="-120"/>
              </a:rPr>
              <a:t>得參採</a:t>
            </a:r>
            <a:r>
              <a:rPr lang="zh-TW" altLang="en-US" sz="2400" dirty="0">
                <a:solidFill>
                  <a:srgbClr val="0000FF"/>
                </a:solidFill>
                <a:latin typeface="微軟正黑體" panose="020B0604030504040204" pitchFamily="34" charset="-120"/>
                <a:ea typeface="微軟正黑體" panose="020B0604030504040204" pitchFamily="34" charset="-120"/>
              </a:rPr>
              <a:t>國中教育會考成績</a:t>
            </a:r>
            <a:r>
              <a:rPr lang="zh-TW" altLang="en-US" sz="2400" dirty="0" smtClean="0">
                <a:solidFill>
                  <a:srgbClr val="0000FF"/>
                </a:solidFill>
                <a:latin typeface="微軟正黑體" panose="020B0604030504040204" pitchFamily="34" charset="-120"/>
                <a:ea typeface="微軟正黑體" panose="020B0604030504040204" pitchFamily="34" charset="-120"/>
              </a:rPr>
              <a:t>作為錄取</a:t>
            </a:r>
            <a:r>
              <a:rPr lang="zh-TW" altLang="en-US" sz="2400" dirty="0">
                <a:solidFill>
                  <a:srgbClr val="0000FF"/>
                </a:solidFill>
                <a:latin typeface="微軟正黑體" panose="020B0604030504040204" pitchFamily="34" charset="-120"/>
                <a:ea typeface="微軟正黑體" panose="020B0604030504040204" pitchFamily="34" charset="-120"/>
              </a:rPr>
              <a:t>門檻</a:t>
            </a:r>
            <a:r>
              <a:rPr lang="zh-TW" altLang="en-US" sz="2400" dirty="0">
                <a:solidFill>
                  <a:srgbClr val="C00000"/>
                </a:solidFill>
                <a:latin typeface="微軟正黑體" panose="020B0604030504040204" pitchFamily="34" charset="-120"/>
                <a:ea typeface="微軟正黑體" panose="020B0604030504040204" pitchFamily="34" charset="-120"/>
              </a:rPr>
              <a:t>，辦理單獨</a:t>
            </a:r>
            <a:r>
              <a:rPr lang="zh-TW" altLang="en-US" sz="2400" dirty="0" smtClean="0">
                <a:solidFill>
                  <a:srgbClr val="C00000"/>
                </a:solidFill>
                <a:latin typeface="微軟正黑體" panose="020B0604030504040204" pitchFamily="34" charset="-120"/>
                <a:ea typeface="微軟正黑體" panose="020B0604030504040204" pitchFamily="34" charset="-120"/>
              </a:rPr>
              <a:t>或聯合</a:t>
            </a:r>
            <a:r>
              <a:rPr lang="zh-TW" altLang="en-US" sz="2400" dirty="0">
                <a:solidFill>
                  <a:srgbClr val="C00000"/>
                </a:solidFill>
                <a:latin typeface="微軟正黑體" panose="020B0604030504040204" pitchFamily="34" charset="-120"/>
                <a:ea typeface="微軟正黑體" panose="020B0604030504040204" pitchFamily="34" charset="-120"/>
              </a:rPr>
              <a:t>招生，並應依術科測驗分數及學生志願，作為錄取依據。</a:t>
            </a:r>
          </a:p>
          <a:p>
            <a:pPr marL="366713" lvl="1" indent="0">
              <a:spcBef>
                <a:spcPts val="600"/>
              </a:spcBef>
              <a:buNone/>
              <a:tabLst>
                <a:tab pos="715963" algn="l"/>
              </a:tabLst>
            </a:pPr>
            <a:r>
              <a:rPr lang="zh-TW" altLang="en-US" sz="2400" dirty="0">
                <a:latin typeface="微軟正黑體" panose="020B0604030504040204" pitchFamily="34" charset="-120"/>
                <a:ea typeface="微軟正黑體" panose="020B0604030504040204" pitchFamily="34" charset="-120"/>
              </a:rPr>
              <a:t>二、考試分發入學：</a:t>
            </a:r>
          </a:p>
          <a:p>
            <a:pPr marL="1341438" lvl="1" indent="-625475">
              <a:spcBef>
                <a:spcPts val="600"/>
              </a:spcBef>
              <a:buNone/>
              <a:tabLst>
                <a:tab pos="715963" algn="l"/>
              </a:tabLst>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一</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學校</a:t>
            </a:r>
            <a:r>
              <a:rPr lang="zh-TW" altLang="en-US" sz="2400" dirty="0">
                <a:latin typeface="微軟正黑體" panose="020B0604030504040204" pitchFamily="34" charset="-120"/>
                <a:ea typeface="微軟正黑體" panose="020B0604030504040204" pitchFamily="34" charset="-120"/>
              </a:rPr>
              <a:t>以學科測驗成績及學生志願，作為分發入學之依據，辦理單獨</a:t>
            </a:r>
            <a:r>
              <a:rPr lang="zh-TW" altLang="en-US" sz="2400" dirty="0" smtClean="0">
                <a:latin typeface="微軟正黑體" panose="020B0604030504040204" pitchFamily="34" charset="-120"/>
                <a:ea typeface="微軟正黑體" panose="020B0604030504040204" pitchFamily="34" charset="-120"/>
              </a:rPr>
              <a:t>或聯合</a:t>
            </a:r>
            <a:r>
              <a:rPr lang="zh-TW" altLang="en-US" sz="2400" dirty="0">
                <a:latin typeface="微軟正黑體" panose="020B0604030504040204" pitchFamily="34" charset="-120"/>
                <a:ea typeface="微軟正黑體" panose="020B0604030504040204" pitchFamily="34" charset="-120"/>
              </a:rPr>
              <a:t>招生。</a:t>
            </a:r>
          </a:p>
          <a:p>
            <a:pPr marL="1341438" lvl="1" indent="-625475">
              <a:spcBef>
                <a:spcPts val="600"/>
              </a:spcBef>
              <a:buNone/>
              <a:tabLst>
                <a:tab pos="715963" algn="l"/>
              </a:tabLst>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二</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前</a:t>
            </a:r>
            <a:r>
              <a:rPr lang="zh-TW" altLang="en-US" sz="2400" dirty="0">
                <a:latin typeface="微軟正黑體" panose="020B0604030504040204" pitchFamily="34" charset="-120"/>
                <a:ea typeface="微軟正黑體" panose="020B0604030504040204" pitchFamily="34" charset="-120"/>
              </a:rPr>
              <a:t>目學科測驗分為國文、英語</a:t>
            </a:r>
            <a:r>
              <a:rPr lang="zh-TW" altLang="en-US" sz="2400" dirty="0" smtClean="0">
                <a:latin typeface="微軟正黑體" panose="020B0604030504040204" pitchFamily="34" charset="-120"/>
                <a:ea typeface="微軟正黑體" panose="020B0604030504040204" pitchFamily="34" charset="-120"/>
              </a:rPr>
              <a:t>、數學</a:t>
            </a:r>
            <a:r>
              <a:rPr lang="zh-TW" altLang="en-US" sz="2400" dirty="0">
                <a:latin typeface="微軟正黑體" panose="020B0604030504040204" pitchFamily="34" charset="-120"/>
                <a:ea typeface="微軟正黑體" panose="020B0604030504040204" pitchFamily="34" charset="-120"/>
              </a:rPr>
              <a:t>、社會及自然五科，並得擇科、併科測驗或加權計分。</a:t>
            </a: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56</a:t>
            </a:fld>
            <a:endParaRPr lang="zh-TW" altLang="en-US"/>
          </a:p>
        </p:txBody>
      </p:sp>
      <p:sp>
        <p:nvSpPr>
          <p:cNvPr id="8" name="標題 1"/>
          <p:cNvSpPr txBox="1">
            <a:spLocks/>
          </p:cNvSpPr>
          <p:nvPr/>
        </p:nvSpPr>
        <p:spPr bwMode="auto">
          <a:xfrm>
            <a:off x="1071538" y="476672"/>
            <a:ext cx="7715304" cy="6480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華康新特明體" panose="02020909000000000000" pitchFamily="49" charset="-120"/>
                <a:ea typeface="華康新特明體" panose="02020909000000000000" pitchFamily="49"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a:lstStyle>
          <a:p>
            <a:r>
              <a:rPr lang="zh-TW" altLang="en-US" sz="2800" dirty="0">
                <a:latin typeface="微軟正黑體" panose="020B0604030504040204" pitchFamily="34" charset="-120"/>
                <a:ea typeface="微軟正黑體" panose="020B0604030504040204" pitchFamily="34" charset="-120"/>
              </a:rPr>
              <a:t>特色招生專業群</a:t>
            </a:r>
            <a:r>
              <a:rPr lang="zh-TW" altLang="en-US" sz="2800" dirty="0" smtClean="0">
                <a:latin typeface="微軟正黑體" panose="020B0604030504040204" pitchFamily="34" charset="-120"/>
                <a:ea typeface="微軟正黑體" panose="020B0604030504040204" pitchFamily="34" charset="-120"/>
              </a:rPr>
              <a:t>科</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高職</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solidFill>
                  <a:prstClr val="black"/>
                </a:solidFill>
                <a:latin typeface="微軟正黑體" panose="020B0604030504040204" pitchFamily="34" charset="-120"/>
                <a:ea typeface="微軟正黑體" panose="020B0604030504040204" pitchFamily="34" charset="-120"/>
              </a:rPr>
              <a:t>甄選</a:t>
            </a:r>
            <a:r>
              <a:rPr lang="zh-TW" altLang="en-US" sz="2800" dirty="0">
                <a:solidFill>
                  <a:prstClr val="black"/>
                </a:solidFill>
                <a:latin typeface="微軟正黑體" panose="020B0604030504040204" pitchFamily="34" charset="-120"/>
                <a:ea typeface="微軟正黑體" panose="020B0604030504040204" pitchFamily="34" charset="-120"/>
              </a:rPr>
              <a:t>入學之</a:t>
            </a:r>
            <a:r>
              <a:rPr lang="zh-TW" altLang="en-US" sz="2800" dirty="0" smtClean="0">
                <a:solidFill>
                  <a:prstClr val="black"/>
                </a:solidFill>
                <a:latin typeface="微軟正黑體" panose="020B0604030504040204" pitchFamily="34" charset="-120"/>
                <a:ea typeface="微軟正黑體" panose="020B0604030504040204" pitchFamily="34" charset="-120"/>
              </a:rPr>
              <a:t>依據</a:t>
            </a:r>
            <a:endParaRPr kumimoji="0"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41392206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dirty="0">
                <a:solidFill>
                  <a:prstClr val="black"/>
                </a:solidFill>
              </a:rPr>
              <a:t>105</a:t>
            </a:r>
            <a:r>
              <a:rPr lang="zh-TW" altLang="en-US" dirty="0">
                <a:solidFill>
                  <a:prstClr val="black"/>
                </a:solidFill>
              </a:rPr>
              <a:t>學年度辦理學校</a:t>
            </a:r>
            <a:r>
              <a:rPr lang="zh-TW" altLang="en-US" dirty="0" smtClean="0">
                <a:solidFill>
                  <a:prstClr val="black"/>
                </a:solidFill>
              </a:rPr>
              <a:t>現況 </a:t>
            </a:r>
            <a:r>
              <a:rPr lang="en-US" altLang="zh-TW" dirty="0" smtClean="0">
                <a:solidFill>
                  <a:prstClr val="black"/>
                </a:solidFill>
              </a:rPr>
              <a:t>1/3</a:t>
            </a:r>
            <a:endParaRPr lang="zh-TW" altLang="en-US" dirty="0">
              <a:solidFill>
                <a:prstClr val="black"/>
              </a:solidFill>
            </a:endParaRPr>
          </a:p>
        </p:txBody>
      </p:sp>
      <p:graphicFrame>
        <p:nvGraphicFramePr>
          <p:cNvPr id="5" name="內容版面配置區 4"/>
          <p:cNvGraphicFramePr>
            <a:graphicFrameLocks noGrp="1"/>
          </p:cNvGraphicFramePr>
          <p:nvPr>
            <p:ph idx="1"/>
            <p:extLst>
              <p:ext uri="{D42A27DB-BD31-4B8C-83A1-F6EECF244321}">
                <p14:modId xmlns="" xmlns:p14="http://schemas.microsoft.com/office/powerpoint/2010/main" val="2593293752"/>
              </p:ext>
            </p:extLst>
          </p:nvPr>
        </p:nvGraphicFramePr>
        <p:xfrm>
          <a:off x="1071538" y="1484784"/>
          <a:ext cx="7858180" cy="5373215"/>
        </p:xfrm>
        <a:graphic>
          <a:graphicData uri="http://schemas.openxmlformats.org/drawingml/2006/table">
            <a:tbl>
              <a:tblPr firstRow="1" bandRow="1">
                <a:tableStyleId>{5C22544A-7EE6-4342-B048-85BDC9FD1C3A}</a:tableStyleId>
              </a:tblPr>
              <a:tblGrid>
                <a:gridCol w="1593316"/>
                <a:gridCol w="5163349"/>
                <a:gridCol w="1101515"/>
              </a:tblGrid>
              <a:tr h="393820">
                <a:tc>
                  <a:txBody>
                    <a:bodyPr/>
                    <a:lstStyle/>
                    <a:p>
                      <a:pPr algn="ctr">
                        <a:spcAft>
                          <a:spcPts val="0"/>
                        </a:spcAft>
                      </a:pPr>
                      <a:r>
                        <a:rPr lang="zh-TW" sz="2000" b="1" kern="0" dirty="0">
                          <a:effectLst/>
                          <a:latin typeface="Times New Roman"/>
                          <a:ea typeface="微軟正黑體" panose="020B0604030504040204" pitchFamily="34" charset="-120"/>
                          <a:cs typeface="Times New Roman"/>
                        </a:rPr>
                        <a:t>校</a:t>
                      </a:r>
                      <a:r>
                        <a:rPr lang="zh-TW" sz="2000" b="1" kern="0" dirty="0" smtClean="0">
                          <a:effectLst/>
                          <a:latin typeface="Times New Roman"/>
                          <a:ea typeface="微軟正黑體" panose="020B0604030504040204" pitchFamily="34" charset="-120"/>
                          <a:cs typeface="Times New Roman"/>
                        </a:rPr>
                        <a:t>名</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a:effectLst/>
                          <a:latin typeface="Times New Roman"/>
                          <a:ea typeface="微軟正黑體" panose="020B0604030504040204" pitchFamily="34" charset="-120"/>
                          <a:cs typeface="Times New Roman"/>
                        </a:rPr>
                        <a:t>特色招生科</a:t>
                      </a:r>
                      <a:r>
                        <a:rPr lang="en-US" sz="2000" b="1" kern="0">
                          <a:effectLst/>
                          <a:latin typeface="Times New Roman"/>
                          <a:ea typeface="微軟正黑體" panose="020B0604030504040204" pitchFamily="34" charset="-120"/>
                          <a:cs typeface="Times New Roman"/>
                        </a:rPr>
                        <a:t>/</a:t>
                      </a:r>
                      <a:r>
                        <a:rPr lang="zh-TW" sz="2000" b="1" kern="0">
                          <a:effectLst/>
                          <a:latin typeface="Times New Roman"/>
                          <a:ea typeface="微軟正黑體" panose="020B0604030504040204" pitchFamily="34" charset="-120"/>
                          <a:cs typeface="Times New Roman"/>
                        </a:rPr>
                        <a:t>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dirty="0">
                          <a:effectLst/>
                          <a:latin typeface="Times New Roman"/>
                          <a:ea typeface="微軟正黑體" panose="020B0604030504040204" pitchFamily="34" charset="-120"/>
                          <a:cs typeface="Times New Roman"/>
                        </a:rPr>
                        <a:t>招生名額</a:t>
                      </a:r>
                      <a:endParaRPr lang="zh-TW" sz="2000" kern="100" dirty="0">
                        <a:effectLst/>
                        <a:latin typeface="Calibri"/>
                        <a:ea typeface="新細明體"/>
                        <a:cs typeface="Times New Roman"/>
                      </a:endParaRPr>
                    </a:p>
                  </a:txBody>
                  <a:tcPr marL="19050" marR="19050" marT="0" marB="0" anchor="ctr"/>
                </a:tc>
              </a:tr>
              <a:tr h="393820">
                <a:tc>
                  <a:txBody>
                    <a:bodyPr/>
                    <a:lstStyle/>
                    <a:p>
                      <a:pPr algn="ctr">
                        <a:spcAft>
                          <a:spcPts val="0"/>
                        </a:spcAft>
                      </a:pPr>
                      <a:r>
                        <a:rPr lang="zh-TW" sz="2000" kern="100" dirty="0" smtClean="0">
                          <a:effectLst/>
                          <a:latin typeface="Calibri"/>
                          <a:ea typeface="微軟正黑體" panose="020B0604030504040204" pitchFamily="34" charset="-120"/>
                          <a:cs typeface="Times New Roman"/>
                        </a:rPr>
                        <a:t>士林</a:t>
                      </a:r>
                      <a:r>
                        <a:rPr lang="zh-TW" sz="2000" kern="100" dirty="0">
                          <a:effectLst/>
                          <a:latin typeface="Calibri"/>
                          <a:ea typeface="微軟正黑體" panose="020B0604030504040204" pitchFamily="34" charset="-120"/>
                          <a:cs typeface="Times New Roman"/>
                        </a:rPr>
                        <a:t>高商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廣告設計科</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34</a:t>
                      </a:r>
                      <a:endParaRPr lang="zh-TW" sz="2000" kern="100">
                        <a:effectLst/>
                        <a:latin typeface="Calibri"/>
                        <a:ea typeface="新細明體"/>
                        <a:cs typeface="Times New Roman"/>
                      </a:endParaRPr>
                    </a:p>
                  </a:txBody>
                  <a:tcPr marL="19050" marR="19050" marT="0" marB="0" anchor="ctr"/>
                </a:tc>
              </a:tr>
              <a:tr h="393820">
                <a:tc>
                  <a:txBody>
                    <a:bodyPr/>
                    <a:lstStyle/>
                    <a:p>
                      <a:pPr algn="ctr">
                        <a:spcAft>
                          <a:spcPts val="0"/>
                        </a:spcAft>
                      </a:pPr>
                      <a:r>
                        <a:rPr lang="zh-TW" sz="2000" kern="100" dirty="0" smtClean="0">
                          <a:effectLst/>
                          <a:latin typeface="Calibri"/>
                          <a:ea typeface="微軟正黑體" panose="020B0604030504040204" pitchFamily="34" charset="-120"/>
                          <a:cs typeface="Times New Roman"/>
                        </a:rPr>
                        <a:t>松山</a:t>
                      </a:r>
                      <a:r>
                        <a:rPr lang="zh-TW" sz="2000" kern="100" dirty="0">
                          <a:effectLst/>
                          <a:latin typeface="Calibri"/>
                          <a:ea typeface="微軟正黑體" panose="020B0604030504040204" pitchFamily="34" charset="-120"/>
                          <a:cs typeface="Times New Roman"/>
                        </a:rPr>
                        <a:t>家商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廣告設計科</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34</a:t>
                      </a:r>
                      <a:endParaRPr lang="zh-TW" sz="2000" kern="100" dirty="0">
                        <a:effectLst/>
                        <a:latin typeface="Calibri"/>
                        <a:ea typeface="新細明體"/>
                        <a:cs typeface="Times New Roman"/>
                      </a:endParaRPr>
                    </a:p>
                  </a:txBody>
                  <a:tcPr marL="19050" marR="19050" marT="0" marB="0" anchor="ctr"/>
                </a:tc>
              </a:tr>
              <a:tr h="393820">
                <a:tc>
                  <a:txBody>
                    <a:bodyPr/>
                    <a:lstStyle/>
                    <a:p>
                      <a:pPr algn="ctr">
                        <a:spcAft>
                          <a:spcPts val="0"/>
                        </a:spcAft>
                      </a:pPr>
                      <a:r>
                        <a:rPr lang="zh-TW" sz="2000" kern="100" dirty="0" smtClean="0">
                          <a:effectLst/>
                          <a:latin typeface="Calibri"/>
                          <a:ea typeface="微軟正黑體" panose="020B0604030504040204" pitchFamily="34" charset="-120"/>
                          <a:cs typeface="Times New Roman"/>
                        </a:rPr>
                        <a:t>內湖</a:t>
                      </a:r>
                      <a:r>
                        <a:rPr lang="zh-TW" sz="2000" kern="100" dirty="0">
                          <a:effectLst/>
                          <a:latin typeface="Calibri"/>
                          <a:ea typeface="微軟正黑體" panose="020B0604030504040204" pitchFamily="34" charset="-120"/>
                          <a:cs typeface="Times New Roman"/>
                        </a:rPr>
                        <a:t>高工</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電機科</a:t>
                      </a:r>
                      <a:r>
                        <a:rPr lang="en-US" sz="2000" kern="100" dirty="0">
                          <a:effectLst/>
                          <a:latin typeface="Times New Roman"/>
                          <a:ea typeface="新細明體"/>
                          <a:cs typeface="Times New Roman"/>
                        </a:rPr>
                        <a:t>(</a:t>
                      </a:r>
                      <a:r>
                        <a:rPr lang="zh-TW" sz="2000" kern="100">
                          <a:effectLst/>
                          <a:latin typeface="Calibri"/>
                          <a:ea typeface="微軟正黑體" panose="020B0604030504040204" pitchFamily="34" charset="-120"/>
                          <a:cs typeface="Times New Roman"/>
                        </a:rPr>
                        <a:t>實務</a:t>
                      </a:r>
                      <a:r>
                        <a:rPr lang="en-US" sz="2000" kern="100" dirty="0">
                          <a:effectLst/>
                          <a:latin typeface="Times New Roman"/>
                          <a:ea typeface="新細明體"/>
                          <a:cs typeface="Times New Roman"/>
                        </a:rPr>
                        <a:t>)</a:t>
                      </a:r>
                      <a:r>
                        <a:rPr lang="zh-TW" sz="2000" kern="100">
                          <a:effectLst/>
                          <a:latin typeface="Calibri"/>
                          <a:ea typeface="微軟正黑體" panose="020B0604030504040204" pitchFamily="34" charset="-120"/>
                          <a:cs typeface="Times New Roman"/>
                        </a:rPr>
                        <a:t>特色班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34</a:t>
                      </a:r>
                      <a:endParaRPr lang="zh-TW" sz="2000" kern="100">
                        <a:effectLst/>
                        <a:latin typeface="Calibri"/>
                        <a:ea typeface="新細明體"/>
                        <a:cs typeface="Times New Roman"/>
                      </a:endParaRPr>
                    </a:p>
                  </a:txBody>
                  <a:tcPr marL="19050" marR="19050" marT="0" marB="0" anchor="ctr"/>
                </a:tc>
              </a:tr>
              <a:tr h="393820">
                <a:tc rowSpan="5">
                  <a:txBody>
                    <a:bodyPr/>
                    <a:lstStyle/>
                    <a:p>
                      <a:pPr algn="ctr">
                        <a:spcAft>
                          <a:spcPts val="0"/>
                        </a:spcAft>
                      </a:pPr>
                      <a:r>
                        <a:rPr lang="zh-TW" sz="2000" kern="100" dirty="0" smtClean="0">
                          <a:effectLst/>
                          <a:latin typeface="Calibri"/>
                          <a:ea typeface="微軟正黑體" panose="020B0604030504040204" pitchFamily="34" charset="-120"/>
                          <a:cs typeface="Times New Roman"/>
                        </a:rPr>
                        <a:t>惇</a:t>
                      </a:r>
                      <a:r>
                        <a:rPr lang="zh-TW" sz="2000" kern="100" dirty="0">
                          <a:effectLst/>
                          <a:latin typeface="Calibri"/>
                          <a:ea typeface="微軟正黑體" panose="020B0604030504040204" pitchFamily="34" charset="-120"/>
                          <a:cs typeface="Times New Roman"/>
                        </a:rPr>
                        <a:t>敘工商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汽車科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進口車輛技術人才專班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50</a:t>
                      </a:r>
                      <a:endParaRPr lang="zh-TW" sz="2000" kern="100">
                        <a:effectLst/>
                        <a:latin typeface="Calibri"/>
                        <a:ea typeface="新細明體"/>
                        <a:cs typeface="Times New Roman"/>
                      </a:endParaRPr>
                    </a:p>
                  </a:txBody>
                  <a:tcPr marL="19050" marR="19050" marT="0" marB="0" anchor="ctr"/>
                </a:tc>
              </a:tr>
              <a:tr h="39382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汽車科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柴油車輛維修班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25</a:t>
                      </a:r>
                      <a:endParaRPr lang="zh-TW" sz="2000" kern="100">
                        <a:effectLst/>
                        <a:latin typeface="Calibri"/>
                        <a:ea typeface="新細明體"/>
                        <a:cs typeface="Times New Roman"/>
                      </a:endParaRPr>
                    </a:p>
                  </a:txBody>
                  <a:tcPr marL="19050" marR="19050" marT="0" marB="0" anchor="ctr"/>
                </a:tc>
              </a:tr>
              <a:tr h="39382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汽車科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汽車服務行銷人才班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25</a:t>
                      </a:r>
                      <a:endParaRPr lang="zh-TW" sz="2000" kern="100">
                        <a:effectLst/>
                        <a:latin typeface="Calibri"/>
                        <a:ea typeface="新細明體"/>
                        <a:cs typeface="Times New Roman"/>
                      </a:endParaRPr>
                    </a:p>
                  </a:txBody>
                  <a:tcPr marL="19050" marR="19050" marT="0" marB="0" anchor="ctr"/>
                </a:tc>
              </a:tr>
              <a:tr h="647375">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室內空間設計科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傳統技藝與道具製作人才培訓班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25</a:t>
                      </a:r>
                      <a:endParaRPr lang="zh-TW" sz="2000" kern="100">
                        <a:effectLst/>
                        <a:latin typeface="Calibri"/>
                        <a:ea typeface="新細明體"/>
                        <a:cs typeface="Times New Roman"/>
                      </a:endParaRPr>
                    </a:p>
                  </a:txBody>
                  <a:tcPr marL="19050" marR="19050" marT="0" marB="0" anchor="ctr"/>
                </a:tc>
              </a:tr>
              <a:tr h="39382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電機科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水電與空調實務班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25</a:t>
                      </a:r>
                      <a:endParaRPr lang="zh-TW" sz="2000" kern="100">
                        <a:effectLst/>
                        <a:latin typeface="Calibri"/>
                        <a:ea typeface="新細明體"/>
                        <a:cs typeface="Times New Roman"/>
                      </a:endParaRPr>
                    </a:p>
                  </a:txBody>
                  <a:tcPr marL="19050" marR="19050" marT="0" marB="0" anchor="ctr"/>
                </a:tc>
              </a:tr>
              <a:tr h="393820">
                <a:tc rowSpan="2">
                  <a:txBody>
                    <a:bodyPr/>
                    <a:lstStyle/>
                    <a:p>
                      <a:pPr algn="ctr">
                        <a:spcAft>
                          <a:spcPts val="0"/>
                        </a:spcAft>
                      </a:pPr>
                      <a:r>
                        <a:rPr lang="zh-TW" sz="2000" kern="100" dirty="0" smtClean="0">
                          <a:effectLst/>
                          <a:latin typeface="Calibri"/>
                          <a:ea typeface="微軟正黑體" panose="020B0604030504040204" pitchFamily="34" charset="-120"/>
                          <a:cs typeface="Times New Roman"/>
                        </a:rPr>
                        <a:t>金甌</a:t>
                      </a:r>
                      <a:r>
                        <a:rPr lang="zh-TW" sz="2000" kern="100" dirty="0">
                          <a:effectLst/>
                          <a:latin typeface="Calibri"/>
                          <a:ea typeface="微軟正黑體" panose="020B0604030504040204" pitchFamily="34" charset="-120"/>
                          <a:cs typeface="Times New Roman"/>
                        </a:rPr>
                        <a:t>女中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商業經營科特色班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25</a:t>
                      </a:r>
                      <a:endParaRPr lang="zh-TW" sz="2000" kern="100">
                        <a:effectLst/>
                        <a:latin typeface="Calibri"/>
                        <a:ea typeface="新細明體"/>
                        <a:cs typeface="Times New Roman"/>
                      </a:endParaRPr>
                    </a:p>
                  </a:txBody>
                  <a:tcPr marL="19050" marR="19050" marT="0" marB="0" anchor="ctr"/>
                </a:tc>
              </a:tr>
              <a:tr h="39382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應用外語科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日文組</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日文創意聲優專班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50</a:t>
                      </a:r>
                      <a:endParaRPr lang="zh-TW" sz="2000" kern="100">
                        <a:effectLst/>
                        <a:latin typeface="Calibri"/>
                        <a:ea typeface="新細明體"/>
                        <a:cs typeface="Times New Roman"/>
                      </a:endParaRPr>
                    </a:p>
                  </a:txBody>
                  <a:tcPr marL="19050" marR="19050" marT="0" marB="0" anchor="ctr"/>
                </a:tc>
              </a:tr>
              <a:tr h="393820">
                <a:tc rowSpan="2">
                  <a:txBody>
                    <a:bodyPr/>
                    <a:lstStyle/>
                    <a:p>
                      <a:pPr algn="ctr">
                        <a:spcAft>
                          <a:spcPts val="0"/>
                        </a:spcAft>
                      </a:pPr>
                      <a:r>
                        <a:rPr lang="zh-TW" sz="2000" kern="100" dirty="0" smtClean="0">
                          <a:effectLst/>
                          <a:latin typeface="Calibri"/>
                          <a:ea typeface="微軟正黑體" panose="020B0604030504040204" pitchFamily="34" charset="-120"/>
                          <a:cs typeface="Times New Roman"/>
                        </a:rPr>
                        <a:t>育達</a:t>
                      </a:r>
                      <a:r>
                        <a:rPr lang="zh-TW" sz="2000" kern="100" dirty="0">
                          <a:effectLst/>
                          <a:latin typeface="Calibri"/>
                          <a:ea typeface="微軟正黑體" panose="020B0604030504040204" pitchFamily="34" charset="-120"/>
                          <a:cs typeface="Times New Roman"/>
                        </a:rPr>
                        <a:t>家商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餐飲管理科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烘焙實務廚藝專班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a:effectLst/>
                          <a:latin typeface="Times New Roman"/>
                          <a:ea typeface="新細明體"/>
                          <a:cs typeface="Times New Roman"/>
                        </a:rPr>
                        <a:t>50</a:t>
                      </a:r>
                      <a:endParaRPr lang="zh-TW" sz="2000" kern="100">
                        <a:effectLst/>
                        <a:latin typeface="Calibri"/>
                        <a:ea typeface="新細明體"/>
                        <a:cs typeface="Times New Roman"/>
                      </a:endParaRPr>
                    </a:p>
                  </a:txBody>
                  <a:tcPr marL="19050" marR="19050" marT="0" marB="0" anchor="ctr"/>
                </a:tc>
              </a:tr>
              <a:tr h="393820">
                <a:tc vMerge="1">
                  <a:txBody>
                    <a:bodyPr/>
                    <a:lstStyle/>
                    <a:p>
                      <a:endParaRPr lang="zh-TW" altLang="en-US"/>
                    </a:p>
                  </a:txBody>
                  <a:tcPr/>
                </a:tc>
                <a:tc>
                  <a:txBody>
                    <a:bodyPr/>
                    <a:lstStyle/>
                    <a:p>
                      <a:pPr>
                        <a:spcAft>
                          <a:spcPts val="0"/>
                        </a:spcAft>
                      </a:pPr>
                      <a:r>
                        <a:rPr lang="zh-TW" sz="2000" kern="100" dirty="0">
                          <a:effectLst/>
                          <a:latin typeface="Calibri"/>
                          <a:ea typeface="微軟正黑體" panose="020B0604030504040204" pitchFamily="34" charset="-120"/>
                          <a:cs typeface="Times New Roman"/>
                        </a:rPr>
                        <a:t>觀光事業科</a:t>
                      </a:r>
                      <a:r>
                        <a:rPr lang="en-US" sz="2000" kern="100" dirty="0">
                          <a:effectLst/>
                          <a:latin typeface="Calibri"/>
                          <a:ea typeface="微軟正黑體" panose="020B0604030504040204" pitchFamily="34" charset="-120"/>
                          <a:cs typeface="Times New Roman"/>
                        </a:rPr>
                        <a:t>-</a:t>
                      </a:r>
                      <a:r>
                        <a:rPr lang="zh-TW" sz="2000" kern="100" dirty="0">
                          <a:effectLst/>
                          <a:latin typeface="Calibri"/>
                          <a:ea typeface="微軟正黑體" panose="020B0604030504040204" pitchFamily="34" charset="-120"/>
                          <a:cs typeface="Times New Roman"/>
                        </a:rPr>
                        <a:t>領團人員菁英班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bl>
          </a:graphicData>
        </a:graphic>
      </p:graphicFrame>
    </p:spTree>
    <p:extLst>
      <p:ext uri="{BB962C8B-B14F-4D97-AF65-F5344CB8AC3E}">
        <p14:creationId xmlns="" xmlns:p14="http://schemas.microsoft.com/office/powerpoint/2010/main" val="23816402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normAutofit/>
          </a:bodyPr>
          <a:lstStyle/>
          <a:p>
            <a:pPr algn="ctr"/>
            <a:r>
              <a:rPr lang="en-US" altLang="zh-TW" dirty="0">
                <a:solidFill>
                  <a:prstClr val="black"/>
                </a:solidFill>
              </a:rPr>
              <a:t>105</a:t>
            </a:r>
            <a:r>
              <a:rPr lang="zh-TW" altLang="en-US" dirty="0">
                <a:solidFill>
                  <a:prstClr val="black"/>
                </a:solidFill>
              </a:rPr>
              <a:t>學年度辦理學校</a:t>
            </a:r>
            <a:r>
              <a:rPr lang="zh-TW" altLang="en-US" dirty="0" smtClean="0">
                <a:solidFill>
                  <a:prstClr val="black"/>
                </a:solidFill>
              </a:rPr>
              <a:t>現況 </a:t>
            </a:r>
            <a:r>
              <a:rPr lang="en-US" altLang="zh-TW" dirty="0" smtClean="0">
                <a:solidFill>
                  <a:prstClr val="black"/>
                </a:solidFill>
              </a:rPr>
              <a:t>2/3</a:t>
            </a:r>
            <a:endParaRPr lang="zh-TW" altLang="en-US" dirty="0">
              <a:solidFill>
                <a:prstClr val="black"/>
              </a:solidFill>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58</a:t>
            </a:fld>
            <a:endParaRPr lang="zh-TW" altLang="en-US"/>
          </a:p>
        </p:txBody>
      </p:sp>
      <p:graphicFrame>
        <p:nvGraphicFramePr>
          <p:cNvPr id="5" name="表格 4"/>
          <p:cNvGraphicFramePr>
            <a:graphicFrameLocks noGrp="1"/>
          </p:cNvGraphicFramePr>
          <p:nvPr>
            <p:extLst>
              <p:ext uri="{D42A27DB-BD31-4B8C-83A1-F6EECF244321}">
                <p14:modId xmlns="" xmlns:p14="http://schemas.microsoft.com/office/powerpoint/2010/main" val="1362088053"/>
              </p:ext>
            </p:extLst>
          </p:nvPr>
        </p:nvGraphicFramePr>
        <p:xfrm>
          <a:off x="1071538" y="1600200"/>
          <a:ext cx="7858179" cy="5059680"/>
        </p:xfrm>
        <a:graphic>
          <a:graphicData uri="http://schemas.openxmlformats.org/drawingml/2006/table">
            <a:tbl>
              <a:tblPr firstRow="1" bandRow="1">
                <a:tableStyleId>{5C22544A-7EE6-4342-B048-85BDC9FD1C3A}</a:tableStyleId>
              </a:tblPr>
              <a:tblGrid>
                <a:gridCol w="1799850"/>
                <a:gridCol w="4956814"/>
                <a:gridCol w="1101515"/>
              </a:tblGrid>
              <a:tr h="370840">
                <a:tc>
                  <a:txBody>
                    <a:bodyPr/>
                    <a:lstStyle/>
                    <a:p>
                      <a:pPr algn="ctr">
                        <a:spcAft>
                          <a:spcPts val="0"/>
                        </a:spcAft>
                      </a:pPr>
                      <a:r>
                        <a:rPr lang="zh-TW" sz="2000" b="1" kern="0" dirty="0">
                          <a:effectLst/>
                          <a:latin typeface="Times New Roman"/>
                          <a:ea typeface="微軟正黑體" panose="020B0604030504040204" pitchFamily="34" charset="-120"/>
                          <a:cs typeface="Times New Roman"/>
                        </a:rPr>
                        <a:t>校名</a:t>
                      </a:r>
                      <a:r>
                        <a:rPr lang="en-US" sz="2000" b="1" kern="0" dirty="0">
                          <a:effectLst/>
                          <a:latin typeface="Times New Roman"/>
                          <a:ea typeface="微軟正黑體" panose="020B0604030504040204" pitchFamily="34" charset="-120"/>
                          <a:cs typeface="Times New Roman"/>
                        </a:rPr>
                        <a:t>(</a:t>
                      </a:r>
                      <a:r>
                        <a:rPr lang="zh-TW" sz="2000" b="1" kern="0" dirty="0">
                          <a:effectLst/>
                          <a:latin typeface="Times New Roman"/>
                          <a:ea typeface="微軟正黑體" panose="020B0604030504040204" pitchFamily="34" charset="-120"/>
                          <a:cs typeface="Times New Roman"/>
                        </a:rPr>
                        <a:t>簡稱</a:t>
                      </a:r>
                      <a:r>
                        <a:rPr lang="en-US" sz="2000" b="1" kern="0" dirty="0">
                          <a:effectLst/>
                          <a:latin typeface="Times New Roman"/>
                          <a:ea typeface="微軟正黑體" panose="020B0604030504040204" pitchFamily="34" charset="-120"/>
                          <a:cs typeface="Times New Roman"/>
                        </a:rPr>
                        <a:t>)</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dirty="0">
                          <a:effectLst/>
                          <a:latin typeface="Times New Roman"/>
                          <a:ea typeface="微軟正黑體" panose="020B0604030504040204" pitchFamily="34" charset="-120"/>
                          <a:cs typeface="Times New Roman"/>
                        </a:rPr>
                        <a:t>特色招生科</a:t>
                      </a:r>
                      <a:r>
                        <a:rPr lang="en-US" sz="2000" b="1" kern="0" dirty="0">
                          <a:effectLst/>
                          <a:latin typeface="Times New Roman"/>
                          <a:ea typeface="微軟正黑體" panose="020B0604030504040204" pitchFamily="34" charset="-120"/>
                          <a:cs typeface="Times New Roman"/>
                        </a:rPr>
                        <a:t>/</a:t>
                      </a:r>
                      <a:r>
                        <a:rPr lang="zh-TW" sz="2000" b="1" kern="0" dirty="0">
                          <a:effectLst/>
                          <a:latin typeface="Times New Roman"/>
                          <a:ea typeface="微軟正黑體" panose="020B0604030504040204" pitchFamily="34" charset="-120"/>
                          <a:cs typeface="Times New Roman"/>
                        </a:rPr>
                        <a:t>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dirty="0">
                          <a:effectLst/>
                          <a:latin typeface="Times New Roman"/>
                          <a:ea typeface="微軟正黑體" panose="020B0604030504040204" pitchFamily="34" charset="-120"/>
                          <a:cs typeface="Times New Roman"/>
                        </a:rPr>
                        <a:t>招生名額</a:t>
                      </a:r>
                      <a:endParaRPr lang="zh-TW" sz="2000" kern="100" dirty="0">
                        <a:effectLst/>
                        <a:latin typeface="Calibri"/>
                        <a:ea typeface="新細明體"/>
                        <a:cs typeface="Times New Roman"/>
                      </a:endParaRPr>
                    </a:p>
                  </a:txBody>
                  <a:tcPr marL="19050" marR="19050" marT="0" marB="0" anchor="ctr"/>
                </a:tc>
              </a:tr>
              <a:tr h="370840">
                <a:tc>
                  <a:txBody>
                    <a:bodyPr/>
                    <a:lstStyle/>
                    <a:p>
                      <a:pPr algn="ctr">
                        <a:spcAft>
                          <a:spcPts val="0"/>
                        </a:spcAft>
                      </a:pPr>
                      <a:r>
                        <a:rPr lang="zh-TW" sz="2000" kern="100" dirty="0" smtClean="0">
                          <a:effectLst/>
                          <a:latin typeface="Calibri"/>
                          <a:ea typeface="微軟正黑體" panose="020B0604030504040204" pitchFamily="34" charset="-120"/>
                          <a:cs typeface="Times New Roman"/>
                        </a:rPr>
                        <a:t>協和</a:t>
                      </a:r>
                      <a:r>
                        <a:rPr lang="zh-TW" sz="2000" kern="100" dirty="0">
                          <a:effectLst/>
                          <a:latin typeface="Calibri"/>
                          <a:ea typeface="微軟正黑體" panose="020B0604030504040204" pitchFamily="34" charset="-120"/>
                          <a:cs typeface="Times New Roman"/>
                        </a:rPr>
                        <a:t>祐德高中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solidFill>
                            <a:srgbClr val="000000"/>
                          </a:solidFill>
                          <a:effectLst/>
                          <a:latin typeface="Calibri"/>
                          <a:ea typeface="微軟正黑體" panose="020B0604030504040204" pitchFamily="34" charset="-120"/>
                          <a:cs typeface="Times New Roman"/>
                        </a:rPr>
                        <a:t>汽車科</a:t>
                      </a:r>
                      <a:r>
                        <a:rPr lang="en-US" sz="2000" kern="100">
                          <a:solidFill>
                            <a:srgbClr val="000000"/>
                          </a:solidFill>
                          <a:effectLst/>
                          <a:latin typeface="Calibri"/>
                          <a:ea typeface="微軟正黑體" panose="020B0604030504040204" pitchFamily="34" charset="-120"/>
                          <a:cs typeface="Times New Roman"/>
                        </a:rPr>
                        <a:t>-</a:t>
                      </a:r>
                      <a:r>
                        <a:rPr lang="zh-TW" sz="2000" kern="100">
                          <a:solidFill>
                            <a:srgbClr val="000000"/>
                          </a:solidFill>
                          <a:effectLst/>
                          <a:latin typeface="Calibri"/>
                          <a:ea typeface="微軟正黑體" panose="020B0604030504040204" pitchFamily="34" charset="-120"/>
                          <a:cs typeface="Times New Roman"/>
                        </a:rPr>
                        <a:t>重型機車維修班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solidFill>
                            <a:srgbClr val="000000"/>
                          </a:solidFill>
                          <a:effectLst/>
                          <a:latin typeface="Times New Roman"/>
                          <a:ea typeface="新細明體"/>
                          <a:cs typeface="Times New Roman"/>
                        </a:rPr>
                        <a:t>45</a:t>
                      </a:r>
                      <a:endParaRPr lang="zh-TW" sz="2000" kern="100" dirty="0">
                        <a:effectLst/>
                        <a:latin typeface="Calibri"/>
                        <a:ea typeface="新細明體"/>
                        <a:cs typeface="Times New Roman"/>
                      </a:endParaRPr>
                    </a:p>
                  </a:txBody>
                  <a:tcPr marL="19050" marR="19050" marT="0" marB="0" anchor="ctr"/>
                </a:tc>
              </a:tr>
              <a:tr h="370840">
                <a:tc rowSpan="7">
                  <a:txBody>
                    <a:bodyPr/>
                    <a:lstStyle/>
                    <a:p>
                      <a:pPr algn="ctr">
                        <a:spcAft>
                          <a:spcPts val="0"/>
                        </a:spcAft>
                      </a:pPr>
                      <a:r>
                        <a:rPr lang="zh-TW" sz="2000" kern="100" dirty="0" smtClean="0">
                          <a:effectLst/>
                          <a:latin typeface="Calibri"/>
                          <a:ea typeface="微軟正黑體" panose="020B0604030504040204" pitchFamily="34" charset="-120"/>
                          <a:cs typeface="Times New Roman"/>
                        </a:rPr>
                        <a:t>景</a:t>
                      </a:r>
                      <a:r>
                        <a:rPr lang="zh-TW" sz="2000" kern="100" dirty="0">
                          <a:effectLst/>
                          <a:latin typeface="Calibri"/>
                          <a:ea typeface="微軟正黑體" panose="020B0604030504040204" pitchFamily="34" charset="-120"/>
                          <a:cs typeface="Times New Roman"/>
                        </a:rPr>
                        <a:t>文高中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應用外語科</a:t>
                      </a:r>
                      <a:r>
                        <a:rPr lang="en-US" sz="2000" kern="100" dirty="0">
                          <a:effectLst/>
                          <a:latin typeface="Times New Roman"/>
                          <a:ea typeface="新細明體"/>
                          <a:cs typeface="Times New Roman"/>
                        </a:rPr>
                        <a:t>(</a:t>
                      </a:r>
                      <a:r>
                        <a:rPr lang="zh-TW" sz="2000" kern="100">
                          <a:effectLst/>
                          <a:latin typeface="Calibri"/>
                          <a:ea typeface="微軟正黑體" panose="020B0604030504040204" pitchFamily="34" charset="-120"/>
                          <a:cs typeface="Times New Roman"/>
                        </a:rPr>
                        <a:t>英文組</a:t>
                      </a:r>
                      <a:r>
                        <a:rPr lang="en-US" sz="2000" kern="100" dirty="0">
                          <a:effectLst/>
                          <a:latin typeface="Times New Roman"/>
                          <a:ea typeface="新細明體"/>
                          <a:cs typeface="Times New Roman"/>
                        </a:rPr>
                        <a:t>)–</a:t>
                      </a:r>
                      <a:r>
                        <a:rPr lang="zh-TW" sz="2000" kern="100">
                          <a:effectLst/>
                          <a:latin typeface="Calibri"/>
                          <a:ea typeface="微軟正黑體" panose="020B0604030504040204" pitchFamily="34" charset="-120"/>
                          <a:cs typeface="Times New Roman"/>
                        </a:rPr>
                        <a:t>航空服務特色班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100" dirty="0">
                          <a:effectLst/>
                          <a:latin typeface="Calibri"/>
                          <a:ea typeface="微軟正黑體" panose="020B0604030504040204" pitchFamily="34" charset="-120"/>
                          <a:cs typeface="Times New Roman"/>
                        </a:rPr>
                        <a:t>普通科－優人表演藝術班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0" dirty="0">
                          <a:effectLst/>
                          <a:latin typeface="Calibri"/>
                          <a:ea typeface="微軟正黑體" panose="020B0604030504040204" pitchFamily="34" charset="-120"/>
                          <a:cs typeface="標楷體"/>
                        </a:rPr>
                        <a:t>資訊科</a:t>
                      </a:r>
                      <a:r>
                        <a:rPr lang="en-US" sz="2000" kern="0" dirty="0">
                          <a:effectLst/>
                          <a:latin typeface="Calibri"/>
                          <a:ea typeface="微軟正黑體" panose="020B0604030504040204" pitchFamily="34" charset="-120"/>
                          <a:cs typeface="標楷體"/>
                        </a:rPr>
                        <a:t>-APP</a:t>
                      </a:r>
                      <a:r>
                        <a:rPr lang="zh-TW" sz="2000" kern="0" dirty="0">
                          <a:effectLst/>
                          <a:latin typeface="Calibri"/>
                          <a:ea typeface="微軟正黑體" panose="020B0604030504040204" pitchFamily="34" charset="-120"/>
                          <a:cs typeface="標楷體"/>
                        </a:rPr>
                        <a:t>設計專班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0" dirty="0">
                          <a:effectLst/>
                          <a:latin typeface="Calibri"/>
                          <a:ea typeface="微軟正黑體" panose="020B0604030504040204" pitchFamily="34" charset="-120"/>
                          <a:cs typeface="標楷體"/>
                        </a:rPr>
                        <a:t>廣告設計科</a:t>
                      </a:r>
                      <a:r>
                        <a:rPr lang="en-US" sz="2000" kern="0" dirty="0">
                          <a:effectLst/>
                          <a:latin typeface="Calibri"/>
                          <a:ea typeface="微軟正黑體" panose="020B0604030504040204" pitchFamily="34" charset="-120"/>
                          <a:cs typeface="標楷體"/>
                        </a:rPr>
                        <a:t>-</a:t>
                      </a:r>
                      <a:r>
                        <a:rPr lang="zh-TW" sz="2000" kern="0" dirty="0">
                          <a:effectLst/>
                          <a:latin typeface="Calibri"/>
                          <a:ea typeface="微軟正黑體" panose="020B0604030504040204" pitchFamily="34" charset="-120"/>
                          <a:cs typeface="標楷體"/>
                        </a:rPr>
                        <a:t>動漫及創意設計專班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0" dirty="0">
                          <a:effectLst/>
                          <a:latin typeface="Calibri"/>
                          <a:ea typeface="微軟正黑體" panose="020B0604030504040204" pitchFamily="34" charset="-120"/>
                          <a:cs typeface="標楷體"/>
                        </a:rPr>
                        <a:t>多媒體設計科</a:t>
                      </a:r>
                      <a:r>
                        <a:rPr lang="en-US" sz="2000" kern="0" dirty="0">
                          <a:effectLst/>
                          <a:latin typeface="Calibri"/>
                          <a:ea typeface="微軟正黑體" panose="020B0604030504040204" pitchFamily="34" charset="-120"/>
                          <a:cs typeface="標楷體"/>
                        </a:rPr>
                        <a:t>-</a:t>
                      </a:r>
                      <a:r>
                        <a:rPr lang="zh-TW" sz="2000" kern="0" dirty="0">
                          <a:effectLst/>
                          <a:latin typeface="Calibri"/>
                          <a:ea typeface="微軟正黑體" panose="020B0604030504040204" pitchFamily="34" charset="-120"/>
                          <a:cs typeface="標楷體"/>
                        </a:rPr>
                        <a:t>動漫及微電影設計專班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0" dirty="0">
                          <a:effectLst/>
                          <a:latin typeface="Calibri"/>
                          <a:ea typeface="微軟正黑體" panose="020B0604030504040204" pitchFamily="34" charset="-120"/>
                          <a:cs typeface="標楷體"/>
                        </a:rPr>
                        <a:t>室內空間設計科</a:t>
                      </a:r>
                      <a:r>
                        <a:rPr lang="en-US" sz="2000" kern="0" dirty="0">
                          <a:effectLst/>
                          <a:latin typeface="Calibri"/>
                          <a:ea typeface="微軟正黑體" panose="020B0604030504040204" pitchFamily="34" charset="-120"/>
                          <a:cs typeface="標楷體"/>
                        </a:rPr>
                        <a:t>-</a:t>
                      </a:r>
                      <a:r>
                        <a:rPr lang="zh-TW" sz="2000" kern="0" dirty="0">
                          <a:effectLst/>
                          <a:latin typeface="Calibri"/>
                          <a:ea typeface="微軟正黑體" panose="020B0604030504040204" pitchFamily="34" charset="-120"/>
                          <a:cs typeface="標楷體"/>
                        </a:rPr>
                        <a:t>住家及商店設計專班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0" dirty="0">
                          <a:effectLst/>
                          <a:latin typeface="Calibri"/>
                          <a:ea typeface="微軟正黑體" panose="020B0604030504040204" pitchFamily="34" charset="-120"/>
                          <a:cs typeface="標楷體"/>
                        </a:rPr>
                        <a:t>流通管理科</a:t>
                      </a:r>
                      <a:r>
                        <a:rPr lang="en-US" sz="2000" kern="0" dirty="0">
                          <a:effectLst/>
                          <a:latin typeface="Calibri"/>
                          <a:ea typeface="微軟正黑體" panose="020B0604030504040204" pitchFamily="34" charset="-120"/>
                          <a:cs typeface="標楷體"/>
                        </a:rPr>
                        <a:t>-</a:t>
                      </a:r>
                      <a:r>
                        <a:rPr lang="zh-TW" sz="2000" kern="0" dirty="0">
                          <a:effectLst/>
                          <a:latin typeface="Calibri"/>
                          <a:ea typeface="微軟正黑體" panose="020B0604030504040204" pitchFamily="34" charset="-120"/>
                          <a:cs typeface="標楷體"/>
                        </a:rPr>
                        <a:t>小資創業專班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15</a:t>
                      </a:r>
                      <a:endParaRPr lang="zh-TW" sz="2000" kern="100" dirty="0">
                        <a:effectLst/>
                        <a:latin typeface="Calibri"/>
                        <a:ea typeface="新細明體"/>
                        <a:cs typeface="Times New Roman"/>
                      </a:endParaRPr>
                    </a:p>
                  </a:txBody>
                  <a:tcPr marL="19050" marR="19050" marT="0" marB="0" anchor="ctr"/>
                </a:tc>
              </a:tr>
              <a:tr h="370840">
                <a:tc rowSpan="4">
                  <a:txBody>
                    <a:bodyPr/>
                    <a:lstStyle/>
                    <a:p>
                      <a:pPr algn="ctr">
                        <a:spcAft>
                          <a:spcPts val="0"/>
                        </a:spcAft>
                      </a:pPr>
                      <a:r>
                        <a:rPr lang="zh-TW" sz="2000" kern="100" dirty="0" smtClean="0">
                          <a:effectLst/>
                          <a:latin typeface="Calibri"/>
                          <a:ea typeface="微軟正黑體" panose="020B0604030504040204" pitchFamily="34" charset="-120"/>
                          <a:cs typeface="Times New Roman"/>
                        </a:rPr>
                        <a:t>泰北</a:t>
                      </a:r>
                      <a:r>
                        <a:rPr lang="zh-TW" sz="2000" kern="100" dirty="0">
                          <a:effectLst/>
                          <a:latin typeface="Calibri"/>
                          <a:ea typeface="微軟正黑體" panose="020B0604030504040204" pitchFamily="34" charset="-120"/>
                          <a:cs typeface="Times New Roman"/>
                        </a:rPr>
                        <a:t>高中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資訊科</a:t>
                      </a:r>
                      <a:r>
                        <a:rPr lang="en-US" sz="2000" kern="100" dirty="0">
                          <a:effectLst/>
                          <a:latin typeface="Times New Roman"/>
                          <a:ea typeface="新細明體"/>
                          <a:cs typeface="Times New Roman"/>
                        </a:rPr>
                        <a:t>-</a:t>
                      </a:r>
                      <a:r>
                        <a:rPr lang="zh-TW" sz="2000" kern="100">
                          <a:effectLst/>
                          <a:latin typeface="Calibri"/>
                          <a:ea typeface="微軟正黑體" panose="020B0604030504040204" pitchFamily="34" charset="-120"/>
                          <a:cs typeface="Times New Roman"/>
                        </a:rPr>
                        <a:t>機器人技術暨手機程式設計班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應用外語科日文組</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日本文化特色班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美工科</a:t>
                      </a:r>
                      <a:r>
                        <a:rPr lang="en-US" sz="2000" kern="100" dirty="0">
                          <a:effectLst/>
                          <a:latin typeface="Times New Roman"/>
                          <a:ea typeface="新細明體"/>
                          <a:cs typeface="Times New Roman"/>
                        </a:rPr>
                        <a:t>-</a:t>
                      </a:r>
                      <a:r>
                        <a:rPr lang="zh-TW" sz="2000" kern="100">
                          <a:effectLst/>
                          <a:latin typeface="Calibri"/>
                          <a:ea typeface="微軟正黑體" panose="020B0604030504040204" pitchFamily="34" charset="-120"/>
                          <a:cs typeface="Times New Roman"/>
                        </a:rPr>
                        <a:t>創意設計暨發明專利班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廣告設計科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印前製程乙級證照暨</a:t>
                      </a:r>
                      <a:r>
                        <a:rPr lang="en-US" sz="2000" kern="100" dirty="0">
                          <a:effectLst/>
                          <a:latin typeface="Times New Roman"/>
                          <a:ea typeface="新細明體"/>
                          <a:cs typeface="Times New Roman"/>
                        </a:rPr>
                        <a:t>ACA</a:t>
                      </a:r>
                      <a:r>
                        <a:rPr lang="zh-TW" sz="2000" kern="100">
                          <a:effectLst/>
                          <a:latin typeface="Calibri"/>
                          <a:ea typeface="微軟正黑體" panose="020B0604030504040204" pitchFamily="34" charset="-120"/>
                          <a:cs typeface="Times New Roman"/>
                        </a:rPr>
                        <a:t>國際證照班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bl>
          </a:graphicData>
        </a:graphic>
      </p:graphicFrame>
    </p:spTree>
    <p:extLst>
      <p:ext uri="{BB962C8B-B14F-4D97-AF65-F5344CB8AC3E}">
        <p14:creationId xmlns="" xmlns:p14="http://schemas.microsoft.com/office/powerpoint/2010/main" val="3229906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p:txBody>
          <a:bodyPr>
            <a:normAutofit/>
          </a:bodyPr>
          <a:lstStyle/>
          <a:p>
            <a:pPr algn="ctr"/>
            <a:r>
              <a:rPr lang="en-US" altLang="zh-TW" dirty="0">
                <a:solidFill>
                  <a:prstClr val="black"/>
                </a:solidFill>
              </a:rPr>
              <a:t>105</a:t>
            </a:r>
            <a:r>
              <a:rPr lang="zh-TW" altLang="en-US" dirty="0">
                <a:solidFill>
                  <a:prstClr val="black"/>
                </a:solidFill>
              </a:rPr>
              <a:t>學年度辦理學校</a:t>
            </a:r>
            <a:r>
              <a:rPr lang="zh-TW" altLang="en-US" dirty="0" smtClean="0">
                <a:solidFill>
                  <a:prstClr val="black"/>
                </a:solidFill>
              </a:rPr>
              <a:t>現況 </a:t>
            </a:r>
            <a:r>
              <a:rPr lang="en-US" altLang="zh-TW" dirty="0" smtClean="0">
                <a:solidFill>
                  <a:prstClr val="black"/>
                </a:solidFill>
              </a:rPr>
              <a:t>3/3</a:t>
            </a:r>
            <a:endParaRPr lang="zh-TW" altLang="en-US" dirty="0">
              <a:solidFill>
                <a:prstClr val="black"/>
              </a:solidFill>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59</a:t>
            </a:fld>
            <a:endParaRPr lang="zh-TW" altLang="en-US"/>
          </a:p>
        </p:txBody>
      </p:sp>
      <p:graphicFrame>
        <p:nvGraphicFramePr>
          <p:cNvPr id="5" name="表格 4"/>
          <p:cNvGraphicFramePr>
            <a:graphicFrameLocks noGrp="1"/>
          </p:cNvGraphicFramePr>
          <p:nvPr>
            <p:extLst>
              <p:ext uri="{D42A27DB-BD31-4B8C-83A1-F6EECF244321}">
                <p14:modId xmlns="" xmlns:p14="http://schemas.microsoft.com/office/powerpoint/2010/main" val="1378033934"/>
              </p:ext>
            </p:extLst>
          </p:nvPr>
        </p:nvGraphicFramePr>
        <p:xfrm>
          <a:off x="1071538" y="1600200"/>
          <a:ext cx="7858180" cy="2225040"/>
        </p:xfrm>
        <a:graphic>
          <a:graphicData uri="http://schemas.openxmlformats.org/drawingml/2006/table">
            <a:tbl>
              <a:tblPr firstRow="1" bandRow="1">
                <a:tableStyleId>{5C22544A-7EE6-4342-B048-85BDC9FD1C3A}</a:tableStyleId>
              </a:tblPr>
              <a:tblGrid>
                <a:gridCol w="2075229"/>
                <a:gridCol w="4681436"/>
                <a:gridCol w="1101515"/>
              </a:tblGrid>
              <a:tr h="370840">
                <a:tc>
                  <a:txBody>
                    <a:bodyPr/>
                    <a:lstStyle/>
                    <a:p>
                      <a:pPr algn="ctr">
                        <a:spcAft>
                          <a:spcPts val="0"/>
                        </a:spcAft>
                      </a:pPr>
                      <a:r>
                        <a:rPr lang="zh-TW" sz="2000" b="1" kern="0" dirty="0">
                          <a:effectLst/>
                          <a:latin typeface="Times New Roman"/>
                          <a:ea typeface="微軟正黑體" panose="020B0604030504040204" pitchFamily="34" charset="-120"/>
                          <a:cs typeface="Times New Roman"/>
                        </a:rPr>
                        <a:t>校名</a:t>
                      </a:r>
                      <a:r>
                        <a:rPr lang="en-US" sz="2000" b="1" kern="0" dirty="0">
                          <a:effectLst/>
                          <a:latin typeface="Times New Roman"/>
                          <a:ea typeface="微軟正黑體" panose="020B0604030504040204" pitchFamily="34" charset="-120"/>
                          <a:cs typeface="Times New Roman"/>
                        </a:rPr>
                        <a:t>(</a:t>
                      </a:r>
                      <a:r>
                        <a:rPr lang="zh-TW" sz="2000" b="1" kern="0" dirty="0">
                          <a:effectLst/>
                          <a:latin typeface="Times New Roman"/>
                          <a:ea typeface="微軟正黑體" panose="020B0604030504040204" pitchFamily="34" charset="-120"/>
                          <a:cs typeface="Times New Roman"/>
                        </a:rPr>
                        <a:t>簡稱</a:t>
                      </a:r>
                      <a:r>
                        <a:rPr lang="en-US" sz="2000" b="1" kern="0" dirty="0">
                          <a:effectLst/>
                          <a:latin typeface="Times New Roman"/>
                          <a:ea typeface="微軟正黑體" panose="020B0604030504040204" pitchFamily="34" charset="-120"/>
                          <a:cs typeface="Times New Roman"/>
                        </a:rPr>
                        <a:t>)</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a:effectLst/>
                          <a:latin typeface="Times New Roman"/>
                          <a:ea typeface="微軟正黑體" panose="020B0604030504040204" pitchFamily="34" charset="-120"/>
                          <a:cs typeface="Times New Roman"/>
                        </a:rPr>
                        <a:t>特色招生科</a:t>
                      </a:r>
                      <a:r>
                        <a:rPr lang="en-US" sz="2000" b="1" kern="0">
                          <a:effectLst/>
                          <a:latin typeface="Times New Roman"/>
                          <a:ea typeface="微軟正黑體" panose="020B0604030504040204" pitchFamily="34" charset="-120"/>
                          <a:cs typeface="Times New Roman"/>
                        </a:rPr>
                        <a:t>/</a:t>
                      </a:r>
                      <a:r>
                        <a:rPr lang="zh-TW" sz="2000" b="1" kern="0">
                          <a:effectLst/>
                          <a:latin typeface="Times New Roman"/>
                          <a:ea typeface="微軟正黑體" panose="020B0604030504040204" pitchFamily="34" charset="-120"/>
                          <a:cs typeface="Times New Roman"/>
                        </a:rPr>
                        <a:t>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zh-TW" sz="2000" b="1" kern="0" dirty="0">
                          <a:effectLst/>
                          <a:latin typeface="Times New Roman"/>
                          <a:ea typeface="微軟正黑體" panose="020B0604030504040204" pitchFamily="34" charset="-120"/>
                          <a:cs typeface="Times New Roman"/>
                        </a:rPr>
                        <a:t>招生名額</a:t>
                      </a:r>
                      <a:endParaRPr lang="zh-TW" sz="2000" kern="100" dirty="0">
                        <a:effectLst/>
                        <a:latin typeface="Calibri"/>
                        <a:ea typeface="新細明體"/>
                        <a:cs typeface="Times New Roman"/>
                      </a:endParaRPr>
                    </a:p>
                  </a:txBody>
                  <a:tcPr marL="19050" marR="19050" marT="0" marB="0" anchor="ctr"/>
                </a:tc>
              </a:tr>
              <a:tr h="370840">
                <a:tc rowSpan="2">
                  <a:txBody>
                    <a:bodyPr/>
                    <a:lstStyle/>
                    <a:p>
                      <a:pPr algn="ctr">
                        <a:spcAft>
                          <a:spcPts val="0"/>
                        </a:spcAft>
                      </a:pPr>
                      <a:r>
                        <a:rPr lang="zh-TW" sz="2000" kern="100" dirty="0" smtClean="0">
                          <a:effectLst/>
                          <a:latin typeface="Calibri"/>
                          <a:ea typeface="微軟正黑體" panose="020B0604030504040204" pitchFamily="34" charset="-120"/>
                          <a:cs typeface="Times New Roman"/>
                        </a:rPr>
                        <a:t>滬</a:t>
                      </a:r>
                      <a:r>
                        <a:rPr lang="zh-TW" sz="2000" kern="100" dirty="0">
                          <a:effectLst/>
                          <a:latin typeface="Calibri"/>
                          <a:ea typeface="微軟正黑體" panose="020B0604030504040204" pitchFamily="34" charset="-120"/>
                          <a:cs typeface="Times New Roman"/>
                        </a:rPr>
                        <a:t>江高中</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廣告設計科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漫畫與動漫創作專班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餐飲管理科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烘焙專班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r h="370840">
                <a:tc>
                  <a:txBody>
                    <a:bodyPr/>
                    <a:lstStyle/>
                    <a:p>
                      <a:pPr algn="ctr">
                        <a:spcAft>
                          <a:spcPts val="0"/>
                        </a:spcAft>
                      </a:pPr>
                      <a:r>
                        <a:rPr lang="zh-TW" sz="2000" kern="100" dirty="0" smtClean="0">
                          <a:effectLst/>
                          <a:latin typeface="Calibri"/>
                          <a:ea typeface="微軟正黑體" panose="020B0604030504040204" pitchFamily="34" charset="-120"/>
                          <a:cs typeface="Times New Roman"/>
                        </a:rPr>
                        <a:t>稻</a:t>
                      </a:r>
                      <a:r>
                        <a:rPr lang="zh-TW" sz="2000" kern="100" dirty="0">
                          <a:effectLst/>
                          <a:latin typeface="Calibri"/>
                          <a:ea typeface="微軟正黑體" panose="020B0604030504040204" pitchFamily="34" charset="-120"/>
                          <a:cs typeface="Times New Roman"/>
                        </a:rPr>
                        <a:t>江高商</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dirty="0">
                          <a:effectLst/>
                          <a:latin typeface="Calibri"/>
                          <a:ea typeface="微軟正黑體" panose="020B0604030504040204" pitchFamily="34" charset="-120"/>
                          <a:cs typeface="Times New Roman"/>
                        </a:rPr>
                        <a:t>觀光事業科</a:t>
                      </a:r>
                      <a:r>
                        <a:rPr lang="en-US" sz="2000" kern="100" dirty="0">
                          <a:effectLst/>
                          <a:latin typeface="Calibri"/>
                          <a:ea typeface="微軟正黑體" panose="020B0604030504040204" pitchFamily="34" charset="-120"/>
                          <a:cs typeface="Times New Roman"/>
                        </a:rPr>
                        <a:t>-</a:t>
                      </a:r>
                      <a:r>
                        <a:rPr lang="zh-TW" sz="2000" kern="100" dirty="0">
                          <a:effectLst/>
                          <a:latin typeface="Calibri"/>
                          <a:ea typeface="微軟正黑體" panose="020B0604030504040204" pitchFamily="34" charset="-120"/>
                          <a:cs typeface="Times New Roman"/>
                        </a:rPr>
                        <a:t>五星旅館專才實務班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r h="370840">
                <a:tc rowSpan="2">
                  <a:txBody>
                    <a:bodyPr/>
                    <a:lstStyle/>
                    <a:p>
                      <a:pPr algn="ctr">
                        <a:spcAft>
                          <a:spcPts val="0"/>
                        </a:spcAft>
                      </a:pPr>
                      <a:r>
                        <a:rPr lang="zh-TW" sz="2000" kern="100" dirty="0" smtClean="0">
                          <a:effectLst/>
                          <a:latin typeface="Calibri"/>
                          <a:ea typeface="微軟正黑體" panose="020B0604030504040204" pitchFamily="34" charset="-120"/>
                          <a:cs typeface="Times New Roman"/>
                        </a:rPr>
                        <a:t>稻</a:t>
                      </a:r>
                      <a:r>
                        <a:rPr lang="zh-TW" sz="2000" kern="100" dirty="0">
                          <a:effectLst/>
                          <a:latin typeface="Calibri"/>
                          <a:ea typeface="微軟正黑體" panose="020B0604030504040204" pitchFamily="34" charset="-120"/>
                          <a:cs typeface="Times New Roman"/>
                        </a:rPr>
                        <a:t>江護家</a:t>
                      </a:r>
                      <a:endParaRPr lang="zh-TW" sz="2000" kern="100" dirty="0">
                        <a:effectLst/>
                        <a:latin typeface="Calibri"/>
                        <a:ea typeface="新細明體"/>
                        <a:cs typeface="Times New Roman"/>
                      </a:endParaRPr>
                    </a:p>
                  </a:txBody>
                  <a:tcPr marL="19050" marR="19050" marT="0" marB="0" anchor="ctr"/>
                </a:tc>
                <a:tc>
                  <a:txBody>
                    <a:bodyPr/>
                    <a:lstStyle/>
                    <a:p>
                      <a:pPr>
                        <a:spcAft>
                          <a:spcPts val="0"/>
                        </a:spcAft>
                      </a:pPr>
                      <a:r>
                        <a:rPr lang="zh-TW" sz="2000" kern="100">
                          <a:effectLst/>
                          <a:latin typeface="Calibri"/>
                          <a:ea typeface="微軟正黑體" panose="020B0604030504040204" pitchFamily="34" charset="-120"/>
                          <a:cs typeface="Times New Roman"/>
                        </a:rPr>
                        <a:t>時尚造型科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新娘時尚造型專班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r h="370840">
                <a:tc vMerge="1">
                  <a:txBody>
                    <a:bodyPr/>
                    <a:lstStyle/>
                    <a:p>
                      <a:endParaRPr lang="zh-TW" altLang="en-US"/>
                    </a:p>
                  </a:txBody>
                  <a:tcPr/>
                </a:tc>
                <a:tc>
                  <a:txBody>
                    <a:bodyPr/>
                    <a:lstStyle/>
                    <a:p>
                      <a:pPr>
                        <a:spcAft>
                          <a:spcPts val="0"/>
                        </a:spcAft>
                      </a:pPr>
                      <a:r>
                        <a:rPr lang="zh-TW" sz="2000" kern="100">
                          <a:effectLst/>
                          <a:latin typeface="Calibri"/>
                          <a:ea typeface="微軟正黑體" panose="020B0604030504040204" pitchFamily="34" charset="-120"/>
                          <a:cs typeface="Times New Roman"/>
                        </a:rPr>
                        <a:t>餐飲管理科</a:t>
                      </a:r>
                      <a:r>
                        <a:rPr lang="en-US" sz="2000" kern="100">
                          <a:effectLst/>
                          <a:latin typeface="Calibri"/>
                          <a:ea typeface="微軟正黑體" panose="020B0604030504040204" pitchFamily="34" charset="-120"/>
                          <a:cs typeface="Times New Roman"/>
                        </a:rPr>
                        <a:t>-</a:t>
                      </a:r>
                      <a:r>
                        <a:rPr lang="zh-TW" sz="2000" kern="100">
                          <a:effectLst/>
                          <a:latin typeface="Calibri"/>
                          <a:ea typeface="微軟正黑體" panose="020B0604030504040204" pitchFamily="34" charset="-120"/>
                          <a:cs typeface="Times New Roman"/>
                        </a:rPr>
                        <a:t>精緻西點烘焙達人專班</a:t>
                      </a:r>
                      <a:endParaRPr lang="zh-TW" sz="2000" kern="100" dirty="0">
                        <a:effectLst/>
                        <a:latin typeface="Calibri"/>
                        <a:ea typeface="新細明體"/>
                        <a:cs typeface="Times New Roman"/>
                      </a:endParaRPr>
                    </a:p>
                  </a:txBody>
                  <a:tcPr marL="19050" marR="19050" marT="0" marB="0" anchor="ctr"/>
                </a:tc>
                <a:tc>
                  <a:txBody>
                    <a:bodyPr/>
                    <a:lstStyle/>
                    <a:p>
                      <a:pPr algn="ctr">
                        <a:spcAft>
                          <a:spcPts val="0"/>
                        </a:spcAft>
                      </a:pPr>
                      <a:r>
                        <a:rPr lang="en-US" sz="2000" kern="100" dirty="0">
                          <a:effectLst/>
                          <a:latin typeface="Times New Roman"/>
                          <a:ea typeface="新細明體"/>
                          <a:cs typeface="Times New Roman"/>
                        </a:rPr>
                        <a:t>50</a:t>
                      </a:r>
                      <a:endParaRPr lang="zh-TW" sz="2000" kern="100" dirty="0">
                        <a:effectLst/>
                        <a:latin typeface="Calibri"/>
                        <a:ea typeface="新細明體"/>
                        <a:cs typeface="Times New Roman"/>
                      </a:endParaRPr>
                    </a:p>
                  </a:txBody>
                  <a:tcPr marL="19050" marR="19050" marT="0" marB="0" anchor="ctr"/>
                </a:tc>
              </a:tr>
            </a:tbl>
          </a:graphicData>
        </a:graphic>
      </p:graphicFrame>
    </p:spTree>
    <p:extLst>
      <p:ext uri="{BB962C8B-B14F-4D97-AF65-F5344CB8AC3E}">
        <p14:creationId xmlns="" xmlns:p14="http://schemas.microsoft.com/office/powerpoint/2010/main" val="2978529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428604"/>
            <a:ext cx="8183880" cy="1051560"/>
          </a:xfrm>
        </p:spPr>
        <p:txBody>
          <a:bodyPr/>
          <a:lstStyle/>
          <a:p>
            <a:r>
              <a:rPr lang="zh-TW" altLang="en-US" dirty="0" smtClean="0">
                <a:solidFill>
                  <a:srgbClr val="990099"/>
                </a:solidFill>
                <a:latin typeface="標楷體" pitchFamily="65" charset="-120"/>
                <a:ea typeface="標楷體" pitchFamily="65" charset="-120"/>
              </a:rPr>
              <a:t>變更就學區</a:t>
            </a:r>
            <a:endParaRPr lang="zh-TW" altLang="en-US" dirty="0">
              <a:solidFill>
                <a:srgbClr val="990099"/>
              </a:solidFill>
              <a:latin typeface="標楷體" pitchFamily="65" charset="-120"/>
              <a:ea typeface="標楷體" pitchFamily="65" charset="-120"/>
            </a:endParaRPr>
          </a:p>
        </p:txBody>
      </p:sp>
      <p:sp>
        <p:nvSpPr>
          <p:cNvPr id="3" name="內容版面配置區 2"/>
          <p:cNvSpPr>
            <a:spLocks noGrp="1"/>
          </p:cNvSpPr>
          <p:nvPr>
            <p:ph idx="1"/>
          </p:nvPr>
        </p:nvSpPr>
        <p:spPr>
          <a:xfrm>
            <a:off x="500034" y="1643050"/>
            <a:ext cx="8183880" cy="4187952"/>
          </a:xfrm>
        </p:spPr>
        <p:txBody>
          <a:bodyPr/>
          <a:lstStyle/>
          <a:p>
            <a:pPr>
              <a:lnSpc>
                <a:spcPct val="150000"/>
              </a:lnSpc>
            </a:pPr>
            <a:r>
              <a:rPr kumimoji="0" lang="zh-TW" altLang="en-US" sz="3200" b="0" i="0" kern="1200" dirty="0" smtClean="0">
                <a:solidFill>
                  <a:schemeClr val="tx1"/>
                </a:solidFill>
                <a:effectLst/>
                <a:latin typeface="標楷體" pitchFamily="65" charset="-120"/>
                <a:ea typeface="標楷體" pitchFamily="65" charset="-120"/>
              </a:rPr>
              <a:t>依據「高級中等教育法」，全國</a:t>
            </a:r>
            <a:r>
              <a:rPr kumimoji="0" lang="en-US" altLang="zh-TW" sz="3200" b="0" i="0" kern="1200" dirty="0" smtClean="0">
                <a:solidFill>
                  <a:schemeClr val="tx1"/>
                </a:solidFill>
                <a:effectLst/>
                <a:latin typeface="標楷體" pitchFamily="65" charset="-120"/>
                <a:ea typeface="標楷體" pitchFamily="65" charset="-120"/>
              </a:rPr>
              <a:t>15</a:t>
            </a:r>
            <a:r>
              <a:rPr kumimoji="0" lang="zh-TW" altLang="en-US" sz="3200" b="0" i="0" kern="1200" dirty="0" smtClean="0">
                <a:solidFill>
                  <a:schemeClr val="tx1"/>
                </a:solidFill>
                <a:effectLst/>
                <a:latin typeface="標楷體" pitchFamily="65" charset="-120"/>
                <a:ea typeface="標楷體" pitchFamily="65" charset="-120"/>
              </a:rPr>
              <a:t>個免試就學區為確保學生就學權益，跨區就讀須事先申請「變更就學區」，並在全國統一的時程規劃下考試。</a:t>
            </a:r>
            <a:endParaRPr lang="en-US" altLang="zh-TW" dirty="0" smtClean="0">
              <a:latin typeface="標楷體" pitchFamily="65" charset="-120"/>
              <a:ea typeface="標楷體" pitchFamily="65" charset="-120"/>
            </a:endParaRPr>
          </a:p>
          <a:p>
            <a:pPr>
              <a:lnSpc>
                <a:spcPct val="150000"/>
              </a:lnSpc>
            </a:pPr>
            <a:r>
              <a:rPr lang="en-US" altLang="zh-TW" dirty="0" smtClean="0">
                <a:latin typeface="標楷體" pitchFamily="65" charset="-120"/>
                <a:ea typeface="標楷體" pitchFamily="65" charset="-120"/>
              </a:rPr>
              <a:t>105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-6 </a:t>
            </a:r>
            <a:r>
              <a:rPr lang="zh-TW" altLang="en-US" dirty="0" smtClean="0">
                <a:latin typeface="標楷體" pitchFamily="65" charset="-120"/>
                <a:ea typeface="標楷體" pitchFamily="65" charset="-120"/>
              </a:rPr>
              <a:t>日：免試入學變更就學區申請</a:t>
            </a:r>
            <a:endParaRPr lang="zh-TW" altLang="en-US"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6</a:t>
            </a:fld>
            <a:endParaRPr lang="zh-TW" altLang="en-US"/>
          </a:p>
        </p:txBody>
      </p:sp>
    </p:spTree>
    <p:extLst>
      <p:ext uri="{BB962C8B-B14F-4D97-AF65-F5344CB8AC3E}">
        <p14:creationId xmlns="" xmlns:p14="http://schemas.microsoft.com/office/powerpoint/2010/main" val="25610480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1538" y="1988840"/>
            <a:ext cx="7681788" cy="4247032"/>
          </a:xfrm>
        </p:spPr>
        <p:txBody>
          <a:bodyPr>
            <a:normAutofit fontScale="92500"/>
          </a:bodyPr>
          <a:lstStyle/>
          <a:p>
            <a:pPr marL="365760" lvl="0" indent="-256032" eaLnBrk="1" fontAlgn="auto" hangingPunct="1">
              <a:lnSpc>
                <a:spcPct val="100000"/>
              </a:lnSpc>
              <a:spcBef>
                <a:spcPts val="400"/>
              </a:spcBef>
              <a:spcAft>
                <a:spcPts val="0"/>
              </a:spcAft>
              <a:buClr>
                <a:srgbClr val="2DA2BF"/>
              </a:buClr>
              <a:buSzPct val="68000"/>
              <a:buFont typeface="Wingdings 3"/>
              <a:buChar char=""/>
              <a:defRPr/>
            </a:pPr>
            <a:r>
              <a:rPr lang="zh-TW" altLang="en-US" sz="3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何謂產業特殊需求類科</a:t>
            </a:r>
            <a:r>
              <a:rPr lang="en-US" altLang="zh-TW" sz="3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以下簡稱產特</a:t>
            </a:r>
            <a:r>
              <a:rPr lang="en-US" altLang="zh-TW" sz="3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30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微軟正黑體" panose="020B0604030504040204" pitchFamily="34" charset="-120"/>
                <a:ea typeface="微軟正黑體" panose="020B0604030504040204" pitchFamily="34" charset="-120"/>
              </a:rPr>
              <a:t>   產特</a:t>
            </a:r>
            <a:r>
              <a:rPr lang="zh-TW" altLang="zh-TW" sz="2600" dirty="0">
                <a:solidFill>
                  <a:prstClr val="black">
                    <a:lumMod val="95000"/>
                    <a:lumOff val="5000"/>
                  </a:prstClr>
                </a:solidFill>
                <a:latin typeface="微軟正黑體" panose="020B0604030504040204" pitchFamily="34" charset="-120"/>
                <a:ea typeface="微軟正黑體" panose="020B0604030504040204" pitchFamily="34" charset="-120"/>
              </a:rPr>
              <a:t>係指傳統、重要、基礎</a:t>
            </a:r>
            <a:r>
              <a:rPr lang="zh-TW" altLang="en-US" sz="2600" dirty="0">
                <a:solidFill>
                  <a:prstClr val="black">
                    <a:lumMod val="95000"/>
                    <a:lumOff val="5000"/>
                  </a:prstClr>
                </a:solidFill>
                <a:latin typeface="微軟正黑體" panose="020B0604030504040204" pitchFamily="34" charset="-120"/>
                <a:ea typeface="微軟正黑體" panose="020B0604030504040204" pitchFamily="34" charset="-120"/>
              </a:rPr>
              <a:t>，</a:t>
            </a:r>
            <a:r>
              <a:rPr lang="zh-TW" altLang="zh-TW" sz="2600" dirty="0">
                <a:solidFill>
                  <a:prstClr val="black">
                    <a:lumMod val="95000"/>
                    <a:lumOff val="5000"/>
                  </a:prstClr>
                </a:solidFill>
                <a:latin typeface="微軟正黑體" panose="020B0604030504040204" pitchFamily="34" charset="-120"/>
                <a:ea typeface="微軟正黑體" panose="020B0604030504040204" pitchFamily="34" charset="-120"/>
              </a:rPr>
              <a:t>具有急迫需求之行職</a:t>
            </a:r>
            <a:endParaRPr lang="en-US" altLang="zh-TW" sz="2600" dirty="0">
              <a:solidFill>
                <a:prstClr val="black">
                  <a:lumMod val="95000"/>
                  <a:lumOff val="5000"/>
                </a:prstClr>
              </a:solidFill>
              <a:latin typeface="微軟正黑體" panose="020B0604030504040204" pitchFamily="34" charset="-120"/>
              <a:ea typeface="微軟正黑體" panose="020B0604030504040204" pitchFamily="34"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微軟正黑體" panose="020B0604030504040204" pitchFamily="34" charset="-120"/>
                <a:ea typeface="微軟正黑體" panose="020B0604030504040204" pitchFamily="34" charset="-120"/>
              </a:rPr>
              <a:t>   </a:t>
            </a:r>
            <a:r>
              <a:rPr lang="zh-TW" altLang="zh-TW" sz="2600" dirty="0">
                <a:solidFill>
                  <a:prstClr val="black">
                    <a:lumMod val="95000"/>
                    <a:lumOff val="5000"/>
                  </a:prstClr>
                </a:solidFill>
                <a:latin typeface="微軟正黑體" panose="020B0604030504040204" pitchFamily="34" charset="-120"/>
                <a:ea typeface="微軟正黑體" panose="020B0604030504040204" pitchFamily="34" charset="-120"/>
              </a:rPr>
              <a:t>業</a:t>
            </a:r>
            <a:r>
              <a:rPr lang="zh-TW" altLang="en-US" sz="2600" dirty="0">
                <a:solidFill>
                  <a:prstClr val="black">
                    <a:lumMod val="95000"/>
                    <a:lumOff val="5000"/>
                  </a:prstClr>
                </a:solidFill>
                <a:latin typeface="微軟正黑體" panose="020B0604030504040204" pitchFamily="34" charset="-120"/>
                <a:ea typeface="微軟正黑體" panose="020B0604030504040204" pitchFamily="34" charset="-120"/>
              </a:rPr>
              <a:t>，</a:t>
            </a:r>
            <a:r>
              <a:rPr lang="zh-TW" altLang="zh-TW" sz="2600" dirty="0">
                <a:solidFill>
                  <a:prstClr val="black">
                    <a:lumMod val="95000"/>
                    <a:lumOff val="5000"/>
                  </a:prstClr>
                </a:solidFill>
                <a:latin typeface="微軟正黑體" panose="020B0604030504040204" pitchFamily="34" charset="-120"/>
                <a:ea typeface="微軟正黑體" panose="020B0604030504040204" pitchFamily="34" charset="-120"/>
              </a:rPr>
              <a:t>或產業人力傳承困難</a:t>
            </a:r>
            <a:r>
              <a:rPr lang="zh-TW" altLang="en-US" sz="2600" dirty="0">
                <a:solidFill>
                  <a:prstClr val="black">
                    <a:lumMod val="95000"/>
                    <a:lumOff val="5000"/>
                  </a:prstClr>
                </a:solidFill>
                <a:latin typeface="微軟正黑體" panose="020B0604030504040204" pitchFamily="34" charset="-120"/>
                <a:ea typeface="微軟正黑體" panose="020B0604030504040204" pitchFamily="34" charset="-120"/>
              </a:rPr>
              <a:t>，</a:t>
            </a:r>
            <a:r>
              <a:rPr lang="zh-TW" altLang="zh-TW" sz="2600" dirty="0">
                <a:solidFill>
                  <a:prstClr val="black">
                    <a:lumMod val="95000"/>
                    <a:lumOff val="5000"/>
                  </a:prstClr>
                </a:solidFill>
                <a:latin typeface="微軟正黑體" panose="020B0604030504040204" pitchFamily="34" charset="-120"/>
                <a:ea typeface="微軟正黑體" panose="020B0604030504040204" pitchFamily="34" charset="-120"/>
              </a:rPr>
              <a:t>或學生就業意願較低或</a:t>
            </a:r>
            <a:endParaRPr lang="en-US" altLang="zh-TW" sz="2600" dirty="0">
              <a:solidFill>
                <a:prstClr val="black">
                  <a:lumMod val="95000"/>
                  <a:lumOff val="5000"/>
                </a:prstClr>
              </a:solidFill>
              <a:latin typeface="微軟正黑體" panose="020B0604030504040204" pitchFamily="34" charset="-120"/>
              <a:ea typeface="微軟正黑體" panose="020B0604030504040204" pitchFamily="34" charset="-120"/>
            </a:endParaRPr>
          </a:p>
          <a:p>
            <a:pPr marL="365760" lvl="0" indent="-256032" eaLnBrk="1" fontAlgn="auto" hangingPunct="1">
              <a:lnSpc>
                <a:spcPct val="100000"/>
              </a:lnSpc>
              <a:spcBef>
                <a:spcPts val="400"/>
              </a:spcBef>
              <a:spcAft>
                <a:spcPts val="0"/>
              </a:spcAft>
              <a:buClr>
                <a:srgbClr val="2DA2BF"/>
              </a:buClr>
              <a:buSzPct val="68000"/>
              <a:buNone/>
              <a:defRPr/>
            </a:pPr>
            <a:r>
              <a:rPr lang="zh-TW" altLang="en-US" sz="2600" dirty="0">
                <a:solidFill>
                  <a:prstClr val="black">
                    <a:lumMod val="95000"/>
                    <a:lumOff val="5000"/>
                  </a:prstClr>
                </a:solidFill>
                <a:latin typeface="微軟正黑體" panose="020B0604030504040204" pitchFamily="34" charset="-120"/>
                <a:ea typeface="微軟正黑體" panose="020B0604030504040204" pitchFamily="34" charset="-120"/>
              </a:rPr>
              <a:t>   </a:t>
            </a:r>
            <a:r>
              <a:rPr lang="zh-TW" altLang="zh-TW" sz="2600" dirty="0">
                <a:solidFill>
                  <a:prstClr val="black">
                    <a:lumMod val="95000"/>
                    <a:lumOff val="5000"/>
                  </a:prstClr>
                </a:solidFill>
                <a:latin typeface="微軟正黑體" panose="020B0604030504040204" pitchFamily="34" charset="-120"/>
                <a:ea typeface="微軟正黑體" panose="020B0604030504040204" pitchFamily="34" charset="-120"/>
              </a:rPr>
              <a:t>設備投資成本高之類科</a:t>
            </a:r>
            <a:endParaRPr lang="en-US" altLang="zh-TW" sz="2600" dirty="0">
              <a:solidFill>
                <a:prstClr val="black">
                  <a:lumMod val="95000"/>
                  <a:lumOff val="5000"/>
                </a:prstClr>
              </a:solidFill>
              <a:latin typeface="微軟正黑體" panose="020B0604030504040204" pitchFamily="34" charset="-120"/>
              <a:ea typeface="微軟正黑體" panose="020B0604030504040204" pitchFamily="34" charset="-120"/>
            </a:endParaRPr>
          </a:p>
          <a:p>
            <a:pPr marL="365760" lvl="0" indent="-256032" eaLnBrk="1" fontAlgn="auto" hangingPunct="1">
              <a:lnSpc>
                <a:spcPct val="100000"/>
              </a:lnSpc>
              <a:spcBef>
                <a:spcPts val="400"/>
              </a:spcBef>
              <a:spcAft>
                <a:spcPts val="0"/>
              </a:spcAft>
              <a:buClr>
                <a:srgbClr val="2DA2BF"/>
              </a:buClr>
              <a:buSzPct val="68000"/>
              <a:buFont typeface="Wingdings 3"/>
              <a:buChar char=""/>
              <a:defRPr/>
            </a:pPr>
            <a:r>
              <a:rPr lang="zh-TW" altLang="en-US" sz="2800" b="1" dirty="0" smtClean="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產</a:t>
            </a: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特就學優待：</a:t>
            </a:r>
            <a:endParaRPr lang="en-US" altLang="zh-TW" sz="28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微軟正黑體" panose="020B0604030504040204" pitchFamily="34" charset="-120"/>
                <a:ea typeface="微軟正黑體" panose="020B0604030504040204" pitchFamily="34" charset="-120"/>
              </a:rPr>
              <a:t>對學生之補助：</a:t>
            </a:r>
            <a:endParaRPr lang="en-US" altLang="zh-TW" sz="2400" dirty="0">
              <a:solidFill>
                <a:prstClr val="black">
                  <a:lumMod val="95000"/>
                  <a:lumOff val="5000"/>
                </a:prstClr>
              </a:solidFill>
              <a:latin typeface="微軟正黑體" panose="020B0604030504040204" pitchFamily="34" charset="-120"/>
              <a:ea typeface="微軟正黑體" panose="020B0604030504040204" pitchFamily="34" charset="-120"/>
            </a:endParaRPr>
          </a:p>
          <a:p>
            <a:pPr marL="621792" lvl="1" indent="-228600" eaLnBrk="1" fontAlgn="auto" hangingPunct="1">
              <a:lnSpc>
                <a:spcPct val="100000"/>
              </a:lnSpc>
              <a:spcBef>
                <a:spcPts val="324"/>
              </a:spcBef>
              <a:spcAft>
                <a:spcPts val="0"/>
              </a:spcAft>
              <a:buClr>
                <a:srgbClr val="2DA2BF"/>
              </a:buClr>
              <a:buNone/>
              <a:defRPr/>
            </a:pPr>
            <a:r>
              <a:rPr lang="zh-TW" altLang="en-US" sz="2400" dirty="0">
                <a:solidFill>
                  <a:prstClr val="black">
                    <a:lumMod val="95000"/>
                    <a:lumOff val="5000"/>
                  </a:prstClr>
                </a:solidFill>
                <a:latin typeface="微軟正黑體" panose="020B0604030504040204" pitchFamily="34" charset="-120"/>
                <a:ea typeface="微軟正黑體" panose="020B0604030504040204" pitchFamily="34" charset="-120"/>
              </a:rPr>
              <a:t>   </a:t>
            </a:r>
            <a:r>
              <a:rPr lang="zh-TW" altLang="zh-TW" sz="2400" dirty="0">
                <a:solidFill>
                  <a:srgbClr val="00B050"/>
                </a:solidFill>
                <a:latin typeface="微軟正黑體" panose="020B0604030504040204" pitchFamily="34" charset="-120"/>
                <a:ea typeface="微軟正黑體" panose="020B0604030504040204" pitchFamily="34" charset="-120"/>
              </a:rPr>
              <a:t>在校期間</a:t>
            </a:r>
            <a:r>
              <a:rPr lang="en-US" altLang="zh-TW" sz="2400" dirty="0">
                <a:solidFill>
                  <a:srgbClr val="00B050"/>
                </a:solidFill>
                <a:latin typeface="微軟正黑體" panose="020B0604030504040204" pitchFamily="34" charset="-120"/>
                <a:ea typeface="微軟正黑體" panose="020B0604030504040204" pitchFamily="34" charset="-120"/>
              </a:rPr>
              <a:t>3</a:t>
            </a:r>
            <a:r>
              <a:rPr lang="zh-TW" altLang="zh-TW" sz="2400" dirty="0">
                <a:solidFill>
                  <a:srgbClr val="00B050"/>
                </a:solidFill>
                <a:latin typeface="微軟正黑體" panose="020B0604030504040204" pitchFamily="34" charset="-120"/>
                <a:ea typeface="微軟正黑體" panose="020B0604030504040204" pitchFamily="34" charset="-120"/>
              </a:rPr>
              <a:t>年免學費</a:t>
            </a:r>
            <a:r>
              <a:rPr lang="zh-TW" altLang="en-US" sz="2400" dirty="0">
                <a:solidFill>
                  <a:srgbClr val="00B050"/>
                </a:solidFill>
                <a:latin typeface="微軟正黑體" panose="020B0604030504040204" pitchFamily="34" charset="-120"/>
                <a:ea typeface="微軟正黑體" panose="020B0604030504040204" pitchFamily="34" charset="-120"/>
              </a:rPr>
              <a:t>及雜費</a:t>
            </a:r>
            <a:r>
              <a:rPr lang="en-US" altLang="zh-TW" sz="2400" dirty="0">
                <a:solidFill>
                  <a:srgbClr val="00B050"/>
                </a:solidFill>
                <a:latin typeface="微軟正黑體" panose="020B0604030504040204" pitchFamily="34" charset="-120"/>
                <a:ea typeface="微軟正黑體" panose="020B0604030504040204" pitchFamily="34" charset="-120"/>
              </a:rPr>
              <a:t>(</a:t>
            </a:r>
            <a:r>
              <a:rPr lang="zh-TW" altLang="en-US" sz="2400" dirty="0">
                <a:solidFill>
                  <a:srgbClr val="00B050"/>
                </a:solidFill>
                <a:latin typeface="微軟正黑體" panose="020B0604030504040204" pitchFamily="34" charset="-120"/>
                <a:ea typeface="微軟正黑體" panose="020B0604030504040204" pitchFamily="34" charset="-120"/>
              </a:rPr>
              <a:t>免申請、無門檻</a:t>
            </a:r>
            <a:r>
              <a:rPr lang="en-US" altLang="zh-TW" sz="2400" dirty="0">
                <a:solidFill>
                  <a:srgbClr val="00B050"/>
                </a:solidFill>
                <a:latin typeface="微軟正黑體" panose="020B0604030504040204" pitchFamily="34" charset="-120"/>
                <a:ea typeface="微軟正黑體" panose="020B0604030504040204" pitchFamily="34" charset="-120"/>
              </a:rPr>
              <a:t>)</a:t>
            </a: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微軟正黑體" panose="020B0604030504040204" pitchFamily="34" charset="-120"/>
                <a:ea typeface="微軟正黑體" panose="020B0604030504040204" pitchFamily="34" charset="-120"/>
              </a:rPr>
              <a:t>對學校之補助：</a:t>
            </a:r>
            <a:endParaRPr lang="en-US" altLang="zh-TW" sz="2400" dirty="0">
              <a:solidFill>
                <a:prstClr val="black">
                  <a:lumMod val="95000"/>
                  <a:lumOff val="5000"/>
                </a:prstClr>
              </a:solidFill>
              <a:latin typeface="微軟正黑體" panose="020B0604030504040204" pitchFamily="34" charset="-120"/>
              <a:ea typeface="微軟正黑體" panose="020B0604030504040204" pitchFamily="34" charset="-120"/>
            </a:endParaRPr>
          </a:p>
          <a:p>
            <a:pPr marL="621792" lvl="1" indent="-228600" eaLnBrk="1" fontAlgn="auto" hangingPunct="1">
              <a:lnSpc>
                <a:spcPct val="100000"/>
              </a:lnSpc>
              <a:spcBef>
                <a:spcPts val="324"/>
              </a:spcBef>
              <a:spcAft>
                <a:spcPts val="0"/>
              </a:spcAft>
              <a:buClr>
                <a:srgbClr val="2DA2BF"/>
              </a:buClr>
              <a:buNone/>
              <a:defRPr/>
            </a:pPr>
            <a:r>
              <a:rPr lang="zh-TW" altLang="en-US" sz="2400" dirty="0">
                <a:solidFill>
                  <a:prstClr val="black">
                    <a:lumMod val="95000"/>
                    <a:lumOff val="5000"/>
                  </a:prstClr>
                </a:solidFill>
                <a:latin typeface="微軟正黑體" panose="020B0604030504040204" pitchFamily="34" charset="-120"/>
                <a:ea typeface="微軟正黑體" panose="020B0604030504040204" pitchFamily="34" charset="-120"/>
              </a:rPr>
              <a:t>   </a:t>
            </a:r>
            <a:r>
              <a:rPr lang="zh-TW" altLang="zh-TW" sz="2400" dirty="0">
                <a:solidFill>
                  <a:srgbClr val="00B050"/>
                </a:solidFill>
                <a:latin typeface="微軟正黑體" panose="020B0604030504040204" pitchFamily="34" charset="-120"/>
                <a:ea typeface="微軟正黑體" panose="020B0604030504040204" pitchFamily="34" charset="-120"/>
              </a:rPr>
              <a:t>業務費、課業輔導費、實習實驗費、設備費</a:t>
            </a:r>
          </a:p>
          <a:p>
            <a:pPr marL="621792" lvl="1" indent="-228600" eaLnBrk="1" fontAlgn="auto" hangingPunct="1">
              <a:lnSpc>
                <a:spcPct val="100000"/>
              </a:lnSpc>
              <a:spcBef>
                <a:spcPts val="324"/>
              </a:spcBef>
              <a:spcAft>
                <a:spcPts val="0"/>
              </a:spcAft>
              <a:buClr>
                <a:srgbClr val="2DA2BF"/>
              </a:buClr>
              <a:buFont typeface="Wingdings" pitchFamily="2" charset="2"/>
              <a:buChar char="l"/>
              <a:defRPr/>
            </a:pPr>
            <a:r>
              <a:rPr lang="zh-TW" altLang="zh-TW" sz="2400" dirty="0">
                <a:solidFill>
                  <a:prstClr val="black">
                    <a:lumMod val="95000"/>
                    <a:lumOff val="5000"/>
                  </a:prstClr>
                </a:solidFill>
                <a:latin typeface="微軟正黑體" panose="020B0604030504040204" pitchFamily="34" charset="-120"/>
                <a:ea typeface="微軟正黑體" panose="020B0604030504040204" pitchFamily="34" charset="-120"/>
              </a:rPr>
              <a:t>低收入戶子女優先入學</a:t>
            </a:r>
            <a:endParaRPr lang="zh-TW" altLang="en-US" sz="2400" dirty="0">
              <a:solidFill>
                <a:prstClr val="black">
                  <a:lumMod val="95000"/>
                  <a:lumOff val="5000"/>
                </a:prstClr>
              </a:solidFill>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60</a:t>
            </a:fld>
            <a:endParaRPr lang="zh-TW" altLang="en-US"/>
          </a:p>
        </p:txBody>
      </p:sp>
      <p:sp>
        <p:nvSpPr>
          <p:cNvPr id="5" name="標題 1"/>
          <p:cNvSpPr txBox="1">
            <a:spLocks/>
          </p:cNvSpPr>
          <p:nvPr/>
        </p:nvSpPr>
        <p:spPr>
          <a:xfrm>
            <a:off x="1435608" y="274638"/>
            <a:ext cx="7498080" cy="1143000"/>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mtClean="0">
                <a:latin typeface="微軟正黑體" panose="020B0604030504040204" pitchFamily="34" charset="-120"/>
              </a:rPr>
              <a:t>產業特殊需求類科</a:t>
            </a:r>
            <a:endParaRPr lang="zh-TW" altLang="en-US" dirty="0">
              <a:latin typeface="微軟正黑體" panose="020B0604030504040204" pitchFamily="34" charset="-120"/>
            </a:endParaRPr>
          </a:p>
        </p:txBody>
      </p:sp>
    </p:spTree>
    <p:extLst>
      <p:ext uri="{BB962C8B-B14F-4D97-AF65-F5344CB8AC3E}">
        <p14:creationId xmlns="" xmlns:p14="http://schemas.microsoft.com/office/powerpoint/2010/main" val="26778634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58400" y="5131920"/>
            <a:ext cx="1785600" cy="1726080"/>
          </a:xfrm>
          <a:prstGeom prst="rect">
            <a:avLst/>
          </a:prstGeom>
        </p:spPr>
      </p:pic>
      <p:sp>
        <p:nvSpPr>
          <p:cNvPr id="2" name="標題 1"/>
          <p:cNvSpPr>
            <a:spLocks noGrp="1"/>
          </p:cNvSpPr>
          <p:nvPr>
            <p:ph type="title"/>
          </p:nvPr>
        </p:nvSpPr>
        <p:spPr/>
        <p:txBody>
          <a:bodyPr/>
          <a:lstStyle/>
          <a:p>
            <a:r>
              <a:rPr lang="zh-TW" altLang="en-US" dirty="0">
                <a:latin typeface="微軟正黑體" panose="020B0604030504040204" pitchFamily="34" charset="-120"/>
              </a:rPr>
              <a:t>產業特殊需求類</a:t>
            </a:r>
            <a:r>
              <a:rPr lang="zh-TW" altLang="en-US" dirty="0" smtClean="0">
                <a:latin typeface="微軟正黑體" panose="020B0604030504040204" pitchFamily="34" charset="-120"/>
              </a:rPr>
              <a:t>科</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1071538" y="1417638"/>
            <a:ext cx="8036966" cy="5323730"/>
          </a:xfrm>
        </p:spPr>
        <p:txBody>
          <a:bodyPr>
            <a:normAutofit lnSpcReduction="10000"/>
          </a:bodyPr>
          <a:lstStyle/>
          <a:p>
            <a:r>
              <a:rPr lang="zh-TW" altLang="en-US" sz="2800" dirty="0">
                <a:latin typeface="微軟正黑體" panose="020B0604030504040204" pitchFamily="34" charset="-120"/>
                <a:ea typeface="微軟正黑體" panose="020B0604030504040204" pitchFamily="34" charset="-120"/>
              </a:rPr>
              <a:t>報名</a:t>
            </a:r>
            <a:r>
              <a:rPr lang="zh-TW" altLang="en-US" sz="2800" dirty="0" smtClean="0">
                <a:latin typeface="微軟正黑體" panose="020B0604030504040204" pitchFamily="34" charset="-120"/>
                <a:ea typeface="微軟正黑體" panose="020B0604030504040204" pitchFamily="34" charset="-120"/>
              </a:rPr>
              <a:t>資格：須同時符合學歷條件之一和特別條件之一</a:t>
            </a:r>
            <a:endParaRPr lang="en-US" altLang="zh-TW" sz="2800" dirty="0" smtClean="0">
              <a:latin typeface="微軟正黑體" panose="020B0604030504040204" pitchFamily="34" charset="-120"/>
              <a:ea typeface="微軟正黑體" panose="020B0604030504040204" pitchFamily="34" charset="-120"/>
            </a:endParaRPr>
          </a:p>
          <a:p>
            <a:pPr lvl="1"/>
            <a:r>
              <a:rPr lang="zh-TW" altLang="en-US" sz="2400" dirty="0" smtClean="0">
                <a:latin typeface="微軟正黑體" panose="020B0604030504040204" pitchFamily="34" charset="-120"/>
                <a:ea typeface="微軟正黑體" panose="020B0604030504040204" pitchFamily="34" charset="-120"/>
              </a:rPr>
              <a:t>學歷條件</a:t>
            </a:r>
            <a:endParaRPr lang="en-US" altLang="zh-TW" sz="24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國中或</a:t>
            </a:r>
            <a:r>
              <a:rPr lang="zh-TW" altLang="en-US" sz="2000" dirty="0" smtClean="0">
                <a:latin typeface="微軟正黑體" panose="020B0604030504040204" pitchFamily="34" charset="-120"/>
                <a:ea typeface="微軟正黑體" panose="020B0604030504040204" pitchFamily="34" charset="-120"/>
              </a:rPr>
              <a:t>同等學歷</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2000" dirty="0" smtClean="0">
                <a:latin typeface="微軟正黑體" panose="020B0604030504040204" pitchFamily="34" charset="-120"/>
                <a:ea typeface="微軟正黑體" panose="020B0604030504040204" pitchFamily="34" charset="-120"/>
              </a:rPr>
              <a:t>丙</a:t>
            </a:r>
            <a:r>
              <a:rPr lang="zh-TW" altLang="en-US" sz="2000" dirty="0">
                <a:latin typeface="微軟正黑體" panose="020B0604030504040204" pitchFamily="34" charset="-120"/>
                <a:ea typeface="微軟正黑體" panose="020B0604030504040204" pitchFamily="34" charset="-120"/>
              </a:rPr>
              <a:t>級技術士證或相當於丙級以上技術士</a:t>
            </a:r>
            <a:r>
              <a:rPr lang="zh-TW" altLang="en-US" sz="2000" dirty="0" smtClean="0">
                <a:latin typeface="微軟正黑體" panose="020B0604030504040204" pitchFamily="34" charset="-120"/>
                <a:ea typeface="微軟正黑體" panose="020B0604030504040204" pitchFamily="34" charset="-120"/>
              </a:rPr>
              <a:t>證</a:t>
            </a:r>
            <a:endParaRPr lang="en-US" altLang="zh-TW" sz="2000" dirty="0" smtClean="0">
              <a:latin typeface="微軟正黑體" panose="020B0604030504040204" pitchFamily="34" charset="-120"/>
              <a:ea typeface="微軟正黑體" panose="020B0604030504040204" pitchFamily="34" charset="-120"/>
            </a:endParaRPr>
          </a:p>
          <a:p>
            <a:pPr lvl="1"/>
            <a:r>
              <a:rPr lang="zh-TW" altLang="en-US" sz="2400" dirty="0" smtClean="0">
                <a:latin typeface="微軟正黑體" panose="020B0604030504040204" pitchFamily="34" charset="-120"/>
                <a:ea typeface="微軟正黑體" panose="020B0604030504040204" pitchFamily="34" charset="-120"/>
              </a:rPr>
              <a:t>特別條件</a:t>
            </a:r>
            <a:endParaRPr lang="en-US" altLang="zh-TW" sz="24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低收入戶子女 </a:t>
            </a:r>
          </a:p>
          <a:p>
            <a:pPr lvl="2"/>
            <a:r>
              <a:rPr lang="zh-TW" altLang="en-US" sz="2000" dirty="0">
                <a:latin typeface="微軟正黑體" panose="020B0604030504040204" pitchFamily="34" charset="-120"/>
                <a:ea typeface="微軟正黑體" panose="020B0604030504040204" pitchFamily="34" charset="-120"/>
              </a:rPr>
              <a:t>中低收入戶</a:t>
            </a:r>
            <a:r>
              <a:rPr lang="zh-TW" altLang="en-US" sz="2000" dirty="0" smtClean="0">
                <a:latin typeface="微軟正黑體" panose="020B0604030504040204" pitchFamily="34" charset="-120"/>
                <a:ea typeface="微軟正黑體" panose="020B0604030504040204" pitchFamily="34" charset="-120"/>
              </a:rPr>
              <a:t>子女</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失業勞工</a:t>
            </a:r>
            <a:r>
              <a:rPr lang="zh-TW" altLang="en-US" sz="2000" dirty="0" smtClean="0">
                <a:latin typeface="微軟正黑體" panose="020B0604030504040204" pitchFamily="34" charset="-120"/>
                <a:ea typeface="微軟正黑體" panose="020B0604030504040204" pitchFamily="34" charset="-120"/>
              </a:rPr>
              <a:t>子女</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特殊境遇家庭</a:t>
            </a:r>
            <a:r>
              <a:rPr lang="zh-TW" altLang="en-US" sz="2000" dirty="0" smtClean="0">
                <a:latin typeface="微軟正黑體" panose="020B0604030504040204" pitchFamily="34" charset="-120"/>
                <a:ea typeface="微軟正黑體" panose="020B0604030504040204" pitchFamily="34" charset="-120"/>
              </a:rPr>
              <a:t>子女</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育幼院</a:t>
            </a:r>
            <a:r>
              <a:rPr lang="zh-TW" altLang="en-US" sz="2000" dirty="0" smtClean="0">
                <a:latin typeface="微軟正黑體" panose="020B0604030504040204" pitchFamily="34" charset="-120"/>
                <a:ea typeface="微軟正黑體" panose="020B0604030504040204" pitchFamily="34" charset="-120"/>
              </a:rPr>
              <a:t>童</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農漁民</a:t>
            </a:r>
            <a:r>
              <a:rPr lang="zh-TW" altLang="en-US" sz="2000" dirty="0" smtClean="0">
                <a:latin typeface="微軟正黑體" panose="020B0604030504040204" pitchFamily="34" charset="-120"/>
                <a:ea typeface="微軟正黑體" panose="020B0604030504040204" pitchFamily="34" charset="-120"/>
              </a:rPr>
              <a:t>子女</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軍公教</a:t>
            </a:r>
            <a:r>
              <a:rPr lang="zh-TW" altLang="en-US" sz="2000" dirty="0" smtClean="0">
                <a:latin typeface="微軟正黑體" panose="020B0604030504040204" pitchFamily="34" charset="-120"/>
                <a:ea typeface="微軟正黑體" panose="020B0604030504040204" pitchFamily="34" charset="-120"/>
              </a:rPr>
              <a:t>遺族</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身心障礙人士</a:t>
            </a:r>
            <a:r>
              <a:rPr lang="zh-TW" altLang="en-US" sz="2000" dirty="0" smtClean="0">
                <a:latin typeface="微軟正黑體" panose="020B0604030504040204" pitchFamily="34" charset="-120"/>
                <a:ea typeface="微軟正黑體" panose="020B0604030504040204" pitchFamily="34" charset="-120"/>
              </a:rPr>
              <a:t>子女</a:t>
            </a:r>
            <a:endParaRPr lang="en-US" altLang="zh-TW" sz="2000" dirty="0" smtClean="0">
              <a:latin typeface="微軟正黑體" panose="020B0604030504040204" pitchFamily="34" charset="-120"/>
              <a:ea typeface="微軟正黑體" panose="020B0604030504040204" pitchFamily="34" charset="-120"/>
            </a:endParaRPr>
          </a:p>
          <a:p>
            <a:pPr lvl="2"/>
            <a:r>
              <a:rPr lang="zh-TW" altLang="en-US" sz="2000" dirty="0">
                <a:latin typeface="微軟正黑體" panose="020B0604030504040204" pitchFamily="34" charset="-120"/>
                <a:ea typeface="微軟正黑體" panose="020B0604030504040204" pitchFamily="34" charset="-120"/>
              </a:rPr>
              <a:t>原住民</a:t>
            </a:r>
          </a:p>
        </p:txBody>
      </p:sp>
    </p:spTree>
    <p:extLst>
      <p:ext uri="{BB962C8B-B14F-4D97-AF65-F5344CB8AC3E}">
        <p14:creationId xmlns="" xmlns:p14="http://schemas.microsoft.com/office/powerpoint/2010/main" val="31843299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58400" y="5131920"/>
            <a:ext cx="1785600" cy="1726080"/>
          </a:xfrm>
          <a:prstGeom prst="rect">
            <a:avLst/>
          </a:prstGeom>
        </p:spPr>
      </p:pic>
      <p:sp>
        <p:nvSpPr>
          <p:cNvPr id="6" name="標題 1"/>
          <p:cNvSpPr>
            <a:spLocks noGrp="1"/>
          </p:cNvSpPr>
          <p:nvPr>
            <p:ph type="title"/>
          </p:nvPr>
        </p:nvSpPr>
        <p:spPr>
          <a:xfrm>
            <a:off x="1071538" y="274638"/>
            <a:ext cx="7460902" cy="1282154"/>
          </a:xfrm>
        </p:spPr>
        <p:txBody>
          <a:bodyPr>
            <a:normAutofit/>
          </a:bodyPr>
          <a:lstStyle/>
          <a:p>
            <a:r>
              <a:rPr lang="en-US" altLang="zh-TW" b="1" dirty="0" smtClean="0">
                <a:solidFill>
                  <a:schemeClr val="accent6">
                    <a:lumMod val="50000"/>
                  </a:schemeClr>
                </a:solidFill>
                <a:effectLst/>
                <a:latin typeface="微軟正黑體" panose="020B0604030504040204" pitchFamily="34" charset="-120"/>
              </a:rPr>
              <a:t>105</a:t>
            </a:r>
            <a:r>
              <a:rPr lang="zh-TW" altLang="en-US" b="1" dirty="0" smtClean="0">
                <a:solidFill>
                  <a:schemeClr val="accent6">
                    <a:lumMod val="50000"/>
                  </a:schemeClr>
                </a:solidFill>
                <a:effectLst/>
                <a:latin typeface="微軟正黑體" panose="020B0604030504040204" pitchFamily="34" charset="-120"/>
              </a:rPr>
              <a:t>學年</a:t>
            </a:r>
            <a:r>
              <a:rPr lang="zh-TW" altLang="en-US" dirty="0" smtClean="0">
                <a:latin typeface="微軟正黑體" panose="020B0604030504040204" pitchFamily="34" charset="-120"/>
              </a:rPr>
              <a:t>產業</a:t>
            </a:r>
            <a:r>
              <a:rPr lang="zh-TW" altLang="en-US" dirty="0">
                <a:latin typeface="微軟正黑體" panose="020B0604030504040204" pitchFamily="34" charset="-120"/>
              </a:rPr>
              <a:t>特殊需求類科優先</a:t>
            </a:r>
            <a:r>
              <a:rPr lang="zh-TW" altLang="en-US" dirty="0" smtClean="0">
                <a:latin typeface="微軟正黑體" panose="020B0604030504040204" pitchFamily="34" charset="-120"/>
              </a:rPr>
              <a:t>入學 </a:t>
            </a:r>
            <a:r>
              <a:rPr lang="zh-TW" altLang="en-US" sz="3200" dirty="0" smtClean="0">
                <a:latin typeface="微軟正黑體" panose="020B0604030504040204" pitchFamily="34" charset="-120"/>
              </a:rPr>
              <a:t>承辦學校：木柵高工</a:t>
            </a:r>
            <a:endParaRPr lang="zh-TW" altLang="en-US" sz="3200" dirty="0">
              <a:latin typeface="微軟正黑體" panose="020B0604030504040204" pitchFamily="34" charset="-120"/>
            </a:endParaRPr>
          </a:p>
        </p:txBody>
      </p:sp>
      <p:sp>
        <p:nvSpPr>
          <p:cNvPr id="3" name="內容版面配置區 2"/>
          <p:cNvSpPr>
            <a:spLocks noGrp="1"/>
          </p:cNvSpPr>
          <p:nvPr>
            <p:ph idx="1"/>
          </p:nvPr>
        </p:nvSpPr>
        <p:spPr>
          <a:xfrm>
            <a:off x="1071538" y="1857364"/>
            <a:ext cx="8036966" cy="4268799"/>
          </a:xfrm>
        </p:spPr>
        <p:txBody>
          <a:bodyPr>
            <a:normAutofit/>
          </a:bodyPr>
          <a:lstStyle/>
          <a:p>
            <a:pPr marL="0" indent="0">
              <a:buNone/>
            </a:pPr>
            <a:r>
              <a:rPr lang="zh-TW" altLang="en-US" sz="2400" dirty="0">
                <a:latin typeface="微軟正黑體" panose="020B0604030504040204" pitchFamily="34" charset="-120"/>
                <a:ea typeface="微軟正黑體" panose="020B0604030504040204" pitchFamily="34" charset="-120"/>
              </a:rPr>
              <a:t>教育部國民及學前教育署產業特殊需求類科獎補助作業</a:t>
            </a:r>
            <a:r>
              <a:rPr lang="zh-TW" altLang="en-US" sz="2400" dirty="0" smtClean="0">
                <a:latin typeface="微軟正黑體" panose="020B0604030504040204" pitchFamily="34" charset="-120"/>
                <a:ea typeface="微軟正黑體" panose="020B0604030504040204" pitchFamily="34" charset="-120"/>
              </a:rPr>
              <a:t>要點</a:t>
            </a:r>
            <a:endParaRPr lang="en-US" altLang="zh-TW" sz="2400" dirty="0" smtClean="0">
              <a:latin typeface="微軟正黑體" panose="020B0604030504040204" pitchFamily="34" charset="-120"/>
              <a:ea typeface="微軟正黑體" panose="020B0604030504040204" pitchFamily="34" charset="-120"/>
            </a:endParaRPr>
          </a:p>
          <a:p>
            <a:pPr marL="0" indent="0">
              <a:buNone/>
            </a:pPr>
            <a:r>
              <a:rPr lang="zh-TW" altLang="en-US" sz="2800" dirty="0" smtClean="0">
                <a:latin typeface="微軟正黑體" panose="020B0604030504040204" pitchFamily="34" charset="-120"/>
                <a:ea typeface="微軟正黑體" panose="020B0604030504040204" pitchFamily="34" charset="-120"/>
              </a:rPr>
              <a:t>基北區</a:t>
            </a:r>
            <a:r>
              <a:rPr lang="en-US" altLang="zh-TW" sz="2800" dirty="0" smtClean="0">
                <a:latin typeface="微軟正黑體" panose="020B0604030504040204" pitchFamily="34" charset="-120"/>
                <a:ea typeface="微軟正黑體" panose="020B0604030504040204" pitchFamily="34" charset="-120"/>
              </a:rPr>
              <a:t>105</a:t>
            </a:r>
            <a:r>
              <a:rPr lang="zh-TW" altLang="en-US" sz="2800" dirty="0" smtClean="0">
                <a:latin typeface="微軟正黑體" panose="020B0604030504040204" pitchFamily="34" charset="-120"/>
                <a:ea typeface="微軟正黑體" panose="020B0604030504040204" pitchFamily="34" charset="-120"/>
              </a:rPr>
              <a:t>學年度：</a:t>
            </a:r>
            <a:r>
              <a:rPr lang="en-US" altLang="zh-TW" sz="2800" dirty="0" smtClean="0">
                <a:latin typeface="微軟正黑體" panose="020B0604030504040204" pitchFamily="34" charset="-120"/>
                <a:ea typeface="微軟正黑體" panose="020B0604030504040204" pitchFamily="34" charset="-120"/>
              </a:rPr>
              <a:t>7</a:t>
            </a:r>
            <a:r>
              <a:rPr lang="zh-TW" altLang="en-US" sz="2800" dirty="0" smtClean="0">
                <a:latin typeface="微軟正黑體" panose="020B0604030504040204" pitchFamily="34" charset="-120"/>
                <a:ea typeface="微軟正黑體" panose="020B0604030504040204" pitchFamily="34" charset="-120"/>
              </a:rPr>
              <a:t>校</a:t>
            </a:r>
            <a:r>
              <a:rPr lang="en-US" altLang="zh-TW" sz="2800" dirty="0" smtClean="0">
                <a:latin typeface="微軟正黑體" panose="020B0604030504040204" pitchFamily="34" charset="-120"/>
                <a:ea typeface="微軟正黑體" panose="020B0604030504040204" pitchFamily="34" charset="-120"/>
              </a:rPr>
              <a:t>5</a:t>
            </a:r>
            <a:r>
              <a:rPr lang="zh-TW" altLang="en-US" sz="2800" dirty="0" smtClean="0">
                <a:latin typeface="微軟正黑體" panose="020B0604030504040204" pitchFamily="34" charset="-120"/>
                <a:ea typeface="微軟正黑體" panose="020B0604030504040204" pitchFamily="34" charset="-120"/>
              </a:rPr>
              <a:t>群</a:t>
            </a:r>
            <a:r>
              <a:rPr lang="en-US" altLang="zh-TW" sz="2800" dirty="0" smtClean="0">
                <a:latin typeface="微軟正黑體" panose="020B0604030504040204" pitchFamily="34" charset="-120"/>
                <a:ea typeface="微軟正黑體" panose="020B0604030504040204" pitchFamily="34" charset="-120"/>
              </a:rPr>
              <a:t>10</a:t>
            </a:r>
            <a:r>
              <a:rPr lang="zh-TW" altLang="en-US" sz="2800" dirty="0" smtClean="0">
                <a:latin typeface="微軟正黑體" panose="020B0604030504040204" pitchFamily="34" charset="-120"/>
                <a:ea typeface="微軟正黑體" panose="020B0604030504040204" pitchFamily="34" charset="-120"/>
              </a:rPr>
              <a:t>科</a:t>
            </a:r>
            <a:r>
              <a:rPr lang="en-US" altLang="zh-TW" sz="2800" dirty="0" smtClean="0">
                <a:latin typeface="微軟正黑體" panose="020B0604030504040204" pitchFamily="34" charset="-120"/>
                <a:ea typeface="微軟正黑體" panose="020B0604030504040204" pitchFamily="34" charset="-120"/>
              </a:rPr>
              <a:t>132</a:t>
            </a:r>
            <a:r>
              <a:rPr lang="zh-TW" altLang="en-US" sz="2800" dirty="0" smtClean="0">
                <a:latin typeface="微軟正黑體" panose="020B0604030504040204" pitchFamily="34" charset="-120"/>
                <a:ea typeface="微軟正黑體" panose="020B0604030504040204" pitchFamily="34" charset="-120"/>
              </a:rPr>
              <a:t>名</a:t>
            </a:r>
            <a:endParaRPr lang="en-US" altLang="zh-TW" sz="2800" dirty="0" smtClean="0">
              <a:latin typeface="微軟正黑體" panose="020B0604030504040204" pitchFamily="34" charset="-120"/>
              <a:ea typeface="微軟正黑體" panose="020B0604030504040204" pitchFamily="34" charset="-120"/>
            </a:endParaRPr>
          </a:p>
          <a:p>
            <a:pPr marL="0" indent="0">
              <a:spcBef>
                <a:spcPts val="200"/>
              </a:spcBef>
              <a:buNone/>
            </a:pP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一</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機械群：模具科、鑄造科、板金科</a:t>
            </a:r>
            <a:r>
              <a:rPr lang="zh-TW" altLang="en-US" sz="2000" dirty="0" smtClean="0">
                <a:latin typeface="微軟正黑體" panose="020B0604030504040204" pitchFamily="34" charset="-120"/>
                <a:ea typeface="微軟正黑體" panose="020B0604030504040204" pitchFamily="34" charset="-120"/>
              </a:rPr>
              <a:t>、配</a:t>
            </a:r>
            <a:r>
              <a:rPr lang="zh-TW" altLang="en-US" sz="2000" dirty="0">
                <a:latin typeface="微軟正黑體" panose="020B0604030504040204" pitchFamily="34" charset="-120"/>
                <a:ea typeface="微軟正黑體" panose="020B0604030504040204" pitchFamily="34" charset="-120"/>
              </a:rPr>
              <a:t>管</a:t>
            </a:r>
            <a:r>
              <a:rPr lang="zh-TW" altLang="en-US" sz="2000" dirty="0" smtClean="0">
                <a:latin typeface="微軟正黑體" panose="020B0604030504040204" pitchFamily="34" charset="-120"/>
                <a:ea typeface="微軟正黑體" panose="020B0604030504040204" pitchFamily="34" charset="-120"/>
              </a:rPr>
              <a:t>科</a:t>
            </a:r>
            <a:endParaRPr lang="zh-TW" altLang="en-US" sz="2000" dirty="0">
              <a:latin typeface="微軟正黑體" panose="020B0604030504040204" pitchFamily="34" charset="-120"/>
              <a:ea typeface="微軟正黑體" panose="020B0604030504040204" pitchFamily="34" charset="-120"/>
            </a:endParaRPr>
          </a:p>
          <a:p>
            <a:pPr marL="0" indent="0">
              <a:spcBef>
                <a:spcPts val="200"/>
              </a:spcBef>
              <a:buNone/>
            </a:pP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二</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動力機械群：重機</a:t>
            </a:r>
            <a:r>
              <a:rPr lang="zh-TW" altLang="en-US" sz="2000" dirty="0" smtClean="0">
                <a:latin typeface="微軟正黑體" panose="020B0604030504040204" pitchFamily="34" charset="-120"/>
                <a:ea typeface="微軟正黑體" panose="020B0604030504040204" pitchFamily="34" charset="-120"/>
              </a:rPr>
              <a:t>科</a:t>
            </a:r>
            <a:endParaRPr lang="zh-TW" altLang="en-US" sz="2000" dirty="0">
              <a:latin typeface="微軟正黑體" panose="020B0604030504040204" pitchFamily="34" charset="-120"/>
              <a:ea typeface="微軟正黑體" panose="020B0604030504040204" pitchFamily="34" charset="-120"/>
            </a:endParaRPr>
          </a:p>
          <a:p>
            <a:pPr marL="0" indent="0">
              <a:spcBef>
                <a:spcPts val="200"/>
              </a:spcBef>
              <a:buNone/>
            </a:pP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三</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土木</a:t>
            </a:r>
            <a:r>
              <a:rPr lang="zh-TW" altLang="en-US" sz="2000" dirty="0">
                <a:latin typeface="微軟正黑體" panose="020B0604030504040204" pitchFamily="34" charset="-120"/>
                <a:ea typeface="微軟正黑體" panose="020B0604030504040204" pitchFamily="34" charset="-120"/>
              </a:rPr>
              <a:t>與建築群：土木</a:t>
            </a:r>
            <a:r>
              <a:rPr lang="zh-TW" altLang="en-US" sz="2000" dirty="0" smtClean="0">
                <a:latin typeface="微軟正黑體" panose="020B0604030504040204" pitchFamily="34" charset="-120"/>
                <a:ea typeface="微軟正黑體" panose="020B0604030504040204" pitchFamily="34" charset="-120"/>
              </a:rPr>
              <a:t>科</a:t>
            </a:r>
            <a:endParaRPr lang="zh-TW" altLang="en-US" sz="2000" dirty="0">
              <a:latin typeface="微軟正黑體" panose="020B0604030504040204" pitchFamily="34" charset="-120"/>
              <a:ea typeface="微軟正黑體" panose="020B0604030504040204" pitchFamily="34" charset="-120"/>
            </a:endParaRPr>
          </a:p>
          <a:p>
            <a:pPr marL="0" indent="0">
              <a:spcBef>
                <a:spcPts val="200"/>
              </a:spcBef>
              <a:buNone/>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四</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海事</a:t>
            </a:r>
            <a:r>
              <a:rPr lang="zh-TW" altLang="en-US" sz="2000" dirty="0">
                <a:latin typeface="微軟正黑體" panose="020B0604030504040204" pitchFamily="34" charset="-120"/>
                <a:ea typeface="微軟正黑體" panose="020B0604030504040204" pitchFamily="34" charset="-120"/>
              </a:rPr>
              <a:t>群：航海</a:t>
            </a:r>
            <a:r>
              <a:rPr lang="zh-TW" altLang="en-US" sz="2000" dirty="0" smtClean="0">
                <a:latin typeface="微軟正黑體" panose="020B0604030504040204" pitchFamily="34" charset="-120"/>
                <a:ea typeface="微軟正黑體" panose="020B0604030504040204" pitchFamily="34" charset="-120"/>
              </a:rPr>
              <a:t>科</a:t>
            </a:r>
            <a:r>
              <a:rPr lang="zh-TW" altLang="en-US"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輪機科</a:t>
            </a:r>
            <a:endParaRPr lang="zh-TW" altLang="en-US" sz="2000" dirty="0">
              <a:latin typeface="微軟正黑體" panose="020B0604030504040204" pitchFamily="34" charset="-120"/>
              <a:ea typeface="微軟正黑體" panose="020B0604030504040204" pitchFamily="34" charset="-120"/>
            </a:endParaRPr>
          </a:p>
          <a:p>
            <a:pPr marL="0" indent="0">
              <a:spcBef>
                <a:spcPts val="200"/>
              </a:spcBef>
              <a:buNone/>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五</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水產群：漁業</a:t>
            </a:r>
            <a:r>
              <a:rPr lang="zh-TW" altLang="en-US" sz="2000" dirty="0" smtClean="0">
                <a:latin typeface="微軟正黑體" panose="020B0604030504040204" pitchFamily="34" charset="-120"/>
                <a:ea typeface="微軟正黑體" panose="020B0604030504040204" pitchFamily="34" charset="-120"/>
              </a:rPr>
              <a:t>科</a:t>
            </a:r>
            <a:r>
              <a:rPr lang="zh-TW" altLang="en-US"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水產</a:t>
            </a:r>
            <a:r>
              <a:rPr lang="zh-TW" altLang="en-US" sz="2000" dirty="0">
                <a:latin typeface="微軟正黑體" panose="020B0604030504040204" pitchFamily="34" charset="-120"/>
                <a:ea typeface="微軟正黑體" panose="020B0604030504040204" pitchFamily="34" charset="-120"/>
              </a:rPr>
              <a:t>養殖</a:t>
            </a:r>
            <a:r>
              <a:rPr lang="zh-TW" altLang="en-US" sz="2000" dirty="0" smtClean="0">
                <a:latin typeface="微軟正黑體" panose="020B0604030504040204" pitchFamily="34" charset="-120"/>
                <a:ea typeface="微軟正黑體" panose="020B0604030504040204" pitchFamily="34" charset="-120"/>
              </a:rPr>
              <a:t>科</a:t>
            </a:r>
            <a:endParaRPr lang="zh-TW" altLang="en-US" sz="2800" dirty="0">
              <a:latin typeface="微軟正黑體" panose="020B0604030504040204" pitchFamily="34" charset="-120"/>
              <a:ea typeface="微軟正黑體" panose="020B0604030504040204" pitchFamily="34" charset="-120"/>
            </a:endParaRPr>
          </a:p>
          <a:p>
            <a:pPr marL="0" indent="0">
              <a:spcBef>
                <a:spcPts val="0"/>
              </a:spcBef>
              <a:buNone/>
            </a:pPr>
            <a:r>
              <a:rPr lang="zh-TW" altLang="en-US" sz="3000" dirty="0" smtClean="0">
                <a:solidFill>
                  <a:srgbClr val="0000FF"/>
                </a:solidFill>
                <a:latin typeface="微軟正黑體" panose="020B0604030504040204" pitchFamily="34" charset="-120"/>
                <a:ea typeface="微軟正黑體" panose="020B0604030504040204" pitchFamily="34" charset="-120"/>
              </a:rPr>
              <a:t>  </a:t>
            </a:r>
            <a:r>
              <a:rPr lang="zh-TW" altLang="en-US" sz="2800" dirty="0" smtClean="0">
                <a:solidFill>
                  <a:srgbClr val="0000FF"/>
                </a:solidFill>
                <a:latin typeface="微軟正黑體" panose="020B0604030504040204" pitchFamily="34" charset="-120"/>
                <a:ea typeface="微軟正黑體" panose="020B0604030504040204" pitchFamily="34" charset="-120"/>
              </a:rPr>
              <a:t>優點特色</a:t>
            </a:r>
            <a:endParaRPr lang="en-US" altLang="zh-TW" sz="2800" dirty="0" smtClean="0">
              <a:solidFill>
                <a:srgbClr val="0000FF"/>
              </a:solidFill>
              <a:latin typeface="微軟正黑體" panose="020B0604030504040204" pitchFamily="34" charset="-120"/>
              <a:ea typeface="微軟正黑體" panose="020B0604030504040204" pitchFamily="34" charset="-120"/>
            </a:endParaRPr>
          </a:p>
          <a:p>
            <a:pPr>
              <a:spcBef>
                <a:spcPts val="0"/>
              </a:spcBef>
            </a:pPr>
            <a:r>
              <a:rPr lang="zh-TW" altLang="en-US" sz="2800" dirty="0" smtClean="0">
                <a:latin typeface="微軟正黑體" panose="020B0604030504040204" pitchFamily="34" charset="-120"/>
                <a:ea typeface="微軟正黑體" panose="020B0604030504040204" pitchFamily="34" charset="-120"/>
              </a:rPr>
              <a:t>選讀適用科別，</a:t>
            </a:r>
            <a:r>
              <a:rPr lang="zh-TW" altLang="en-US" sz="2800" dirty="0">
                <a:latin typeface="微軟正黑體" panose="020B0604030504040204" pitchFamily="34" charset="-120"/>
                <a:ea typeface="微軟正黑體" panose="020B0604030504040204" pitchFamily="34" charset="-120"/>
              </a:rPr>
              <a:t>享有學費、雜費</a:t>
            </a:r>
            <a:r>
              <a:rPr lang="zh-TW" altLang="en-US" sz="2800" dirty="0" smtClean="0">
                <a:latin typeface="微軟正黑體" panose="020B0604030504040204" pitchFamily="34" charset="-120"/>
                <a:ea typeface="微軟正黑體" panose="020B0604030504040204" pitchFamily="34" charset="-120"/>
              </a:rPr>
              <a:t>補助</a:t>
            </a:r>
            <a:endParaRPr lang="zh-TW" altLang="en-US"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25747574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solidFill>
                  <a:srgbClr val="C00000"/>
                </a:solidFill>
                <a:latin typeface="微軟正黑體" panose="020B0604030504040204" pitchFamily="34" charset="-120"/>
              </a:rPr>
              <a:t>實用技能學程入學</a:t>
            </a:r>
            <a:endParaRPr lang="zh-TW" altLang="en-US" b="1" dirty="0">
              <a:solidFill>
                <a:srgbClr val="C00000"/>
              </a:solidFill>
              <a:latin typeface="微軟正黑體" panose="020B0604030504040204" pitchFamily="34" charset="-120"/>
            </a:endParaRPr>
          </a:p>
        </p:txBody>
      </p:sp>
      <p:sp>
        <p:nvSpPr>
          <p:cNvPr id="3" name="內容版面配置區 2"/>
          <p:cNvSpPr>
            <a:spLocks noGrp="1"/>
          </p:cNvSpPr>
          <p:nvPr>
            <p:ph idx="1"/>
          </p:nvPr>
        </p:nvSpPr>
        <p:spPr>
          <a:xfrm>
            <a:off x="1071538" y="1846264"/>
            <a:ext cx="7294984" cy="4022725"/>
          </a:xfrm>
        </p:spPr>
        <p:txBody>
          <a:bodyPr>
            <a:noAutofit/>
          </a:bodyPr>
          <a:lstStyle/>
          <a:p>
            <a:r>
              <a:rPr lang="zh-TW" altLang="en-US" sz="2800" dirty="0" smtClean="0">
                <a:latin typeface="微軟正黑體" panose="020B0604030504040204" pitchFamily="34" charset="-120"/>
                <a:ea typeface="微軟正黑體" panose="020B0604030504040204" pitchFamily="34" charset="-120"/>
              </a:rPr>
              <a:t>實用技能學程是以學生為中心、學校為本位的教育，注重學生多元性向與適性發展教育環境。</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課程設計是延續國中技藝教育課程，為具有技藝傾向、就業意願和想學習一技之長的學生所設計的學習環境。</a:t>
            </a:r>
            <a:endParaRPr lang="en-US" altLang="zh-TW" sz="2800" dirty="0" smtClean="0">
              <a:latin typeface="微軟正黑體" panose="020B0604030504040204" pitchFamily="34" charset="-120"/>
              <a:ea typeface="微軟正黑體" panose="020B0604030504040204" pitchFamily="34" charset="-120"/>
            </a:endParaRPr>
          </a:p>
          <a:p>
            <a:r>
              <a:rPr lang="zh-TW" altLang="en-US" sz="2800" dirty="0" smtClean="0">
                <a:latin typeface="微軟正黑體" panose="020B0604030504040204" pitchFamily="34" charset="-120"/>
                <a:ea typeface="微軟正黑體" panose="020B0604030504040204" pitchFamily="34" charset="-120"/>
              </a:rPr>
              <a:t>採</a:t>
            </a:r>
            <a:r>
              <a:rPr lang="zh-TW" altLang="en-US" sz="2800" b="1" dirty="0" smtClean="0">
                <a:solidFill>
                  <a:srgbClr val="0070C0"/>
                </a:solidFill>
                <a:latin typeface="微軟正黑體" panose="020B0604030504040204" pitchFamily="34" charset="-120"/>
                <a:ea typeface="微軟正黑體" panose="020B0604030504040204" pitchFamily="34" charset="-120"/>
              </a:rPr>
              <a:t>分區分發</a:t>
            </a:r>
            <a:r>
              <a:rPr lang="zh-TW" altLang="en-US" sz="2800" dirty="0" smtClean="0">
                <a:latin typeface="微軟正黑體" panose="020B0604030504040204" pitchFamily="34" charset="-120"/>
                <a:ea typeface="微軟正黑體" panose="020B0604030504040204" pitchFamily="34" charset="-120"/>
              </a:rPr>
              <a:t>方式。曾選習國中技藝教育學生優先分發，未曾選習國中技藝教育學生次之。</a:t>
            </a:r>
            <a:endParaRPr lang="zh-TW" altLang="en-US" sz="2800" b="1" dirty="0">
              <a:solidFill>
                <a:srgbClr val="FF3399"/>
              </a:solidFill>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latin typeface="微軟正黑體" panose="020B0604030504040204" pitchFamily="34" charset="-120"/>
                <a:ea typeface="微軟正黑體" panose="020B0604030504040204" pitchFamily="34" charset="-120"/>
              </a:rPr>
              <a:pPr/>
              <a:t>63</a:t>
            </a:fld>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423627234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實用技能學</a:t>
            </a:r>
            <a:r>
              <a:rPr lang="zh-TW" altLang="en-US" dirty="0" smtClean="0">
                <a:latin typeface="微軟正黑體" panose="020B0604030504040204" pitchFamily="34" charset="-120"/>
              </a:rPr>
              <a:t>程 </a:t>
            </a:r>
            <a:r>
              <a:rPr lang="en-US" altLang="zh-TW" dirty="0" smtClean="0">
                <a:latin typeface="微軟正黑體" panose="020B0604030504040204" pitchFamily="34" charset="-120"/>
              </a:rPr>
              <a:t>1/4</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1071538" y="1600200"/>
            <a:ext cx="8036966" cy="4525963"/>
          </a:xfrm>
        </p:spPr>
        <p:txBody>
          <a:bodyPr>
            <a:normAutofit lnSpcReduction="10000"/>
          </a:bodyPr>
          <a:lstStyle/>
          <a:p>
            <a:r>
              <a:rPr lang="zh-TW" altLang="en-US" sz="3000" dirty="0" smtClean="0">
                <a:latin typeface="微軟正黑體" panose="020B0604030504040204" pitchFamily="34" charset="-120"/>
                <a:ea typeface="微軟正黑體" panose="020B0604030504040204" pitchFamily="34" charset="-120"/>
              </a:rPr>
              <a:t>全國分區同時辦理輔導分發入學</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smtClean="0">
                <a:latin typeface="微軟正黑體" panose="020B0604030504040204" pitchFamily="34" charset="-120"/>
                <a:ea typeface="微軟正黑體" panose="020B0604030504040204" pitchFamily="34" charset="-120"/>
              </a:rPr>
              <a:t>學生可任選一區報名</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限一區</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，採志願序分發</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smtClean="0">
                <a:latin typeface="微軟正黑體" panose="020B0604030504040204" pitchFamily="34" charset="-120"/>
                <a:ea typeface="微軟正黑體" panose="020B0604030504040204" pitchFamily="34" charset="-120"/>
              </a:rPr>
              <a:t>不採計在校或國中教育會考成績</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修</a:t>
            </a:r>
            <a:r>
              <a:rPr lang="zh-TW" altLang="en-US" sz="3000" dirty="0" smtClean="0">
                <a:latin typeface="微軟正黑體" panose="020B0604030504040204" pitchFamily="34" charset="-120"/>
                <a:ea typeface="微軟正黑體" panose="020B0604030504040204" pitchFamily="34" charset="-120"/>
              </a:rPr>
              <a:t>習國中技藝教育課程之國中畢業生優先</a:t>
            </a:r>
            <a:r>
              <a:rPr lang="zh-TW" altLang="en-US" sz="3000" dirty="0">
                <a:latin typeface="微軟正黑體" panose="020B0604030504040204" pitchFamily="34" charset="-120"/>
                <a:ea typeface="微軟正黑體" panose="020B0604030504040204" pitchFamily="34" charset="-120"/>
              </a:rPr>
              <a:t>錄取</a:t>
            </a:r>
            <a:endParaRPr lang="en-US" altLang="zh-TW" sz="3000" dirty="0" smtClean="0">
              <a:latin typeface="微軟正黑體" panose="020B0604030504040204" pitchFamily="34" charset="-120"/>
              <a:ea typeface="微軟正黑體" panose="020B0604030504040204" pitchFamily="34" charset="-120"/>
            </a:endParaRPr>
          </a:p>
          <a:p>
            <a:pPr marL="0" indent="0">
              <a:buNone/>
            </a:pPr>
            <a:r>
              <a:rPr lang="zh-TW" altLang="en-US" sz="3000" dirty="0" smtClean="0">
                <a:latin typeface="微軟正黑體" panose="020B0604030504040204" pitchFamily="34" charset="-120"/>
                <a:ea typeface="微軟正黑體" panose="020B0604030504040204" pitchFamily="34" charset="-120"/>
              </a:rPr>
              <a:t>  </a:t>
            </a:r>
            <a:r>
              <a:rPr lang="zh-TW" altLang="en-US" sz="3000" dirty="0" smtClean="0">
                <a:solidFill>
                  <a:srgbClr val="0000FF"/>
                </a:solidFill>
                <a:latin typeface="微軟正黑體" panose="020B0604030504040204" pitchFamily="34" charset="-120"/>
                <a:ea typeface="微軟正黑體" panose="020B0604030504040204" pitchFamily="34" charset="-120"/>
              </a:rPr>
              <a:t>優點特色</a:t>
            </a:r>
            <a:endParaRPr lang="en-US" altLang="zh-TW" sz="3000" dirty="0" smtClean="0">
              <a:solidFill>
                <a:srgbClr val="0000FF"/>
              </a:solidFill>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培養學生職場就業技能為主</a:t>
            </a:r>
            <a:endParaRPr lang="en-US" altLang="zh-TW" sz="3000" dirty="0">
              <a:latin typeface="微軟正黑體" panose="020B0604030504040204" pitchFamily="34" charset="-120"/>
              <a:ea typeface="微軟正黑體" panose="020B0604030504040204" pitchFamily="34" charset="-120"/>
            </a:endParaRPr>
          </a:p>
          <a:p>
            <a:r>
              <a:rPr lang="zh-TW" altLang="en-US" sz="3000" dirty="0">
                <a:latin typeface="微軟正黑體" panose="020B0604030504040204" pitchFamily="34" charset="-120"/>
                <a:ea typeface="微軟正黑體" panose="020B0604030504040204" pitchFamily="34" charset="-120"/>
              </a:rPr>
              <a:t>適合有興趣學習技藝，就業意願</a:t>
            </a:r>
            <a:r>
              <a:rPr lang="zh-TW" altLang="en-US" sz="3000" dirty="0" smtClean="0">
                <a:latin typeface="微軟正黑體" panose="020B0604030504040204" pitchFamily="34" charset="-120"/>
                <a:ea typeface="微軟正黑體" panose="020B0604030504040204" pitchFamily="34" charset="-120"/>
              </a:rPr>
              <a:t>高且</a:t>
            </a:r>
            <a:r>
              <a:rPr lang="zh-TW" altLang="en-US" sz="3000" dirty="0">
                <a:latin typeface="微軟正黑體" panose="020B0604030504040204" pitchFamily="34" charset="-120"/>
                <a:ea typeface="微軟正黑體" panose="020B0604030504040204" pitchFamily="34" charset="-120"/>
              </a:rPr>
              <a:t>想</a:t>
            </a:r>
            <a:r>
              <a:rPr lang="zh-TW" altLang="en-US" sz="3000" dirty="0" smtClean="0">
                <a:latin typeface="微軟正黑體" panose="020B0604030504040204" pitchFamily="34" charset="-120"/>
                <a:ea typeface="微軟正黑體" panose="020B0604030504040204" pitchFamily="34" charset="-120"/>
              </a:rPr>
              <a:t>學習</a:t>
            </a:r>
            <a:r>
              <a:rPr lang="en-US" altLang="zh-TW" sz="3000" dirty="0" smtClean="0">
                <a:latin typeface="微軟正黑體" panose="020B0604030504040204" pitchFamily="34" charset="-120"/>
                <a:ea typeface="微軟正黑體" panose="020B0604030504040204" pitchFamily="34" charset="-120"/>
              </a:rPr>
              <a:t/>
            </a:r>
            <a:br>
              <a:rPr lang="en-US" altLang="zh-TW" sz="3000" dirty="0" smtClean="0">
                <a:latin typeface="微軟正黑體" panose="020B0604030504040204" pitchFamily="34" charset="-120"/>
                <a:ea typeface="微軟正黑體" panose="020B0604030504040204" pitchFamily="34" charset="-120"/>
              </a:rPr>
            </a:br>
            <a:r>
              <a:rPr lang="zh-TW" altLang="en-US" sz="3000" dirty="0" smtClean="0">
                <a:latin typeface="微軟正黑體" panose="020B0604030504040204" pitchFamily="34" charset="-120"/>
                <a:ea typeface="微軟正黑體" panose="020B0604030504040204" pitchFamily="34" charset="-120"/>
              </a:rPr>
              <a:t>一技之長</a:t>
            </a:r>
            <a:r>
              <a:rPr lang="zh-TW" altLang="en-US" sz="3000" dirty="0">
                <a:latin typeface="微軟正黑體" panose="020B0604030504040204" pitchFamily="34" charset="-120"/>
                <a:ea typeface="微軟正黑體" panose="020B0604030504040204" pitchFamily="34" charset="-120"/>
              </a:rPr>
              <a:t>的</a:t>
            </a:r>
            <a:r>
              <a:rPr lang="zh-TW" altLang="en-US" sz="3000" dirty="0" smtClean="0">
                <a:latin typeface="微軟正黑體" panose="020B0604030504040204" pitchFamily="34" charset="-120"/>
                <a:ea typeface="微軟正黑體" panose="020B0604030504040204" pitchFamily="34" charset="-120"/>
              </a:rPr>
              <a:t>學生</a:t>
            </a:r>
            <a:endParaRPr lang="en-US" altLang="zh-TW" sz="3000" dirty="0" smtClean="0">
              <a:latin typeface="微軟正黑體" panose="020B0604030504040204" pitchFamily="34" charset="-120"/>
              <a:ea typeface="微軟正黑體" panose="020B0604030504040204" pitchFamily="34" charset="-120"/>
            </a:endParaRPr>
          </a:p>
          <a:p>
            <a:r>
              <a:rPr lang="zh-TW" altLang="en-US" sz="3000" dirty="0" smtClean="0">
                <a:latin typeface="微軟正黑體" panose="020B0604030504040204" pitchFamily="34" charset="-120"/>
                <a:ea typeface="微軟正黑體" panose="020B0604030504040204" pitchFamily="34" charset="-120"/>
              </a:rPr>
              <a:t>日間上課／夜間上</a:t>
            </a:r>
            <a:r>
              <a:rPr lang="zh-TW" altLang="en-US" sz="3000" dirty="0">
                <a:latin typeface="微軟正黑體" panose="020B0604030504040204" pitchFamily="34" charset="-120"/>
                <a:ea typeface="微軟正黑體" panose="020B0604030504040204" pitchFamily="34" charset="-120"/>
              </a:rPr>
              <a:t>課</a:t>
            </a:r>
            <a:endParaRPr lang="en-US" altLang="zh-TW" sz="3000" dirty="0">
              <a:latin typeface="微軟正黑體" panose="020B0604030504040204" pitchFamily="34" charset="-120"/>
              <a:ea typeface="微軟正黑體" panose="020B0604030504040204" pitchFamily="34" charset="-120"/>
            </a:endParaRPr>
          </a:p>
          <a:p>
            <a:pPr marL="0" indent="0">
              <a:buNone/>
            </a:pP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35459485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實用技能學</a:t>
            </a:r>
            <a:r>
              <a:rPr lang="zh-TW" altLang="en-US" dirty="0" smtClean="0">
                <a:latin typeface="微軟正黑體" panose="020B0604030504040204" pitchFamily="34" charset="-120"/>
              </a:rPr>
              <a:t>程 </a:t>
            </a:r>
            <a:r>
              <a:rPr lang="en-US" altLang="zh-TW" dirty="0" smtClean="0">
                <a:latin typeface="微軟正黑體" panose="020B0604030504040204" pitchFamily="34" charset="-120"/>
              </a:rPr>
              <a:t>2/4</a:t>
            </a:r>
            <a:endParaRPr lang="zh-TW" altLang="en-US" dirty="0">
              <a:latin typeface="微軟正黑體" panose="020B0604030504040204" pitchFamily="34" charset="-120"/>
            </a:endParaRPr>
          </a:p>
        </p:txBody>
      </p:sp>
      <p:sp>
        <p:nvSpPr>
          <p:cNvPr id="4" name="內容版面配置區 3"/>
          <p:cNvSpPr>
            <a:spLocks noGrp="1"/>
          </p:cNvSpPr>
          <p:nvPr>
            <p:ph idx="1"/>
          </p:nvPr>
        </p:nvSpPr>
        <p:spPr>
          <a:xfrm>
            <a:off x="1071538" y="1447800"/>
            <a:ext cx="7862150" cy="4800600"/>
          </a:xfrm>
        </p:spPr>
        <p:txBody>
          <a:bodyPr/>
          <a:lstStyle/>
          <a:p>
            <a:pPr marL="0" indent="0">
              <a:buNone/>
            </a:pPr>
            <a:r>
              <a:rPr lang="zh-TW" altLang="en-US" dirty="0" smtClean="0">
                <a:solidFill>
                  <a:srgbClr val="FF0000"/>
                </a:solidFill>
                <a:latin typeface="微軟正黑體" panose="020B0604030504040204" pitchFamily="34" charset="-120"/>
                <a:ea typeface="微軟正黑體" panose="020B0604030504040204" pitchFamily="34" charset="-120"/>
              </a:rPr>
              <a:t>  </a:t>
            </a:r>
            <a:r>
              <a:rPr lang="zh-TW" altLang="en-US" sz="3000" dirty="0" smtClean="0">
                <a:solidFill>
                  <a:srgbClr val="FF0000"/>
                </a:solidFill>
                <a:latin typeface="微軟正黑體" panose="020B0604030504040204" pitchFamily="34" charset="-120"/>
                <a:ea typeface="微軟正黑體" panose="020B0604030504040204" pitchFamily="34" charset="-120"/>
              </a:rPr>
              <a:t>重要</a:t>
            </a:r>
            <a:r>
              <a:rPr lang="zh-TW" altLang="en-US" sz="3000" dirty="0">
                <a:solidFill>
                  <a:srgbClr val="FF0000"/>
                </a:solidFill>
                <a:latin typeface="微軟正黑體" panose="020B0604030504040204" pitchFamily="34" charset="-120"/>
                <a:ea typeface="微軟正黑體" panose="020B0604030504040204" pitchFamily="34" charset="-120"/>
              </a:rPr>
              <a:t>招生日程</a:t>
            </a:r>
            <a:endParaRPr lang="en-US" altLang="zh-TW" sz="3000" dirty="0">
              <a:solidFill>
                <a:srgbClr val="FF0000"/>
              </a:solidFill>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報名日期：</a:t>
            </a:r>
            <a:r>
              <a:rPr lang="en-US" altLang="zh-TW" sz="2600" spc="100" dirty="0">
                <a:latin typeface="微軟正黑體" panose="020B0604030504040204" pitchFamily="34" charset="-120"/>
                <a:ea typeface="微軟正黑體" panose="020B0604030504040204" pitchFamily="34" charset="-120"/>
              </a:rPr>
              <a:t>105</a:t>
            </a:r>
            <a:r>
              <a:rPr lang="zh-TW" altLang="en-US" sz="2600" spc="100" dirty="0" smtClean="0">
                <a:latin typeface="微軟正黑體" panose="020B0604030504040204" pitchFamily="34" charset="-120"/>
                <a:ea typeface="微軟正黑體" panose="020B0604030504040204" pitchFamily="34" charset="-120"/>
              </a:rPr>
              <a:t>年</a:t>
            </a:r>
            <a:r>
              <a:rPr lang="en-US" altLang="zh-TW" sz="2600" spc="100" dirty="0" smtClean="0">
                <a:latin typeface="微軟正黑體" panose="020B0604030504040204" pitchFamily="34" charset="-120"/>
                <a:ea typeface="微軟正黑體" panose="020B0604030504040204" pitchFamily="34" charset="-120"/>
              </a:rPr>
              <a:t>5</a:t>
            </a:r>
            <a:r>
              <a:rPr lang="zh-TW" altLang="en-US" sz="2600" spc="100" dirty="0" smtClean="0">
                <a:latin typeface="微軟正黑體" panose="020B0604030504040204" pitchFamily="34" charset="-120"/>
                <a:ea typeface="微軟正黑體" panose="020B0604030504040204" pitchFamily="34" charset="-120"/>
              </a:rPr>
              <a:t>月</a:t>
            </a:r>
            <a:r>
              <a:rPr lang="en-US" altLang="zh-TW" sz="2600" spc="100" dirty="0" smtClean="0">
                <a:latin typeface="微軟正黑體" panose="020B0604030504040204" pitchFamily="34" charset="-120"/>
                <a:ea typeface="微軟正黑體" panose="020B0604030504040204" pitchFamily="34" charset="-120"/>
              </a:rPr>
              <a:t>26-27</a:t>
            </a:r>
            <a:r>
              <a:rPr lang="zh-TW" altLang="en-US" sz="2600" spc="100" dirty="0" smtClean="0">
                <a:latin typeface="微軟正黑體" panose="020B0604030504040204" pitchFamily="34" charset="-120"/>
                <a:ea typeface="微軟正黑體" panose="020B0604030504040204" pitchFamily="34" charset="-120"/>
              </a:rPr>
              <a:t>日</a:t>
            </a:r>
            <a:endParaRPr lang="en-US" altLang="zh-TW" sz="2600" spc="100" dirty="0">
              <a:latin typeface="微軟正黑體" panose="020B0604030504040204" pitchFamily="34" charset="-120"/>
              <a:ea typeface="微軟正黑體" panose="020B0604030504040204" pitchFamily="34" charset="-120"/>
            </a:endParaRPr>
          </a:p>
          <a:p>
            <a:r>
              <a:rPr lang="zh-TW" altLang="en-US" sz="2600" dirty="0" smtClean="0">
                <a:latin typeface="微軟正黑體" panose="020B0604030504040204" pitchFamily="34" charset="-120"/>
                <a:ea typeface="微軟正黑體" panose="020B0604030504040204" pitchFamily="34" charset="-120"/>
              </a:rPr>
              <a:t>放</a:t>
            </a:r>
            <a:r>
              <a:rPr lang="zh-TW" altLang="en-US" sz="2600" dirty="0">
                <a:latin typeface="微軟正黑體" panose="020B0604030504040204" pitchFamily="34" charset="-120"/>
                <a:ea typeface="微軟正黑體" panose="020B0604030504040204" pitchFamily="34" charset="-120"/>
              </a:rPr>
              <a:t>榜：</a:t>
            </a:r>
            <a:r>
              <a:rPr lang="en-US" altLang="zh-TW" sz="2600" spc="100" dirty="0">
                <a:latin typeface="微軟正黑體" panose="020B0604030504040204" pitchFamily="34" charset="-120"/>
                <a:ea typeface="微軟正黑體" panose="020B0604030504040204" pitchFamily="34" charset="-120"/>
              </a:rPr>
              <a:t>105</a:t>
            </a:r>
            <a:r>
              <a:rPr lang="zh-TW" altLang="en-US" sz="2600" spc="100" dirty="0">
                <a:latin typeface="微軟正黑體" panose="020B0604030504040204" pitchFamily="34" charset="-120"/>
                <a:ea typeface="微軟正黑體" panose="020B0604030504040204" pitchFamily="34" charset="-120"/>
              </a:rPr>
              <a:t>年</a:t>
            </a:r>
            <a:r>
              <a:rPr lang="en-US" altLang="zh-TW" sz="2600" spc="100" dirty="0">
                <a:latin typeface="微軟正黑體" panose="020B0604030504040204" pitchFamily="34" charset="-120"/>
                <a:ea typeface="微軟正黑體" panose="020B0604030504040204" pitchFamily="34" charset="-120"/>
              </a:rPr>
              <a:t>6</a:t>
            </a:r>
            <a:r>
              <a:rPr lang="zh-TW" altLang="en-US" sz="2600" spc="100" dirty="0" smtClean="0">
                <a:latin typeface="微軟正黑體" panose="020B0604030504040204" pitchFamily="34" charset="-120"/>
                <a:ea typeface="微軟正黑體" panose="020B0604030504040204" pitchFamily="34" charset="-120"/>
              </a:rPr>
              <a:t>月</a:t>
            </a:r>
            <a:r>
              <a:rPr lang="en-US" altLang="zh-TW" sz="2600" spc="100" dirty="0" smtClean="0">
                <a:latin typeface="微軟正黑體" panose="020B0604030504040204" pitchFamily="34" charset="-120"/>
                <a:ea typeface="微軟正黑體" panose="020B0604030504040204" pitchFamily="34" charset="-120"/>
              </a:rPr>
              <a:t>6</a:t>
            </a:r>
            <a:r>
              <a:rPr lang="zh-TW" altLang="en-US" sz="2600" spc="100" dirty="0" smtClean="0">
                <a:latin typeface="微軟正黑體" panose="020B0604030504040204" pitchFamily="34" charset="-120"/>
                <a:ea typeface="微軟正黑體" panose="020B0604030504040204" pitchFamily="34" charset="-120"/>
              </a:rPr>
              <a:t>日</a:t>
            </a:r>
            <a:endParaRPr lang="en-US" altLang="zh-TW" sz="2600" spc="1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報到：</a:t>
            </a:r>
            <a:r>
              <a:rPr lang="en-US" altLang="zh-TW" sz="2600" spc="100" dirty="0">
                <a:latin typeface="微軟正黑體" panose="020B0604030504040204" pitchFamily="34" charset="-120"/>
                <a:ea typeface="微軟正黑體" panose="020B0604030504040204" pitchFamily="34" charset="-120"/>
              </a:rPr>
              <a:t>105</a:t>
            </a:r>
            <a:r>
              <a:rPr lang="zh-TW" altLang="en-US" sz="2600" spc="100" dirty="0">
                <a:latin typeface="微軟正黑體" panose="020B0604030504040204" pitchFamily="34" charset="-120"/>
                <a:ea typeface="微軟正黑體" panose="020B0604030504040204" pitchFamily="34" charset="-120"/>
              </a:rPr>
              <a:t>年</a:t>
            </a:r>
            <a:r>
              <a:rPr lang="en-US" altLang="zh-TW" sz="2600" spc="100" dirty="0">
                <a:latin typeface="微軟正黑體" panose="020B0604030504040204" pitchFamily="34" charset="-120"/>
                <a:ea typeface="微軟正黑體" panose="020B0604030504040204" pitchFamily="34" charset="-120"/>
              </a:rPr>
              <a:t>6</a:t>
            </a:r>
            <a:r>
              <a:rPr lang="zh-TW" altLang="en-US" sz="2600" spc="100" dirty="0" smtClean="0">
                <a:latin typeface="微軟正黑體" panose="020B0604030504040204" pitchFamily="34" charset="-120"/>
                <a:ea typeface="微軟正黑體" panose="020B0604030504040204" pitchFamily="34" charset="-120"/>
              </a:rPr>
              <a:t>月</a:t>
            </a:r>
            <a:r>
              <a:rPr lang="en-US" altLang="zh-TW" sz="2600" spc="100" dirty="0" smtClean="0">
                <a:latin typeface="微軟正黑體" panose="020B0604030504040204" pitchFamily="34" charset="-120"/>
                <a:ea typeface="微軟正黑體" panose="020B0604030504040204" pitchFamily="34" charset="-120"/>
              </a:rPr>
              <a:t>8</a:t>
            </a:r>
            <a:r>
              <a:rPr lang="zh-TW" altLang="en-US" sz="2600" spc="100" dirty="0" smtClean="0">
                <a:latin typeface="微軟正黑體" panose="020B0604030504040204" pitchFamily="34" charset="-120"/>
                <a:ea typeface="微軟正黑體" panose="020B0604030504040204" pitchFamily="34" charset="-120"/>
              </a:rPr>
              <a:t>日</a:t>
            </a:r>
            <a:endParaRPr lang="en-US" altLang="zh-TW" sz="2600" spc="100" dirty="0">
              <a:latin typeface="微軟正黑體" panose="020B0604030504040204" pitchFamily="34" charset="-120"/>
              <a:ea typeface="微軟正黑體" panose="020B0604030504040204" pitchFamily="34" charset="-120"/>
            </a:endParaRPr>
          </a:p>
          <a:p>
            <a:r>
              <a:rPr lang="zh-TW" altLang="en-US" sz="2600" dirty="0">
                <a:latin typeface="微軟正黑體" panose="020B0604030504040204" pitchFamily="34" charset="-120"/>
                <a:ea typeface="微軟正黑體" panose="020B0604030504040204" pitchFamily="34" charset="-120"/>
              </a:rPr>
              <a:t>報到後聲明放棄錄取資格、遞補截止日</a:t>
            </a:r>
            <a:r>
              <a:rPr lang="en-US" altLang="zh-TW" sz="2600" dirty="0">
                <a:latin typeface="微軟正黑體" panose="020B0604030504040204" pitchFamily="34" charset="-120"/>
                <a:ea typeface="微軟正黑體" panose="020B0604030504040204" pitchFamily="34" charset="-120"/>
              </a:rPr>
              <a:t>6</a:t>
            </a:r>
            <a:r>
              <a:rPr lang="zh-TW" altLang="en-US" sz="2600" dirty="0">
                <a:latin typeface="微軟正黑體" panose="020B0604030504040204" pitchFamily="34" charset="-120"/>
                <a:ea typeface="微軟正黑體" panose="020B0604030504040204" pitchFamily="34" charset="-120"/>
              </a:rPr>
              <a:t>月</a:t>
            </a:r>
            <a:r>
              <a:rPr lang="en-US" altLang="zh-TW" sz="2600" dirty="0" smtClean="0">
                <a:latin typeface="微軟正黑體" panose="020B0604030504040204" pitchFamily="34" charset="-120"/>
                <a:ea typeface="微軟正黑體" panose="020B0604030504040204" pitchFamily="34" charset="-120"/>
              </a:rPr>
              <a:t>13</a:t>
            </a:r>
            <a:r>
              <a:rPr lang="zh-TW" altLang="en-US" sz="2600" dirty="0" smtClean="0">
                <a:latin typeface="微軟正黑體" panose="020B0604030504040204" pitchFamily="34" charset="-120"/>
                <a:ea typeface="微軟正黑體" panose="020B0604030504040204" pitchFamily="34" charset="-120"/>
              </a:rPr>
              <a:t>日</a:t>
            </a:r>
            <a:endParaRPr lang="en-US" altLang="zh-TW" sz="2600" dirty="0">
              <a:latin typeface="微軟正黑體" panose="020B0604030504040204" pitchFamily="34" charset="-120"/>
              <a:ea typeface="微軟正黑體" panose="020B0604030504040204" pitchFamily="34" charset="-120"/>
            </a:endParaRPr>
          </a:p>
          <a:p>
            <a:r>
              <a:rPr lang="zh-TW" altLang="en-US" sz="2600" dirty="0">
                <a:solidFill>
                  <a:srgbClr val="FF0000"/>
                </a:solidFill>
                <a:latin typeface="微軟正黑體" panose="020B0604030504040204" pitchFamily="34" charset="-120"/>
                <a:ea typeface="微軟正黑體" panose="020B0604030504040204" pitchFamily="34" charset="-120"/>
              </a:rPr>
              <a:t>未在規定日程內放棄不得報名參加下一個入學管道 </a:t>
            </a:r>
            <a:endParaRPr lang="en-US" altLang="zh-TW" sz="2600" dirty="0">
              <a:solidFill>
                <a:srgbClr val="FF0000"/>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18043463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實用技能學</a:t>
            </a:r>
            <a:r>
              <a:rPr lang="zh-TW" altLang="en-US" dirty="0" smtClean="0">
                <a:latin typeface="微軟正黑體" panose="020B0604030504040204" pitchFamily="34" charset="-120"/>
              </a:rPr>
              <a:t>程 </a:t>
            </a:r>
            <a:r>
              <a:rPr lang="en-US" altLang="zh-TW" dirty="0" smtClean="0">
                <a:latin typeface="微軟正黑體" panose="020B0604030504040204" pitchFamily="34" charset="-120"/>
              </a:rPr>
              <a:t>3/4</a:t>
            </a:r>
            <a:endParaRPr lang="zh-TW" altLang="en-US" dirty="0">
              <a:latin typeface="微軟正黑體" panose="020B0604030504040204" pitchFamily="34" charset="-120"/>
            </a:endParaRPr>
          </a:p>
        </p:txBody>
      </p:sp>
      <p:sp>
        <p:nvSpPr>
          <p:cNvPr id="5" name="內容版面配置區 4"/>
          <p:cNvSpPr>
            <a:spLocks noGrp="1"/>
          </p:cNvSpPr>
          <p:nvPr>
            <p:ph idx="1"/>
          </p:nvPr>
        </p:nvSpPr>
        <p:spPr/>
        <p:txBody>
          <a:bodyPr/>
          <a:lstStyle/>
          <a:p>
            <a:pPr marL="0" indent="0">
              <a:buNone/>
            </a:pPr>
            <a:r>
              <a:rPr lang="en-US" altLang="zh-TW" dirty="0" smtClean="0">
                <a:latin typeface="微軟正黑體" panose="020B0604030504040204" pitchFamily="34" charset="-120"/>
                <a:ea typeface="微軟正黑體" panose="020B0604030504040204" pitchFamily="34" charset="-120"/>
              </a:rPr>
              <a:t> </a:t>
            </a:r>
            <a:endParaRPr lang="zh-TW" altLang="en-US" dirty="0">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00100" y="1428736"/>
            <a:ext cx="7786742" cy="4788695"/>
          </a:xfrm>
          <a:prstGeom prst="rect">
            <a:avLst/>
          </a:prstGeom>
        </p:spPr>
      </p:pic>
      <p:pic>
        <p:nvPicPr>
          <p:cNvPr id="4" name="圖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358400" y="4843326"/>
            <a:ext cx="1785600" cy="2007960"/>
          </a:xfrm>
          <a:prstGeom prst="rect">
            <a:avLst/>
          </a:prstGeom>
        </p:spPr>
      </p:pic>
    </p:spTree>
    <p:extLst>
      <p:ext uri="{BB962C8B-B14F-4D97-AF65-F5344CB8AC3E}">
        <p14:creationId xmlns="" xmlns:p14="http://schemas.microsoft.com/office/powerpoint/2010/main" val="382756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實用技能學</a:t>
            </a:r>
            <a:r>
              <a:rPr lang="zh-TW" altLang="en-US" dirty="0" smtClean="0">
                <a:latin typeface="微軟正黑體" panose="020B0604030504040204" pitchFamily="34" charset="-120"/>
              </a:rPr>
              <a:t>程 </a:t>
            </a:r>
            <a:r>
              <a:rPr lang="en-US" altLang="zh-TW" dirty="0" smtClean="0">
                <a:latin typeface="微軟正黑體" panose="020B0604030504040204" pitchFamily="34" charset="-120"/>
              </a:rPr>
              <a:t>4/4</a:t>
            </a:r>
            <a:endParaRPr lang="zh-TW" altLang="en-US" dirty="0">
              <a:latin typeface="微軟正黑體" panose="020B0604030504040204" pitchFamily="34" charset="-120"/>
            </a:endParaRPr>
          </a:p>
        </p:txBody>
      </p:sp>
      <p:graphicFrame>
        <p:nvGraphicFramePr>
          <p:cNvPr id="3" name="表格 2"/>
          <p:cNvGraphicFramePr>
            <a:graphicFrameLocks noGrp="1"/>
          </p:cNvGraphicFramePr>
          <p:nvPr>
            <p:extLst>
              <p:ext uri="{D42A27DB-BD31-4B8C-83A1-F6EECF244321}">
                <p14:modId xmlns="" xmlns:p14="http://schemas.microsoft.com/office/powerpoint/2010/main" val="801784714"/>
              </p:ext>
            </p:extLst>
          </p:nvPr>
        </p:nvGraphicFramePr>
        <p:xfrm>
          <a:off x="1043608" y="1556793"/>
          <a:ext cx="7344816" cy="4680518"/>
        </p:xfrm>
        <a:graphic>
          <a:graphicData uri="http://schemas.openxmlformats.org/drawingml/2006/table">
            <a:tbl>
              <a:tblPr>
                <a:tableStyleId>{5C22544A-7EE6-4342-B048-85BDC9FD1C3A}</a:tableStyleId>
              </a:tblPr>
              <a:tblGrid>
                <a:gridCol w="1008112"/>
                <a:gridCol w="1296999"/>
                <a:gridCol w="1367297"/>
                <a:gridCol w="720080"/>
                <a:gridCol w="1008112"/>
                <a:gridCol w="1080120"/>
                <a:gridCol w="864096"/>
              </a:tblGrid>
              <a:tr h="339330">
                <a:tc gridSpan="7">
                  <a:txBody>
                    <a:bodyPr/>
                    <a:lstStyle/>
                    <a:p>
                      <a:pPr algn="ctr" fontAlgn="ctr"/>
                      <a:r>
                        <a:rPr lang="zh-TW" altLang="en-US" sz="2000" u="none" strike="noStrike" dirty="0">
                          <a:effectLst/>
                          <a:latin typeface="微軟正黑體" panose="020B0604030504040204" pitchFamily="34" charset="-120"/>
                          <a:ea typeface="微軟正黑體" panose="020B0604030504040204" pitchFamily="34" charset="-120"/>
                        </a:rPr>
                        <a:t>臺北市</a:t>
                      </a:r>
                      <a:r>
                        <a:rPr lang="en-US" altLang="zh-TW" sz="2000" u="none" strike="noStrike" dirty="0">
                          <a:effectLst/>
                          <a:latin typeface="微軟正黑體" panose="020B0604030504040204" pitchFamily="34" charset="-120"/>
                          <a:ea typeface="微軟正黑體" panose="020B0604030504040204" pitchFamily="34" charset="-120"/>
                        </a:rPr>
                        <a:t>105</a:t>
                      </a:r>
                      <a:r>
                        <a:rPr lang="zh-TW" altLang="en-US" sz="2000" u="none" strike="noStrike" dirty="0">
                          <a:effectLst/>
                          <a:latin typeface="微軟正黑體" panose="020B0604030504040204" pitchFamily="34" charset="-120"/>
                          <a:ea typeface="微軟正黑體" panose="020B0604030504040204" pitchFamily="34" charset="-120"/>
                        </a:rPr>
                        <a:t>學年度實用技能學程各校申請一覽表</a:t>
                      </a:r>
                      <a:endParaRPr lang="zh-TW" altLang="en-US" sz="2000" b="1"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61401">
                <a:tc rowSpan="4">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編號</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rowSpan="4">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學校</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gridSpan="5">
                  <a:txBody>
                    <a:bodyPr/>
                    <a:lstStyle/>
                    <a:p>
                      <a:pPr algn="ctr" fontAlgn="ctr"/>
                      <a:r>
                        <a:rPr lang="en-US" altLang="zh-TW" sz="1600" u="none" strike="noStrike" dirty="0">
                          <a:effectLst/>
                          <a:latin typeface="微軟正黑體" panose="020B0604030504040204" pitchFamily="34" charset="-120"/>
                          <a:ea typeface="微軟正黑體" panose="020B0604030504040204" pitchFamily="34" charset="-120"/>
                        </a:rPr>
                        <a:t>105</a:t>
                      </a:r>
                      <a:r>
                        <a:rPr lang="zh-TW" altLang="en-US" sz="1600" u="none" strike="noStrike" dirty="0">
                          <a:effectLst/>
                          <a:latin typeface="微軟正黑體" panose="020B0604030504040204" pitchFamily="34" charset="-120"/>
                          <a:ea typeface="微軟正黑體" panose="020B0604030504040204" pitchFamily="34" charset="-120"/>
                        </a:rPr>
                        <a:t>學年度申請實用技能學程</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94255">
                <a:tc vMerge="1">
                  <a:txBody>
                    <a:bodyPr/>
                    <a:lstStyle/>
                    <a:p>
                      <a:endParaRPr lang="zh-TW" altLang="en-US"/>
                    </a:p>
                  </a:txBody>
                  <a:tcPr/>
                </a:tc>
                <a:tc vMerge="1">
                  <a:txBody>
                    <a:bodyPr/>
                    <a:lstStyle/>
                    <a:p>
                      <a:endParaRPr lang="zh-TW" altLang="en-US"/>
                    </a:p>
                  </a:txBody>
                  <a:tcPr/>
                </a:tc>
                <a:tc gridSpan="3">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班數、學生人數</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c hMerge="1">
                  <a:txBody>
                    <a:bodyPr/>
                    <a:lstStyle/>
                    <a:p>
                      <a:endParaRPr lang="zh-TW" altLang="en-US"/>
                    </a:p>
                  </a:txBody>
                  <a:tcPr/>
                </a:tc>
                <a:tc gridSpan="2">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上課時段</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r>
              <a:tr h="394255">
                <a:tc vMerge="1">
                  <a:txBody>
                    <a:bodyPr/>
                    <a:lstStyle/>
                    <a:p>
                      <a:endParaRPr lang="zh-TW" altLang="en-US"/>
                    </a:p>
                  </a:txBody>
                  <a:tcPr/>
                </a:tc>
                <a:tc vMerge="1">
                  <a:txBody>
                    <a:bodyPr/>
                    <a:lstStyle/>
                    <a:p>
                      <a:endParaRPr lang="zh-TW" altLang="en-US"/>
                    </a:p>
                  </a:txBody>
                  <a:tcPr/>
                </a:tc>
                <a:tc rowSpan="2">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職群</a:t>
                      </a:r>
                      <a:r>
                        <a:rPr lang="en-US" altLang="zh-TW" sz="1600" u="none" strike="noStrike">
                          <a:effectLst/>
                          <a:latin typeface="微軟正黑體" panose="020B0604030504040204" pitchFamily="34" charset="-120"/>
                          <a:ea typeface="微軟正黑體" panose="020B0604030504040204" pitchFamily="34" charset="-120"/>
                        </a:rPr>
                        <a:t>/</a:t>
                      </a:r>
                      <a:r>
                        <a:rPr lang="zh-TW" altLang="en-US" sz="1600" u="none" strike="noStrike">
                          <a:effectLst/>
                          <a:latin typeface="微軟正黑體" panose="020B0604030504040204" pitchFamily="34" charset="-120"/>
                          <a:ea typeface="微軟正黑體" panose="020B0604030504040204" pitchFamily="34" charset="-120"/>
                        </a:rPr>
                        <a:t>科別</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gridSpan="2">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一年級</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hMerge="1">
                  <a:txBody>
                    <a:bodyPr/>
                    <a:lstStyle/>
                    <a:p>
                      <a:endParaRPr lang="zh-TW" altLang="en-US"/>
                    </a:p>
                  </a:txBody>
                  <a:tcPr/>
                </a:tc>
                <a:tc rowSpan="2">
                  <a:txBody>
                    <a:bodyPr/>
                    <a:lstStyle/>
                    <a:p>
                      <a:pPr algn="ctr" fontAlgn="ctr"/>
                      <a:r>
                        <a:rPr lang="zh-TW" altLang="en-US" sz="1600" u="none" strike="noStrike" dirty="0" smtClean="0">
                          <a:effectLst/>
                          <a:latin typeface="微軟正黑體" panose="020B0604030504040204" pitchFamily="34" charset="-120"/>
                          <a:ea typeface="微軟正黑體" panose="020B0604030504040204" pitchFamily="34" charset="-120"/>
                        </a:rPr>
                        <a:t>日間</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rowSpan="2">
                  <a:txBody>
                    <a:bodyPr/>
                    <a:lstStyle/>
                    <a:p>
                      <a:pPr algn="ctr" fontAlgn="ctr"/>
                      <a:r>
                        <a:rPr lang="zh-TW" altLang="en-US" sz="1600" u="none" strike="noStrike" dirty="0" smtClean="0">
                          <a:effectLst/>
                          <a:latin typeface="微軟正黑體" panose="020B0604030504040204" pitchFamily="34" charset="-120"/>
                          <a:ea typeface="微軟正黑體" panose="020B0604030504040204" pitchFamily="34" charset="-120"/>
                        </a:rPr>
                        <a:t>夜間</a:t>
                      </a: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r>
              <a:tr h="3657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班數</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人數</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vMerge="1">
                  <a:txBody>
                    <a:bodyPr/>
                    <a:lstStyle/>
                    <a:p>
                      <a:pPr algn="l" fontAlgn="ctr"/>
                      <a:endParaRPr lang="zh-TW" altLang="en-US" sz="1600" b="0" i="0" u="none" strike="noStrike" dirty="0">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tc vMerge="1">
                  <a:txBody>
                    <a:bodyPr/>
                    <a:lstStyle/>
                    <a:p>
                      <a:pPr algn="l" fontAlgn="ctr"/>
                      <a:endParaRPr lang="zh-TW" altLang="en-US" sz="1600" b="0" i="0" u="none" strike="noStrike" dirty="0">
                        <a:effectLst/>
                        <a:latin typeface="標楷體" panose="03000509000000000000" pitchFamily="65" charset="-120"/>
                        <a:ea typeface="標楷體" panose="03000509000000000000" pitchFamily="65" charset="-120"/>
                      </a:endParaRPr>
                    </a:p>
                  </a:txBody>
                  <a:tcPr marL="7620" marR="7620" marT="7620" marB="0" anchor="ctr">
                    <a:solidFill>
                      <a:schemeClr val="accent1">
                        <a:lumMod val="40000"/>
                        <a:lumOff val="60000"/>
                      </a:schemeClr>
                    </a:solidFill>
                  </a:tcPr>
                </a:tc>
              </a:tr>
              <a:tr h="569480">
                <a:tc>
                  <a:txBody>
                    <a:bodyPr/>
                    <a:lstStyle/>
                    <a:p>
                      <a:pPr algn="ctr" fontAlgn="ctr"/>
                      <a:r>
                        <a:rPr lang="en-US" altLang="zh-TW" sz="1600" u="none" strike="noStrike">
                          <a:effectLst/>
                          <a:latin typeface="微軟正黑體" panose="020B0604030504040204" pitchFamily="34" charset="-120"/>
                          <a:ea typeface="微軟正黑體" panose="020B0604030504040204" pitchFamily="34" charset="-120"/>
                        </a:rPr>
                        <a:t>1</a:t>
                      </a:r>
                      <a:endParaRPr lang="en-US" altLang="zh-TW"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市立</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南港高工</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t"/>
                      <a:r>
                        <a:rPr lang="zh-TW" altLang="en-US" sz="1600" u="none" strike="noStrike" dirty="0">
                          <a:effectLst/>
                          <a:latin typeface="微軟正黑體" panose="020B0604030504040204" pitchFamily="34" charset="-120"/>
                          <a:ea typeface="微軟正黑體" panose="020B0604030504040204" pitchFamily="34" charset="-120"/>
                        </a:rPr>
                        <a:t>動力機械群</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汽車修護科</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solidFill>
                      <a:schemeClr val="accent1">
                        <a:lumMod val="60000"/>
                        <a:lumOff val="4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1</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36</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l" fontAlgn="ct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r>
              <a:tr h="569480">
                <a:tc>
                  <a:txBody>
                    <a:bodyPr/>
                    <a:lstStyle/>
                    <a:p>
                      <a:pPr algn="ctr" fontAlgn="ctr"/>
                      <a:r>
                        <a:rPr lang="en-US" altLang="zh-TW" sz="1600" b="0" i="0" u="none" strike="noStrike" dirty="0" smtClean="0">
                          <a:effectLst/>
                          <a:latin typeface="微軟正黑體" panose="020B0604030504040204" pitchFamily="34" charset="-120"/>
                          <a:ea typeface="微軟正黑體" panose="020B0604030504040204" pitchFamily="34" charset="-120"/>
                        </a:rPr>
                        <a:t>2</a:t>
                      </a:r>
                      <a:endParaRPr lang="en-US" altLang="zh-TW"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私立</a:t>
                      </a:r>
                      <a:br>
                        <a:rPr lang="zh-TW" altLang="en-US" sz="1600" u="none" strike="noStrike">
                          <a:effectLst/>
                          <a:latin typeface="微軟正黑體" panose="020B0604030504040204" pitchFamily="34" charset="-120"/>
                          <a:ea typeface="微軟正黑體" panose="020B0604030504040204" pitchFamily="34" charset="-120"/>
                        </a:rPr>
                      </a:br>
                      <a:r>
                        <a:rPr lang="zh-TW" altLang="en-US" sz="1600" u="none" strike="noStrike">
                          <a:effectLst/>
                          <a:latin typeface="微軟正黑體" panose="020B0604030504040204" pitchFamily="34" charset="-120"/>
                          <a:ea typeface="微軟正黑體" panose="020B0604030504040204" pitchFamily="34" charset="-120"/>
                        </a:rPr>
                        <a:t>稻江商職</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餐旅群</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餐飲技術科</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2</a:t>
                      </a:r>
                      <a:endParaRPr lang="en-US" altLang="zh-TW" sz="20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100</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l" fontAlgn="ctr"/>
                      <a:r>
                        <a:rPr lang="zh-TW" altLang="en-US" sz="1600" u="none" strike="noStrike">
                          <a:effectLst/>
                          <a:latin typeface="微軟正黑體" panose="020B0604030504040204" pitchFamily="34" charset="-120"/>
                          <a:ea typeface="微軟正黑體" panose="020B0604030504040204" pitchFamily="34" charset="-120"/>
                        </a:rPr>
                        <a:t>　</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r>
              <a:tr h="569480">
                <a:tc>
                  <a:txBody>
                    <a:bodyPr/>
                    <a:lstStyle/>
                    <a:p>
                      <a:pPr algn="ctr" fontAlgn="ctr"/>
                      <a:r>
                        <a:rPr lang="en-US" altLang="zh-TW" sz="1600" b="0" i="0" u="none" strike="noStrike" dirty="0" smtClean="0">
                          <a:effectLst/>
                          <a:latin typeface="微軟正黑體" panose="020B0604030504040204" pitchFamily="34" charset="-120"/>
                          <a:ea typeface="微軟正黑體" panose="020B0604030504040204" pitchFamily="34" charset="-120"/>
                        </a:rPr>
                        <a:t>3</a:t>
                      </a:r>
                      <a:endParaRPr lang="en-US" altLang="zh-TW"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私立</a:t>
                      </a:r>
                      <a:br>
                        <a:rPr lang="zh-TW" altLang="en-US" sz="1600" u="none" strike="noStrike">
                          <a:effectLst/>
                          <a:latin typeface="微軟正黑體" panose="020B0604030504040204" pitchFamily="34" charset="-120"/>
                          <a:ea typeface="微軟正黑體" panose="020B0604030504040204" pitchFamily="34" charset="-120"/>
                        </a:rPr>
                      </a:br>
                      <a:r>
                        <a:rPr lang="zh-TW" altLang="en-US" sz="1600" u="none" strike="noStrike">
                          <a:effectLst/>
                          <a:latin typeface="微軟正黑體" panose="020B0604030504040204" pitchFamily="34" charset="-120"/>
                          <a:ea typeface="微軟正黑體" panose="020B0604030504040204" pitchFamily="34" charset="-120"/>
                        </a:rPr>
                        <a:t>開平餐飲</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餐旅群</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餐飲技術科</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1</a:t>
                      </a:r>
                      <a:endParaRPr lang="en-US" altLang="zh-TW" sz="20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50</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l" fontAlgn="ctr"/>
                      <a:r>
                        <a:rPr lang="zh-TW" altLang="en-US" sz="1600" u="none" strike="noStrike">
                          <a:effectLst/>
                          <a:latin typeface="微軟正黑體" panose="020B0604030504040204" pitchFamily="34" charset="-120"/>
                          <a:ea typeface="微軟正黑體" panose="020B0604030504040204" pitchFamily="34" charset="-120"/>
                        </a:rPr>
                        <a:t>　</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60000"/>
                        <a:lumOff val="40000"/>
                      </a:schemeClr>
                    </a:solidFill>
                  </a:tcPr>
                </a:tc>
              </a:tr>
              <a:tr h="569480">
                <a:tc>
                  <a:txBody>
                    <a:bodyPr/>
                    <a:lstStyle/>
                    <a:p>
                      <a:pPr algn="ctr" fontAlgn="ctr"/>
                      <a:r>
                        <a:rPr lang="en-US" altLang="zh-TW" sz="1600" b="0" i="0" u="none" strike="noStrike" dirty="0" smtClean="0">
                          <a:effectLst/>
                          <a:latin typeface="微軟正黑體" panose="020B0604030504040204" pitchFamily="34" charset="-120"/>
                          <a:ea typeface="微軟正黑體" panose="020B0604030504040204" pitchFamily="34" charset="-120"/>
                        </a:rPr>
                        <a:t>4</a:t>
                      </a:r>
                      <a:endParaRPr lang="en-US" altLang="zh-TW"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私立</a:t>
                      </a:r>
                      <a:br>
                        <a:rPr lang="zh-TW" altLang="en-US" sz="1600" u="none" strike="noStrike">
                          <a:effectLst/>
                          <a:latin typeface="微軟正黑體" panose="020B0604030504040204" pitchFamily="34" charset="-120"/>
                          <a:ea typeface="微軟正黑體" panose="020B0604030504040204" pitchFamily="34" charset="-120"/>
                        </a:rPr>
                      </a:br>
                      <a:r>
                        <a:rPr lang="zh-TW" altLang="en-US" sz="1600" u="none" strike="noStrike">
                          <a:effectLst/>
                          <a:latin typeface="微軟正黑體" panose="020B0604030504040204" pitchFamily="34" charset="-120"/>
                          <a:ea typeface="微軟正黑體" panose="020B0604030504040204" pitchFamily="34" charset="-120"/>
                        </a:rPr>
                        <a:t>滬江高中</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餐旅群</a:t>
                      </a:r>
                      <a:br>
                        <a:rPr lang="zh-TW" altLang="en-US" sz="1600" u="none" strike="noStrike" dirty="0">
                          <a:effectLst/>
                          <a:latin typeface="微軟正黑體" panose="020B0604030504040204" pitchFamily="34" charset="-120"/>
                          <a:ea typeface="微軟正黑體" panose="020B0604030504040204" pitchFamily="34" charset="-120"/>
                        </a:rPr>
                      </a:br>
                      <a:r>
                        <a:rPr lang="zh-TW" altLang="en-US" sz="1600" u="none" strike="noStrike" dirty="0">
                          <a:effectLst/>
                          <a:latin typeface="微軟正黑體" panose="020B0604030504040204" pitchFamily="34" charset="-120"/>
                          <a:ea typeface="微軟正黑體" panose="020B0604030504040204" pitchFamily="34" charset="-120"/>
                        </a:rPr>
                        <a:t>餐飲技術科</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r" fontAlgn="ctr"/>
                      <a:r>
                        <a:rPr lang="en-US" altLang="zh-TW" sz="2000" u="none" strike="noStrike">
                          <a:effectLst/>
                          <a:latin typeface="微軟正黑體" panose="020B0604030504040204" pitchFamily="34" charset="-120"/>
                          <a:ea typeface="微軟正黑體" panose="020B0604030504040204" pitchFamily="34" charset="-120"/>
                        </a:rPr>
                        <a:t>1</a:t>
                      </a:r>
                      <a:endParaRPr lang="en-US" altLang="zh-TW" sz="20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50</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c>
                  <a:txBody>
                    <a:bodyPr/>
                    <a:lstStyle/>
                    <a:p>
                      <a:pPr algn="l" fontAlgn="ct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solidFill>
                      <a:schemeClr val="accent1">
                        <a:lumMod val="40000"/>
                        <a:lumOff val="60000"/>
                      </a:schemeClr>
                    </a:solidFill>
                  </a:tcPr>
                </a:tc>
              </a:tr>
              <a:tr h="547576">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合計</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ctr" fontAlgn="ct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ctr" fontAlgn="ctr"/>
                      <a:r>
                        <a:rPr lang="zh-TW" altLang="en-US" sz="1600" u="none" strike="noStrike">
                          <a:effectLst/>
                          <a:latin typeface="微軟正黑體" panose="020B0604030504040204" pitchFamily="34" charset="-120"/>
                          <a:ea typeface="微軟正黑體" panose="020B0604030504040204" pitchFamily="34" charset="-120"/>
                        </a:rPr>
                        <a:t>　</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5</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r" fontAlgn="ctr"/>
                      <a:r>
                        <a:rPr lang="en-US" altLang="zh-TW" sz="2000" u="none" strike="noStrike" dirty="0">
                          <a:effectLst/>
                          <a:latin typeface="微軟正黑體" panose="020B0604030504040204" pitchFamily="34" charset="-120"/>
                          <a:ea typeface="微軟正黑體" panose="020B0604030504040204" pitchFamily="34" charset="-120"/>
                        </a:rPr>
                        <a:t>236</a:t>
                      </a:r>
                      <a:endParaRPr lang="en-US" altLang="zh-TW" sz="20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ctr"/>
                      <a:r>
                        <a:rPr lang="zh-TW" altLang="en-US" sz="1600" u="none" strike="noStrike">
                          <a:effectLst/>
                          <a:latin typeface="微軟正黑體" panose="020B0604030504040204" pitchFamily="34" charset="-120"/>
                          <a:ea typeface="微軟正黑體" panose="020B0604030504040204" pitchFamily="34" charset="-120"/>
                        </a:rPr>
                        <a:t>　</a:t>
                      </a:r>
                      <a:endParaRPr lang="zh-TW" altLang="en-US" sz="1600" b="0" i="0" u="none" strike="noStrike">
                        <a:effectLst/>
                        <a:latin typeface="微軟正黑體" panose="020B0604030504040204" pitchFamily="34" charset="-120"/>
                        <a:ea typeface="微軟正黑體" panose="020B0604030504040204" pitchFamily="34" charset="-120"/>
                      </a:endParaRPr>
                    </a:p>
                  </a:txBody>
                  <a:tcPr marL="7620" marR="7620" marT="7620" marB="0" anchor="ctr"/>
                </a:tc>
                <a:tc>
                  <a:txBody>
                    <a:bodyPr/>
                    <a:lstStyle/>
                    <a:p>
                      <a:pPr algn="l" fontAlgn="ctr"/>
                      <a:r>
                        <a:rPr lang="zh-TW" altLang="en-US" sz="1600" u="none" strike="noStrike" dirty="0">
                          <a:effectLst/>
                          <a:latin typeface="微軟正黑體" panose="020B0604030504040204" pitchFamily="34" charset="-120"/>
                          <a:ea typeface="微軟正黑體" panose="020B0604030504040204" pitchFamily="34" charset="-120"/>
                        </a:rPr>
                        <a:t>　</a:t>
                      </a:r>
                      <a:endParaRPr lang="zh-TW" altLang="en-US" sz="1600" b="0" i="0" u="none" strike="noStrike" dirty="0">
                        <a:effectLst/>
                        <a:latin typeface="微軟正黑體" panose="020B0604030504040204" pitchFamily="34" charset="-120"/>
                        <a:ea typeface="微軟正黑體" panose="020B0604030504040204" pitchFamily="34" charset="-120"/>
                      </a:endParaRPr>
                    </a:p>
                  </a:txBody>
                  <a:tcPr marL="7620" marR="7620" marT="7620" marB="0" anchor="ctr"/>
                </a:tc>
              </a:tr>
            </a:tbl>
          </a:graphicData>
        </a:graphic>
      </p:graphicFrame>
    </p:spTree>
    <p:extLst>
      <p:ext uri="{BB962C8B-B14F-4D97-AF65-F5344CB8AC3E}">
        <p14:creationId xmlns="" xmlns:p14="http://schemas.microsoft.com/office/powerpoint/2010/main" val="32866511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建教合作</a:t>
            </a:r>
            <a:r>
              <a:rPr lang="zh-TW" altLang="en-US" dirty="0" smtClean="0">
                <a:latin typeface="微軟正黑體" panose="020B0604030504040204" pitchFamily="34" charset="-120"/>
              </a:rPr>
              <a:t>班 </a:t>
            </a:r>
            <a:r>
              <a:rPr lang="en-US" altLang="zh-TW" dirty="0" smtClean="0">
                <a:latin typeface="微軟正黑體" panose="020B0604030504040204" pitchFamily="34" charset="-120"/>
              </a:rPr>
              <a:t>1/2</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1071538" y="1600200"/>
            <a:ext cx="7748934" cy="4525963"/>
          </a:xfrm>
        </p:spPr>
        <p:txBody>
          <a:bodyPr>
            <a:normAutofit/>
          </a:bodyPr>
          <a:lstStyle/>
          <a:p>
            <a:pPr marL="0" indent="0">
              <a:buNone/>
            </a:pPr>
            <a:r>
              <a:rPr lang="zh-TW" altLang="en-US" dirty="0" smtClean="0">
                <a:solidFill>
                  <a:srgbClr val="0000FF"/>
                </a:solidFill>
                <a:latin typeface="微軟正黑體" panose="020B0604030504040204" pitchFamily="34" charset="-120"/>
                <a:ea typeface="微軟正黑體" panose="020B0604030504040204" pitchFamily="34" charset="-120"/>
              </a:rPr>
              <a:t>  輪調式建教合作</a:t>
            </a:r>
            <a:r>
              <a:rPr lang="zh-TW" altLang="en-US" dirty="0" smtClean="0">
                <a:latin typeface="微軟正黑體" panose="020B0604030504040204" pitchFamily="34" charset="-120"/>
                <a:ea typeface="微軟正黑體" panose="020B0604030504040204" pitchFamily="34" charset="-120"/>
              </a:rPr>
              <a:t>：學校與企業合作</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一方面在校修習課程：三個月在學校</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一方面到企業實習訓練：</a:t>
            </a:r>
            <a:r>
              <a:rPr lang="zh-TW" altLang="en-US" dirty="0">
                <a:latin typeface="微軟正黑體" panose="020B0604030504040204" pitchFamily="34" charset="-120"/>
                <a:ea typeface="微軟正黑體" panose="020B0604030504040204" pitchFamily="34" charset="-120"/>
              </a:rPr>
              <a:t>三個月</a:t>
            </a:r>
            <a:r>
              <a:rPr lang="zh-TW" altLang="en-US" dirty="0" smtClean="0">
                <a:latin typeface="微軟正黑體" panose="020B0604030504040204" pitchFamily="34" charset="-120"/>
                <a:ea typeface="微軟正黑體" panose="020B0604030504040204" pitchFamily="34" charset="-120"/>
              </a:rPr>
              <a:t>在事業單位</a:t>
            </a:r>
            <a:endParaRPr lang="en-US" altLang="zh-TW" dirty="0" smtClean="0">
              <a:latin typeface="微軟正黑體" panose="020B0604030504040204" pitchFamily="34" charset="-120"/>
              <a:ea typeface="微軟正黑體" panose="020B0604030504040204" pitchFamily="34" charset="-120"/>
            </a:endParaRPr>
          </a:p>
          <a:p>
            <a:pPr marL="0" indent="0">
              <a:buNone/>
            </a:pPr>
            <a:r>
              <a:rPr lang="zh-TW" altLang="en-US" dirty="0" smtClean="0">
                <a:solidFill>
                  <a:srgbClr val="0000FF"/>
                </a:solidFill>
                <a:latin typeface="微軟正黑體" panose="020B0604030504040204" pitchFamily="34" charset="-120"/>
                <a:ea typeface="微軟正黑體" panose="020B0604030504040204" pitchFamily="34" charset="-120"/>
              </a:rPr>
              <a:t>  階梯式</a:t>
            </a:r>
            <a:r>
              <a:rPr lang="zh-TW" altLang="en-US" dirty="0">
                <a:solidFill>
                  <a:srgbClr val="0000FF"/>
                </a:solidFill>
                <a:latin typeface="微軟正黑體" panose="020B0604030504040204" pitchFamily="34" charset="-120"/>
                <a:ea typeface="微軟正黑體" panose="020B0604030504040204" pitchFamily="34" charset="-120"/>
              </a:rPr>
              <a:t>建教合作</a:t>
            </a:r>
            <a:r>
              <a:rPr lang="zh-TW" altLang="en-US" dirty="0">
                <a:latin typeface="微軟正黑體" panose="020B0604030504040204" pitchFamily="34" charset="-120"/>
                <a:ea typeface="微軟正黑體" panose="020B0604030504040204" pitchFamily="34" charset="-120"/>
              </a:rPr>
              <a:t>：學校與企業合作</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一方面在校修習課程</a:t>
            </a:r>
            <a:r>
              <a:rPr lang="zh-TW" altLang="en-US" dirty="0" smtClean="0">
                <a:latin typeface="微軟正黑體" panose="020B0604030504040204" pitchFamily="34" charset="-120"/>
                <a:ea typeface="微軟正黑體" panose="020B0604030504040204" pitchFamily="34" charset="-120"/>
              </a:rPr>
              <a:t>：高一、高二在</a:t>
            </a:r>
            <a:r>
              <a:rPr lang="zh-TW" altLang="en-US" dirty="0">
                <a:latin typeface="微軟正黑體" panose="020B0604030504040204" pitchFamily="34" charset="-120"/>
                <a:ea typeface="微軟正黑體" panose="020B0604030504040204" pitchFamily="34" charset="-120"/>
              </a:rPr>
              <a:t>學校</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一方面到企業實習訓練</a:t>
            </a:r>
            <a:r>
              <a:rPr lang="zh-TW" altLang="en-US" dirty="0" smtClean="0">
                <a:latin typeface="微軟正黑體" panose="020B0604030504040204" pitchFamily="34" charset="-120"/>
                <a:ea typeface="微軟正黑體" panose="020B0604030504040204" pitchFamily="34" charset="-120"/>
              </a:rPr>
              <a:t>：高三在</a:t>
            </a:r>
            <a:r>
              <a:rPr lang="zh-TW" altLang="en-US" dirty="0">
                <a:latin typeface="微軟正黑體" panose="020B0604030504040204" pitchFamily="34" charset="-120"/>
                <a:ea typeface="微軟正黑體" panose="020B0604030504040204" pitchFamily="34" charset="-120"/>
              </a:rPr>
              <a:t>事業單位</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18876413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微軟正黑體" panose="020B0604030504040204" pitchFamily="34" charset="-120"/>
              </a:rPr>
              <a:t>建教合作</a:t>
            </a:r>
            <a:r>
              <a:rPr lang="zh-TW" altLang="en-US" dirty="0" smtClean="0">
                <a:latin typeface="微軟正黑體" panose="020B0604030504040204" pitchFamily="34" charset="-120"/>
              </a:rPr>
              <a:t>班 </a:t>
            </a:r>
            <a:r>
              <a:rPr lang="en-US" altLang="zh-TW" dirty="0" smtClean="0">
                <a:latin typeface="微軟正黑體" panose="020B0604030504040204" pitchFamily="34" charset="-120"/>
              </a:rPr>
              <a:t>2/2</a:t>
            </a:r>
            <a:endParaRPr lang="zh-TW" altLang="en-US" dirty="0">
              <a:latin typeface="微軟正黑體" panose="020B0604030504040204" pitchFamily="34" charset="-120"/>
            </a:endParaRPr>
          </a:p>
        </p:txBody>
      </p:sp>
      <p:sp>
        <p:nvSpPr>
          <p:cNvPr id="3" name="內容版面配置區 2"/>
          <p:cNvSpPr>
            <a:spLocks noGrp="1"/>
          </p:cNvSpPr>
          <p:nvPr>
            <p:ph idx="1"/>
          </p:nvPr>
        </p:nvSpPr>
        <p:spPr>
          <a:xfrm>
            <a:off x="1071538" y="1600200"/>
            <a:ext cx="7748934" cy="4525963"/>
          </a:xfrm>
        </p:spPr>
        <p:txBody>
          <a:bodyPr/>
          <a:lstStyle/>
          <a:p>
            <a:pPr marL="0" indent="0">
              <a:buNone/>
            </a:pPr>
            <a:r>
              <a:rPr lang="zh-TW" altLang="en-US" dirty="0" smtClean="0">
                <a:solidFill>
                  <a:srgbClr val="0000FF"/>
                </a:solidFill>
                <a:latin typeface="微軟正黑體" panose="020B0604030504040204" pitchFamily="34" charset="-120"/>
                <a:ea typeface="微軟正黑體" panose="020B0604030504040204" pitchFamily="34" charset="-120"/>
              </a:rPr>
              <a:t>  優點特色</a:t>
            </a:r>
            <a:endParaRPr lang="en-US" altLang="zh-TW" dirty="0" smtClean="0">
              <a:solidFill>
                <a:srgbClr val="0000FF"/>
              </a:solidFill>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學習專業實用技能</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實習訓練期間有生活津貼</a:t>
            </a:r>
            <a:endParaRPr lang="en-US" altLang="zh-TW" dirty="0" smtClean="0">
              <a:latin typeface="微軟正黑體" panose="020B0604030504040204" pitchFamily="34" charset="-120"/>
              <a:ea typeface="微軟正黑體" panose="020B0604030504040204" pitchFamily="34" charset="-120"/>
            </a:endParaRPr>
          </a:p>
          <a:p>
            <a:r>
              <a:rPr lang="zh-TW" altLang="en-US" dirty="0" smtClean="0">
                <a:latin typeface="微軟正黑體" panose="020B0604030504040204" pitchFamily="34" charset="-120"/>
                <a:ea typeface="微軟正黑體" panose="020B0604030504040204" pitchFamily="34" charset="-120"/>
              </a:rPr>
              <a:t>享有免學費補助</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489055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683568" y="2492896"/>
            <a:ext cx="7772400" cy="1362075"/>
          </a:xfrm>
        </p:spPr>
        <p:txBody>
          <a:bodyPr>
            <a:normAutofit/>
          </a:bodyPr>
          <a:lstStyle/>
          <a:p>
            <a:pPr algn="ctr"/>
            <a:r>
              <a:rPr lang="zh-TW" altLang="en-US" sz="5400" b="1" dirty="0" smtClean="0">
                <a:solidFill>
                  <a:schemeClr val="accent1">
                    <a:lumMod val="50000"/>
                  </a:schemeClr>
                </a:solidFill>
                <a:latin typeface="標楷體" pitchFamily="65" charset="-120"/>
                <a:ea typeface="標楷體" pitchFamily="65" charset="-120"/>
              </a:rPr>
              <a:t>國中教育會考</a:t>
            </a:r>
            <a:endParaRPr lang="zh-TW" altLang="en-US" b="1" dirty="0">
              <a:solidFill>
                <a:schemeClr val="accent1">
                  <a:lumMod val="50000"/>
                </a:schemeClr>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fld id="{47D433DB-B31C-49C9-BEC3-1A87A9E59357}" type="slidenum">
              <a:rPr lang="zh-TW" altLang="en-US" smtClean="0"/>
              <a:pPr/>
              <a:t>7</a:t>
            </a:fld>
            <a:endParaRPr lang="zh-TW" altLang="en-US"/>
          </a:p>
        </p:txBody>
      </p:sp>
    </p:spTree>
    <p:extLst>
      <p:ext uri="{BB962C8B-B14F-4D97-AF65-F5344CB8AC3E}">
        <p14:creationId xmlns="" xmlns:p14="http://schemas.microsoft.com/office/powerpoint/2010/main" val="27439991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矩形 1"/>
          <p:cNvSpPr>
            <a:spLocks noChangeArrowheads="1"/>
          </p:cNvSpPr>
          <p:nvPr/>
        </p:nvSpPr>
        <p:spPr bwMode="auto">
          <a:xfrm>
            <a:off x="250825" y="1222375"/>
            <a:ext cx="8713788" cy="660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ts val="600"/>
              </a:spcBef>
              <a:buFont typeface="Arial" pitchFamily="34" charset="0"/>
              <a:buNone/>
            </a:pP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一</a:t>
            </a: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各五專招生學校得訂定採計之比序項目，並</a:t>
            </a:r>
            <a:r>
              <a:rPr lang="zh-TW" altLang="en-US" b="1">
                <a:solidFill>
                  <a:srgbClr val="C00000"/>
                </a:solidFill>
                <a:latin typeface="微軟正黑體" panose="020B0604030504040204" pitchFamily="34" charset="-120"/>
                <a:ea typeface="微軟正黑體" panose="020B0604030504040204" pitchFamily="34" charset="-120"/>
              </a:rPr>
              <a:t>以積分方式作  </a:t>
            </a:r>
            <a:endParaRPr lang="en-US" altLang="zh-TW" b="1">
              <a:solidFill>
                <a:srgbClr val="C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b="1">
                <a:solidFill>
                  <a:srgbClr val="C00000"/>
                </a:solidFill>
                <a:latin typeface="微軟正黑體" panose="020B0604030504040204" pitchFamily="34" charset="-120"/>
                <a:ea typeface="微軟正黑體" panose="020B0604030504040204" pitchFamily="34" charset="-120"/>
              </a:rPr>
              <a:t>    為分發依據。</a:t>
            </a:r>
          </a:p>
          <a:p>
            <a:pPr>
              <a:spcBef>
                <a:spcPts val="600"/>
              </a:spcBef>
              <a:buFont typeface="Arial" pitchFamily="34" charset="0"/>
              <a:buNone/>
            </a:pP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二</a:t>
            </a: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參加免試入學學生</a:t>
            </a:r>
            <a:r>
              <a:rPr lang="zh-TW" altLang="en-US" b="1">
                <a:solidFill>
                  <a:srgbClr val="C00000"/>
                </a:solidFill>
                <a:latin typeface="微軟正黑體" panose="020B0604030504040204" pitchFamily="34" charset="-120"/>
                <a:ea typeface="微軟正黑體" panose="020B0604030504040204" pitchFamily="34" charset="-120"/>
              </a:rPr>
              <a:t>得同時報名北、中、南各一所五專招生</a:t>
            </a:r>
            <a:endParaRPr lang="en-US" altLang="zh-TW" b="1">
              <a:solidFill>
                <a:srgbClr val="C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b="1">
                <a:solidFill>
                  <a:srgbClr val="C00000"/>
                </a:solidFill>
                <a:latin typeface="微軟正黑體" panose="020B0604030504040204" pitchFamily="34" charset="-120"/>
                <a:ea typeface="微軟正黑體" panose="020B0604030504040204" pitchFamily="34" charset="-120"/>
              </a:rPr>
              <a:t>    學校，</a:t>
            </a:r>
            <a:r>
              <a:rPr lang="zh-TW" altLang="en-US">
                <a:solidFill>
                  <a:srgbClr val="000000"/>
                </a:solidFill>
                <a:latin typeface="微軟正黑體" panose="020B0604030504040204" pitchFamily="34" charset="-120"/>
                <a:ea typeface="微軟正黑體" panose="020B0604030504040204" pitchFamily="34" charset="-120"/>
              </a:rPr>
              <a:t>惟應僅得</a:t>
            </a:r>
            <a:r>
              <a:rPr lang="zh-TW" altLang="en-US" b="1">
                <a:solidFill>
                  <a:srgbClr val="C00000"/>
                </a:solidFill>
                <a:latin typeface="微軟正黑體" panose="020B0604030504040204" pitchFamily="34" charset="-120"/>
                <a:ea typeface="微軟正黑體" panose="020B0604030504040204" pitchFamily="34" charset="-120"/>
              </a:rPr>
              <a:t>擇</a:t>
            </a:r>
            <a:r>
              <a:rPr lang="zh-TW" altLang="en-US">
                <a:solidFill>
                  <a:srgbClr val="000000"/>
                </a:solidFill>
                <a:latin typeface="微軟正黑體" panose="020B0604030504040204" pitchFamily="34" charset="-120"/>
                <a:ea typeface="微軟正黑體" panose="020B0604030504040204" pitchFamily="34" charset="-120"/>
              </a:rPr>
              <a:t>其中</a:t>
            </a:r>
            <a:r>
              <a:rPr lang="zh-TW" altLang="en-US" b="1">
                <a:solidFill>
                  <a:srgbClr val="C00000"/>
                </a:solidFill>
                <a:latin typeface="微軟正黑體" panose="020B0604030504040204" pitchFamily="34" charset="-120"/>
                <a:ea typeface="微軟正黑體" panose="020B0604030504040204" pitchFamily="34" charset="-120"/>
              </a:rPr>
              <a:t>一</a:t>
            </a:r>
            <a:r>
              <a:rPr lang="zh-TW" altLang="en-US">
                <a:solidFill>
                  <a:srgbClr val="000000"/>
                </a:solidFill>
                <a:latin typeface="微軟正黑體" panose="020B0604030504040204" pitchFamily="34" charset="-120"/>
                <a:ea typeface="微軟正黑體" panose="020B0604030504040204" pitchFamily="34" charset="-120"/>
              </a:rPr>
              <a:t>所五專招生學校參加現場登記分</a:t>
            </a:r>
            <a:endParaRPr lang="en-US" altLang="zh-TW">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a:solidFill>
                  <a:srgbClr val="000000"/>
                </a:solidFill>
                <a:latin typeface="微軟正黑體" panose="020B0604030504040204" pitchFamily="34" charset="-120"/>
                <a:ea typeface="微軟正黑體" panose="020B0604030504040204" pitchFamily="34" charset="-120"/>
              </a:rPr>
              <a:t>    發報到。</a:t>
            </a:r>
            <a:endParaRPr lang="en-US" altLang="zh-TW">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三</a:t>
            </a: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其學生登記人數，未超過主管機關核定學校各科之招生名</a:t>
            </a:r>
            <a:endParaRPr lang="en-US" altLang="zh-TW">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a:solidFill>
                  <a:srgbClr val="000000"/>
                </a:solidFill>
                <a:latin typeface="微軟正黑體" panose="020B0604030504040204" pitchFamily="34" charset="-120"/>
                <a:ea typeface="微軟正黑體" panose="020B0604030504040204" pitchFamily="34" charset="-120"/>
              </a:rPr>
              <a:t>    額，則全額錄取；若超過主管機關核定學校之招生名額，</a:t>
            </a:r>
            <a:endParaRPr lang="en-US" altLang="zh-TW">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a:solidFill>
                  <a:srgbClr val="000000"/>
                </a:solidFill>
                <a:latin typeface="微軟正黑體" panose="020B0604030504040204" pitchFamily="34" charset="-120"/>
                <a:ea typeface="微軟正黑體" panose="020B0604030504040204" pitchFamily="34" charset="-120"/>
              </a:rPr>
              <a:t>    即依據各校所訂定之比序項目進行比序，積分高者優先取</a:t>
            </a:r>
            <a:endParaRPr lang="en-US" altLang="zh-TW">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a:solidFill>
                  <a:srgbClr val="000000"/>
                </a:solidFill>
                <a:latin typeface="微軟正黑體" panose="020B0604030504040204" pitchFamily="34" charset="-120"/>
                <a:ea typeface="微軟正黑體" panose="020B0604030504040204" pitchFamily="34" charset="-120"/>
              </a:rPr>
              <a:t>    得分發資格。</a:t>
            </a:r>
          </a:p>
          <a:p>
            <a:pPr>
              <a:spcBef>
                <a:spcPts val="600"/>
              </a:spcBef>
              <a:buFont typeface="Arial" pitchFamily="34" charset="0"/>
              <a:buNone/>
            </a:pP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四</a:t>
            </a: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另如學生積分完全相同並經同分比序順序後仍同分，且名</a:t>
            </a:r>
            <a:endParaRPr lang="en-US" altLang="zh-TW">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zh-TW" altLang="en-US">
                <a:solidFill>
                  <a:srgbClr val="000000"/>
                </a:solidFill>
                <a:latin typeface="微軟正黑體" panose="020B0604030504040204" pitchFamily="34" charset="-120"/>
                <a:ea typeface="微軟正黑體" panose="020B0604030504040204" pitchFamily="34" charset="-120"/>
              </a:rPr>
              <a:t>    額不足分配時，不予抽籤，逕報主管機關核准，增加名額</a:t>
            </a:r>
            <a:endParaRPr lang="en-US" altLang="zh-TW">
              <a:solidFill>
                <a:srgbClr val="000000"/>
              </a:solidFill>
              <a:latin typeface="微軟正黑體" panose="020B0604030504040204" pitchFamily="34" charset="-120"/>
              <a:ea typeface="微軟正黑體" panose="020B0604030504040204" pitchFamily="34" charset="-120"/>
            </a:endParaRPr>
          </a:p>
          <a:p>
            <a:pPr>
              <a:spcBef>
                <a:spcPts val="600"/>
              </a:spcBef>
              <a:buFont typeface="Arial" pitchFamily="34" charset="0"/>
              <a:buNone/>
            </a:pPr>
            <a:r>
              <a:rPr lang="en-US" altLang="zh-TW">
                <a:solidFill>
                  <a:srgbClr val="000000"/>
                </a:solidFill>
                <a:latin typeface="微軟正黑體" panose="020B0604030504040204" pitchFamily="34" charset="-120"/>
                <a:ea typeface="微軟正黑體" panose="020B0604030504040204" pitchFamily="34" charset="-120"/>
              </a:rPr>
              <a:t>(</a:t>
            </a:r>
            <a:r>
              <a:rPr lang="zh-TW" altLang="en-US">
                <a:solidFill>
                  <a:srgbClr val="000000"/>
                </a:solidFill>
                <a:latin typeface="微軟正黑體" panose="020B0604030504040204" pitchFamily="34" charset="-120"/>
                <a:ea typeface="微軟正黑體" panose="020B0604030504040204" pitchFamily="34" charset="-120"/>
              </a:rPr>
              <a:t>五</a:t>
            </a:r>
            <a:r>
              <a:rPr lang="en-US" altLang="zh-TW">
                <a:solidFill>
                  <a:srgbClr val="000000"/>
                </a:solidFill>
                <a:latin typeface="微軟正黑體" panose="020B0604030504040204" pitchFamily="34" charset="-120"/>
                <a:ea typeface="微軟正黑體" panose="020B0604030504040204" pitchFamily="34" charset="-120"/>
              </a:rPr>
              <a:t>)</a:t>
            </a:r>
            <a:r>
              <a:rPr lang="zh-TW" altLang="en-US" b="1">
                <a:solidFill>
                  <a:srgbClr val="C00000"/>
                </a:solidFill>
                <a:latin typeface="微軟正黑體" panose="020B0604030504040204" pitchFamily="34" charset="-120"/>
                <a:ea typeface="微軟正黑體" panose="020B0604030504040204" pitchFamily="34" charset="-120"/>
              </a:rPr>
              <a:t>超額比序項目詳見手冊。</a:t>
            </a:r>
          </a:p>
          <a:p>
            <a:pPr>
              <a:spcBef>
                <a:spcPct val="0"/>
              </a:spcBef>
              <a:buFontTx/>
              <a:buNone/>
            </a:pPr>
            <a:endParaRPr lang="en-US" altLang="zh-TW" sz="3200">
              <a:solidFill>
                <a:srgbClr val="0000FF"/>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1600">
              <a:solidFill>
                <a:srgbClr val="0000FF"/>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1600">
              <a:solidFill>
                <a:srgbClr val="0000FF"/>
              </a:solidFill>
              <a:latin typeface="微軟正黑體" panose="020B0604030504040204" pitchFamily="34" charset="-120"/>
              <a:ea typeface="微軟正黑體" panose="020B0604030504040204" pitchFamily="34" charset="-120"/>
            </a:endParaRPr>
          </a:p>
          <a:p>
            <a:pPr>
              <a:spcBef>
                <a:spcPct val="0"/>
              </a:spcBef>
              <a:buFontTx/>
              <a:buNone/>
            </a:pPr>
            <a:endParaRPr lang="en-US" altLang="zh-TW" sz="1600">
              <a:solidFill>
                <a:srgbClr val="0000FF"/>
              </a:solidFill>
              <a:latin typeface="微軟正黑體" panose="020B0604030504040204" pitchFamily="34" charset="-120"/>
              <a:ea typeface="微軟正黑體" panose="020B0604030504040204" pitchFamily="34" charset="-120"/>
            </a:endParaRPr>
          </a:p>
        </p:txBody>
      </p:sp>
      <p:sp>
        <p:nvSpPr>
          <p:cNvPr id="6" name="標題 2"/>
          <p:cNvSpPr txBox="1">
            <a:spLocks/>
          </p:cNvSpPr>
          <p:nvPr/>
        </p:nvSpPr>
        <p:spPr bwMode="auto">
          <a:xfrm>
            <a:off x="1907704" y="461963"/>
            <a:ext cx="5616624" cy="576262"/>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nchor="ct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4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4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400">
                <a:solidFill>
                  <a:schemeClr val="tx1"/>
                </a:solidFill>
                <a:latin typeface="Calibri" pitchFamily="34" charset="0"/>
                <a:ea typeface="標楷體" pitchFamily="65" charset="-120"/>
              </a:defRPr>
            </a:lvl5pPr>
            <a:lvl6pPr marL="457200" algn="ctr" rtl="0" eaLnBrk="0" fontAlgn="base" hangingPunct="0">
              <a:spcBef>
                <a:spcPct val="0"/>
              </a:spcBef>
              <a:spcAft>
                <a:spcPct val="0"/>
              </a:spcAft>
              <a:defRPr sz="4400">
                <a:solidFill>
                  <a:schemeClr val="tx1"/>
                </a:solidFill>
                <a:latin typeface="Calibri" pitchFamily="34" charset="0"/>
                <a:ea typeface="標楷體" pitchFamily="65" charset="-120"/>
              </a:defRPr>
            </a:lvl6pPr>
            <a:lvl7pPr marL="914400" algn="ctr" rtl="0" eaLnBrk="0" fontAlgn="base" hangingPunct="0">
              <a:spcBef>
                <a:spcPct val="0"/>
              </a:spcBef>
              <a:spcAft>
                <a:spcPct val="0"/>
              </a:spcAft>
              <a:defRPr sz="4400">
                <a:solidFill>
                  <a:schemeClr val="tx1"/>
                </a:solidFill>
                <a:latin typeface="Calibri" pitchFamily="34" charset="0"/>
                <a:ea typeface="標楷體" pitchFamily="65" charset="-120"/>
              </a:defRPr>
            </a:lvl7pPr>
            <a:lvl8pPr marL="1371600" algn="ctr" rtl="0" eaLnBrk="0" fontAlgn="base" hangingPunct="0">
              <a:spcBef>
                <a:spcPct val="0"/>
              </a:spcBef>
              <a:spcAft>
                <a:spcPct val="0"/>
              </a:spcAft>
              <a:defRPr sz="4400">
                <a:solidFill>
                  <a:schemeClr val="tx1"/>
                </a:solidFill>
                <a:latin typeface="Calibri" pitchFamily="34" charset="0"/>
                <a:ea typeface="標楷體" pitchFamily="65" charset="-120"/>
              </a:defRPr>
            </a:lvl8pPr>
            <a:lvl9pPr marL="1828800" algn="ctr" rtl="0" eaLnBrk="0" fontAlgn="base" hangingPunct="0">
              <a:spcBef>
                <a:spcPct val="0"/>
              </a:spcBef>
              <a:spcAft>
                <a:spcPct val="0"/>
              </a:spcAft>
              <a:defRPr sz="4400">
                <a:solidFill>
                  <a:schemeClr val="tx1"/>
                </a:solidFill>
                <a:latin typeface="Calibri" pitchFamily="34" charset="0"/>
                <a:ea typeface="標楷體" pitchFamily="65" charset="-120"/>
              </a:defRPr>
            </a:lvl9pPr>
          </a:lstStyle>
          <a:p>
            <a:pPr defTabSz="1244600" eaLnBrk="1" hangingPunct="1">
              <a:lnSpc>
                <a:spcPct val="90000"/>
              </a:lnSpc>
              <a:defRPr/>
            </a:pPr>
            <a:r>
              <a:rPr lang="zh-TW" altLang="en-US" sz="3600" b="1" dirty="0" smtClean="0">
                <a:latin typeface="微軟正黑體" panose="020B0604030504040204" pitchFamily="34" charset="-120"/>
                <a:ea typeface="微軟正黑體" panose="020B0604030504040204" pitchFamily="34" charset="-120"/>
              </a:rPr>
              <a:t>五專</a:t>
            </a:r>
            <a:r>
              <a:rPr lang="zh-TW" altLang="en-US" sz="3600" b="1" dirty="0">
                <a:latin typeface="微軟正黑體" panose="020B0604030504040204" pitchFamily="34" charset="-120"/>
                <a:ea typeface="微軟正黑體" panose="020B0604030504040204" pitchFamily="34" charset="-120"/>
              </a:rPr>
              <a:t>免試入學</a:t>
            </a:r>
          </a:p>
        </p:txBody>
      </p:sp>
    </p:spTree>
    <p:extLst>
      <p:ext uri="{BB962C8B-B14F-4D97-AF65-F5344CB8AC3E}">
        <p14:creationId xmlns="" xmlns:p14="http://schemas.microsoft.com/office/powerpoint/2010/main" val="1444477231"/>
      </p:ext>
    </p:extLst>
  </p:cSld>
  <p:clrMapOvr>
    <a:masterClrMapping/>
  </p:clrMapOvr>
  <p:transition spd="med">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214414" y="285728"/>
            <a:ext cx="7429552" cy="943470"/>
          </a:xfrm>
          <a:prstGeom prst="rect">
            <a:avLst/>
          </a:prstGeom>
          <a:solidFill>
            <a:schemeClr val="accent2">
              <a:lumMod val="20000"/>
              <a:lumOff val="80000"/>
            </a:schemeClr>
          </a:solidFill>
          <a:ln w="28575" algn="ctr">
            <a:solidFill>
              <a:srgbClr val="003366"/>
            </a:solidFill>
            <a:prstDash val="sysDot"/>
            <a:miter lim="800000"/>
            <a:headEnd/>
            <a:tailEnd/>
          </a:ln>
          <a:effec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indent="-457200" algn="ctr" eaLnBrk="1" hangingPunct="1">
              <a:defRPr/>
            </a:pPr>
            <a:r>
              <a:rPr lang="en-US" altLang="zh-TW" sz="2800" b="1" dirty="0" smtClean="0">
                <a:latin typeface="微軟正黑體" panose="020B0604030504040204" pitchFamily="34" charset="-120"/>
                <a:ea typeface="微軟正黑體" panose="020B0604030504040204" pitchFamily="34" charset="-120"/>
                <a:cs typeface="+mj-cs"/>
              </a:rPr>
              <a:t>105</a:t>
            </a:r>
            <a:r>
              <a:rPr lang="zh-TW" altLang="en-US" sz="2800" b="1" dirty="0">
                <a:latin typeface="微軟正黑體" panose="020B0604030504040204" pitchFamily="34" charset="-120"/>
                <a:ea typeface="微軟正黑體" panose="020B0604030504040204" pitchFamily="34" charset="-120"/>
                <a:cs typeface="+mj-cs"/>
              </a:rPr>
              <a:t>學年度五專升學進路時間序列圖</a:t>
            </a:r>
            <a:r>
              <a:rPr lang="en-US" altLang="zh-TW" sz="2800" b="1" dirty="0">
                <a:latin typeface="微軟正黑體" panose="020B0604030504040204" pitchFamily="34" charset="-120"/>
                <a:ea typeface="微軟正黑體" panose="020B0604030504040204" pitchFamily="34" charset="-120"/>
                <a:cs typeface="+mj-cs"/>
              </a:rPr>
              <a:t>(</a:t>
            </a:r>
            <a:r>
              <a:rPr lang="zh-TW" altLang="en-US" sz="2800" b="1" dirty="0">
                <a:latin typeface="微軟正黑體" panose="020B0604030504040204" pitchFamily="34" charset="-120"/>
                <a:ea typeface="微軟正黑體" panose="020B0604030504040204" pitchFamily="34" charset="-120"/>
                <a:cs typeface="+mj-cs"/>
              </a:rPr>
              <a:t>基北區</a:t>
            </a:r>
            <a:r>
              <a:rPr lang="en-US" altLang="zh-TW" sz="2800" b="1" kern="0" dirty="0" smtClean="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altLang="en-US" sz="2800" b="1" kern="0" dirty="0">
              <a:solidFill>
                <a:srgbClr val="000099"/>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28003" name="圖片 5" descr="五專入學管道流程圖.jpg"/>
          <p:cNvPicPr>
            <a:picLocks noChangeAspect="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1142976" y="1199884"/>
            <a:ext cx="7643866" cy="56581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04" name="投影片編號版面配置區 1"/>
          <p:cNvSpPr>
            <a:spLocks noGrp="1"/>
          </p:cNvSpPr>
          <p:nvPr>
            <p:ph type="sldNum" sz="quarter" idx="12"/>
          </p:nvPr>
        </p:nvSpPr>
        <p:spPr bwMode="auto">
          <a:xfrm>
            <a:off x="201613" y="6486525"/>
            <a:ext cx="571500"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200" b="1" smtClean="0">
                <a:solidFill>
                  <a:srgbClr val="000000"/>
                </a:solidFill>
                <a:latin typeface="Arial" pitchFamily="34" charset="0"/>
              </a:rPr>
              <a:t>86</a:t>
            </a:r>
            <a:endParaRPr lang="zh-TW" altLang="en-US" sz="1200" b="1" smtClean="0">
              <a:solidFill>
                <a:srgbClr val="000000"/>
              </a:solidFill>
              <a:latin typeface="Arial" pitchFamily="34" charset="0"/>
            </a:endParaRPr>
          </a:p>
        </p:txBody>
      </p:sp>
      <p:sp>
        <p:nvSpPr>
          <p:cNvPr id="128005" name="文字方塊 1"/>
          <p:cNvSpPr txBox="1">
            <a:spLocks noChangeArrowheads="1"/>
          </p:cNvSpPr>
          <p:nvPr/>
        </p:nvSpPr>
        <p:spPr bwMode="auto">
          <a:xfrm>
            <a:off x="5077643" y="2813898"/>
            <a:ext cx="12160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chemeClr val="bg1"/>
                </a:solidFill>
                <a:latin typeface="Arial" pitchFamily="34" charset="0"/>
                <a:ea typeface="新細明體" pitchFamily="18" charset="-120"/>
              </a:rPr>
              <a:t>5/14~5/15</a:t>
            </a:r>
            <a:endParaRPr lang="zh-TW" altLang="en-US" sz="1800" dirty="0">
              <a:solidFill>
                <a:schemeClr val="bg1"/>
              </a:solidFill>
              <a:latin typeface="Arial" pitchFamily="34" charset="0"/>
              <a:ea typeface="新細明體" pitchFamily="18" charset="-120"/>
            </a:endParaRPr>
          </a:p>
        </p:txBody>
      </p:sp>
      <p:sp>
        <p:nvSpPr>
          <p:cNvPr id="128006" name="文字方塊 5"/>
          <p:cNvSpPr txBox="1">
            <a:spLocks noChangeArrowheads="1"/>
          </p:cNvSpPr>
          <p:nvPr/>
        </p:nvSpPr>
        <p:spPr bwMode="auto">
          <a:xfrm>
            <a:off x="5077643" y="3701945"/>
            <a:ext cx="12176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chemeClr val="bg1"/>
                </a:solidFill>
                <a:latin typeface="Arial" pitchFamily="34" charset="0"/>
                <a:ea typeface="新細明體" pitchFamily="18" charset="-120"/>
              </a:rPr>
              <a:t>6/13~6/25</a:t>
            </a:r>
            <a:endParaRPr lang="zh-TW" altLang="en-US" sz="1800" dirty="0">
              <a:solidFill>
                <a:schemeClr val="bg1"/>
              </a:solidFill>
              <a:latin typeface="Arial" pitchFamily="34" charset="0"/>
              <a:ea typeface="新細明體" pitchFamily="18" charset="-120"/>
            </a:endParaRPr>
          </a:p>
        </p:txBody>
      </p:sp>
      <p:sp>
        <p:nvSpPr>
          <p:cNvPr id="128007" name="文字方塊 7"/>
          <p:cNvSpPr txBox="1">
            <a:spLocks noChangeArrowheads="1"/>
          </p:cNvSpPr>
          <p:nvPr/>
        </p:nvSpPr>
        <p:spPr bwMode="auto">
          <a:xfrm>
            <a:off x="6041255" y="6337547"/>
            <a:ext cx="5048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en-US" altLang="zh-TW" sz="1800" dirty="0">
                <a:solidFill>
                  <a:schemeClr val="bg1"/>
                </a:solidFill>
                <a:latin typeface="Arial" pitchFamily="34" charset="0"/>
                <a:ea typeface="新細明體" pitchFamily="18" charset="-120"/>
              </a:rPr>
              <a:t>7/6</a:t>
            </a:r>
            <a:endParaRPr lang="zh-TW" altLang="en-US" sz="1800" dirty="0">
              <a:solidFill>
                <a:schemeClr val="bg1"/>
              </a:solidFill>
              <a:latin typeface="Arial" pitchFamily="34" charset="0"/>
              <a:ea typeface="新細明體" pitchFamily="18" charset="-120"/>
            </a:endParaRPr>
          </a:p>
        </p:txBody>
      </p:sp>
    </p:spTree>
    <p:extLst>
      <p:ext uri="{BB962C8B-B14F-4D97-AF65-F5344CB8AC3E}">
        <p14:creationId xmlns="" xmlns:p14="http://schemas.microsoft.com/office/powerpoint/2010/main" val="4142352625"/>
      </p:ext>
    </p:extLst>
  </p:cSld>
  <p:clrMapOvr>
    <a:masterClrMapping/>
  </p:clrMapOvr>
  <p:transition spd="med">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8" name="Picture 2" descr="MX-M452N_20150203_191200_001"/>
          <p:cNvPicPr>
            <a:picLocks noGrp="1" noChangeAspect="1" noChangeArrowheads="1"/>
          </p:cNvPicPr>
          <p:nvPr>
            <p:ph type="tbl" idx="1"/>
          </p:nvPr>
        </p:nvPicPr>
        <p:blipFill>
          <a:blip r:embed="rId3" cstate="screen">
            <a:extLst>
              <a:ext uri="{28A0092B-C50C-407E-A947-70E740481C1C}">
                <a14:useLocalDpi xmlns="" xmlns:a14="http://schemas.microsoft.com/office/drawing/2010/main" val="0"/>
              </a:ext>
            </a:extLst>
          </a:blip>
          <a:stretch>
            <a:fillRect/>
          </a:stretch>
        </p:blipFill>
        <p:spPr>
          <a:xfrm>
            <a:off x="1403648" y="949653"/>
            <a:ext cx="7240318" cy="5756618"/>
          </a:xfrm>
        </p:spPr>
      </p:pic>
      <p:sp>
        <p:nvSpPr>
          <p:cNvPr id="129026" name="投影片編號版面配置區 3"/>
          <p:cNvSpPr>
            <a:spLocks noGrp="1"/>
          </p:cNvSpPr>
          <p:nvPr>
            <p:ph type="sldNum" sz="quarter" idx="12"/>
          </p:nvPr>
        </p:nvSpPr>
        <p:spPr bwMode="auto">
          <a:xfrm>
            <a:off x="222250" y="6454775"/>
            <a:ext cx="571500"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FB638014-DA5B-4089-B3B1-A29F2898170E}" type="slidenum">
              <a:rPr lang="en-US" altLang="zh-TW" sz="1200" b="1" smtClean="0">
                <a:solidFill>
                  <a:srgbClr val="000000"/>
                </a:solidFill>
                <a:latin typeface="Arial" pitchFamily="34" charset="0"/>
              </a:rPr>
              <a:pPr>
                <a:spcBef>
                  <a:spcPct val="0"/>
                </a:spcBef>
                <a:buFontTx/>
                <a:buNone/>
              </a:pPr>
              <a:t>72</a:t>
            </a:fld>
            <a:endParaRPr lang="en-US" altLang="zh-TW" sz="1200" b="1" smtClean="0">
              <a:solidFill>
                <a:srgbClr val="000000"/>
              </a:solidFill>
              <a:latin typeface="Arial" pitchFamily="34" charset="0"/>
            </a:endParaRPr>
          </a:p>
        </p:txBody>
      </p:sp>
      <p:sp>
        <p:nvSpPr>
          <p:cNvPr id="5" name="Text Box 3"/>
          <p:cNvSpPr txBox="1">
            <a:spLocks noChangeArrowheads="1"/>
          </p:cNvSpPr>
          <p:nvPr/>
        </p:nvSpPr>
        <p:spPr bwMode="auto">
          <a:xfrm>
            <a:off x="1187624" y="225534"/>
            <a:ext cx="7272288" cy="647700"/>
          </a:xfrm>
          <a:prstGeom prst="rect">
            <a:avLst/>
          </a:prstGeom>
          <a:solidFill>
            <a:schemeClr val="accent2">
              <a:lumMod val="20000"/>
              <a:lumOff val="80000"/>
            </a:schemeClr>
          </a:solidFill>
          <a:ln w="28575" algn="ctr">
            <a:solidFill>
              <a:srgbClr val="003366"/>
            </a:solidFill>
            <a:prstDash val="sysDot"/>
            <a:miter lim="800000"/>
            <a:headEnd/>
            <a:tailEnd/>
          </a:ln>
          <a:effectLst/>
        </p:spPr>
        <p:txBody>
          <a:bodyPr anchor="ctr"/>
          <a:lstStyle>
            <a:defPPr>
              <a:defRPr lang="zh-TW"/>
            </a:defPPr>
            <a:lvl1pPr marL="457200" indent="-457200" algn="ctr">
              <a:defRPr kumimoji="1" sz="3600" b="1">
                <a:latin typeface="微軟正黑體" panose="020B0604030504040204" pitchFamily="34" charset="-120"/>
                <a:ea typeface="微軟正黑體" panose="020B0604030504040204" pitchFamily="34" charset="-120"/>
                <a:cs typeface="+mj-cs"/>
              </a:defRPr>
            </a:lvl1pPr>
            <a:lvl2pPr marL="742950" indent="-285750" eaLnBrk="0" hangingPunct="0">
              <a:defRPr kumimoji="1">
                <a:latin typeface="Arial" pitchFamily="34" charset="0"/>
                <a:ea typeface="新細明體" pitchFamily="18" charset="-120"/>
              </a:defRPr>
            </a:lvl2pPr>
            <a:lvl3pPr marL="1143000" indent="-228600" eaLnBrk="0" hangingPunct="0">
              <a:defRPr kumimoji="1">
                <a:latin typeface="Arial" pitchFamily="34" charset="0"/>
                <a:ea typeface="新細明體" pitchFamily="18" charset="-120"/>
              </a:defRPr>
            </a:lvl3pPr>
            <a:lvl4pPr marL="1600200" indent="-228600" eaLnBrk="0" hangingPunct="0">
              <a:defRPr kumimoji="1">
                <a:latin typeface="Arial" pitchFamily="34" charset="0"/>
                <a:ea typeface="新細明體" pitchFamily="18" charset="-120"/>
              </a:defRPr>
            </a:lvl4pPr>
            <a:lvl5pPr marL="2057400" indent="-228600" eaLnBrk="0" hangingPunct="0">
              <a:defRPr kumimoji="1">
                <a:latin typeface="Arial" pitchFamily="34" charset="0"/>
                <a:ea typeface="新細明體" pitchFamily="18" charset="-120"/>
              </a:defRPr>
            </a:lvl5pPr>
            <a:lvl6pPr marL="2514600" indent="-228600" eaLnBrk="0" fontAlgn="base" hangingPunct="0">
              <a:spcBef>
                <a:spcPct val="0"/>
              </a:spcBef>
              <a:spcAft>
                <a:spcPct val="0"/>
              </a:spcAft>
              <a:defRPr kumimoji="1">
                <a:latin typeface="Arial" pitchFamily="34" charset="0"/>
                <a:ea typeface="新細明體" pitchFamily="18" charset="-120"/>
              </a:defRPr>
            </a:lvl6pPr>
            <a:lvl7pPr marL="2971800" indent="-228600" eaLnBrk="0" fontAlgn="base" hangingPunct="0">
              <a:spcBef>
                <a:spcPct val="0"/>
              </a:spcBef>
              <a:spcAft>
                <a:spcPct val="0"/>
              </a:spcAft>
              <a:defRPr kumimoji="1">
                <a:latin typeface="Arial" pitchFamily="34" charset="0"/>
                <a:ea typeface="新細明體" pitchFamily="18" charset="-120"/>
              </a:defRPr>
            </a:lvl7pPr>
            <a:lvl8pPr marL="3429000" indent="-228600" eaLnBrk="0" fontAlgn="base" hangingPunct="0">
              <a:spcBef>
                <a:spcPct val="0"/>
              </a:spcBef>
              <a:spcAft>
                <a:spcPct val="0"/>
              </a:spcAft>
              <a:defRPr kumimoji="1">
                <a:latin typeface="Arial" pitchFamily="34" charset="0"/>
                <a:ea typeface="新細明體" pitchFamily="18" charset="-120"/>
              </a:defRPr>
            </a:lvl8pPr>
            <a:lvl9pPr marL="3886200" indent="-228600" eaLnBrk="0" fontAlgn="base" hangingPunct="0">
              <a:spcBef>
                <a:spcPct val="0"/>
              </a:spcBef>
              <a:spcAft>
                <a:spcPct val="0"/>
              </a:spcAft>
              <a:defRPr kumimoji="1">
                <a:latin typeface="Arial" pitchFamily="34" charset="0"/>
                <a:ea typeface="新細明體" pitchFamily="18" charset="-120"/>
              </a:defRPr>
            </a:lvl9pPr>
          </a:lstStyle>
          <a:p>
            <a:r>
              <a:rPr lang="en-US" altLang="zh-TW" dirty="0"/>
              <a:t>105</a:t>
            </a:r>
            <a:r>
              <a:rPr lang="zh-TW" altLang="en-US" dirty="0"/>
              <a:t>學年度五專免試入學超額比序</a:t>
            </a:r>
          </a:p>
        </p:txBody>
      </p:sp>
      <p:sp>
        <p:nvSpPr>
          <p:cNvPr id="2" name="圓角矩形 1"/>
          <p:cNvSpPr/>
          <p:nvPr/>
        </p:nvSpPr>
        <p:spPr>
          <a:xfrm>
            <a:off x="12700" y="2852738"/>
            <a:ext cx="1512888" cy="1152525"/>
          </a:xfrm>
          <a:prstGeom prst="roundRect">
            <a:avLst/>
          </a:prstGeom>
        </p:spPr>
        <p:style>
          <a:lnRef idx="2">
            <a:schemeClr val="accent5"/>
          </a:lnRef>
          <a:fillRef idx="1">
            <a:schemeClr val="lt1"/>
          </a:fillRef>
          <a:effectRef idx="0">
            <a:schemeClr val="accent5"/>
          </a:effectRef>
          <a:fontRef idx="minor">
            <a:schemeClr val="dk1"/>
          </a:fontRef>
        </p:style>
        <p:txBody>
          <a:bodyPr lIns="36000" tIns="36000" rIns="36000" bIns="36000" anchor="ctr"/>
          <a:lstStyle/>
          <a:p>
            <a:pPr>
              <a:defRPr/>
            </a:pPr>
            <a:r>
              <a:rPr lang="zh-TW" altLang="en-US" sz="1400" dirty="0">
                <a:solidFill>
                  <a:srgbClr val="FF3300"/>
                </a:solidFill>
              </a:rPr>
              <a:t>服務學習時數與基北區認定不同，此為每學期滿</a:t>
            </a:r>
            <a:r>
              <a:rPr lang="en-US" altLang="zh-TW" sz="1400" dirty="0">
                <a:solidFill>
                  <a:srgbClr val="FF3300"/>
                </a:solidFill>
              </a:rPr>
              <a:t>8</a:t>
            </a:r>
            <a:r>
              <a:rPr lang="zh-TW" altLang="en-US" sz="1400" dirty="0">
                <a:solidFill>
                  <a:srgbClr val="FF3300"/>
                </a:solidFill>
              </a:rPr>
              <a:t>小時為</a:t>
            </a:r>
            <a:r>
              <a:rPr lang="en-US" altLang="zh-TW" sz="1400" dirty="0">
                <a:solidFill>
                  <a:srgbClr val="FF3300"/>
                </a:solidFill>
              </a:rPr>
              <a:t>1</a:t>
            </a:r>
            <a:r>
              <a:rPr lang="zh-TW" altLang="en-US" sz="1400" dirty="0">
                <a:solidFill>
                  <a:srgbClr val="FF3300"/>
                </a:solidFill>
              </a:rPr>
              <a:t>分，上限</a:t>
            </a:r>
            <a:r>
              <a:rPr lang="en-US" altLang="zh-TW" sz="1400" dirty="0">
                <a:solidFill>
                  <a:srgbClr val="FF3300"/>
                </a:solidFill>
              </a:rPr>
              <a:t>7</a:t>
            </a:r>
            <a:r>
              <a:rPr lang="zh-TW" altLang="en-US" sz="1400" dirty="0">
                <a:solidFill>
                  <a:srgbClr val="FF3300"/>
                </a:solidFill>
              </a:rPr>
              <a:t>分。</a:t>
            </a:r>
          </a:p>
        </p:txBody>
      </p:sp>
    </p:spTree>
    <p:extLst>
      <p:ext uri="{BB962C8B-B14F-4D97-AF65-F5344CB8AC3E}">
        <p14:creationId xmlns="" xmlns:p14="http://schemas.microsoft.com/office/powerpoint/2010/main" val="2007522920"/>
      </p:ext>
    </p:extLst>
  </p:cSld>
  <p:clrMapOvr>
    <a:masterClrMapping/>
  </p:clrMapOvr>
  <p:transition spd="med">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1187624" y="2348880"/>
            <a:ext cx="7772400" cy="1362075"/>
          </a:xfrm>
        </p:spPr>
        <p:txBody>
          <a:bodyPr>
            <a:normAutofit fontScale="90000"/>
          </a:bodyPr>
          <a:lstStyle/>
          <a:p>
            <a:r>
              <a:rPr lang="zh-TW" altLang="en-US" sz="4800" dirty="0">
                <a:solidFill>
                  <a:srgbClr val="7030A0"/>
                </a:solidFill>
                <a:latin typeface="微軟正黑體" panose="020B0604030504040204" pitchFamily="34" charset="-120"/>
              </a:rPr>
              <a:t>藝術才能班特色招生</a:t>
            </a:r>
            <a:r>
              <a:rPr lang="zh-TW" altLang="en-US" sz="4800" dirty="0" smtClean="0">
                <a:solidFill>
                  <a:srgbClr val="7030A0"/>
                </a:solidFill>
                <a:latin typeface="微軟正黑體" panose="020B0604030504040204" pitchFamily="34" charset="-120"/>
              </a:rPr>
              <a:t>暨</a:t>
            </a:r>
            <a:r>
              <a:rPr lang="en-US" altLang="zh-TW" sz="4800" dirty="0" smtClean="0">
                <a:solidFill>
                  <a:srgbClr val="7030A0"/>
                </a:solidFill>
                <a:latin typeface="微軟正黑體" panose="020B0604030504040204" pitchFamily="34" charset="-120"/>
              </a:rPr>
              <a:t/>
            </a:r>
            <a:br>
              <a:rPr lang="en-US" altLang="zh-TW" sz="4800" dirty="0" smtClean="0">
                <a:solidFill>
                  <a:srgbClr val="7030A0"/>
                </a:solidFill>
                <a:latin typeface="微軟正黑體" panose="020B0604030504040204" pitchFamily="34" charset="-120"/>
              </a:rPr>
            </a:br>
            <a:r>
              <a:rPr lang="zh-TW" altLang="en-US" sz="4800" dirty="0" smtClean="0">
                <a:solidFill>
                  <a:srgbClr val="7030A0"/>
                </a:solidFill>
                <a:latin typeface="微軟正黑體" panose="020B0604030504040204" pitchFamily="34" charset="-120"/>
              </a:rPr>
              <a:t>體育</a:t>
            </a:r>
            <a:r>
              <a:rPr lang="zh-TW" altLang="en-US" sz="4800" dirty="0">
                <a:solidFill>
                  <a:srgbClr val="7030A0"/>
                </a:solidFill>
                <a:latin typeface="微軟正黑體" panose="020B0604030504040204" pitchFamily="34" charset="-120"/>
              </a:rPr>
              <a:t>班甄選入學</a:t>
            </a:r>
          </a:p>
        </p:txBody>
      </p:sp>
      <p:sp>
        <p:nvSpPr>
          <p:cNvPr id="4" name="投影片編號版面配置區 3"/>
          <p:cNvSpPr>
            <a:spLocks noGrp="1"/>
          </p:cNvSpPr>
          <p:nvPr>
            <p:ph type="sldNum" sz="quarter" idx="12"/>
          </p:nvPr>
        </p:nvSpPr>
        <p:spPr/>
        <p:txBody>
          <a:bodyPr/>
          <a:lstStyle/>
          <a:p>
            <a:fld id="{47D433DB-B31C-49C9-BEC3-1A87A9E59357}" type="slidenum">
              <a:rPr lang="zh-TW" altLang="en-US" smtClean="0"/>
              <a:pPr/>
              <a:t>73</a:t>
            </a:fld>
            <a:endParaRPr lang="zh-TW" altLang="en-US"/>
          </a:p>
        </p:txBody>
      </p:sp>
    </p:spTree>
    <p:extLst>
      <p:ext uri="{BB962C8B-B14F-4D97-AF65-F5344CB8AC3E}">
        <p14:creationId xmlns="" xmlns:p14="http://schemas.microsoft.com/office/powerpoint/2010/main" val="19297214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1042988" y="765175"/>
            <a:ext cx="7561460" cy="854075"/>
          </a:xfrm>
        </p:spPr>
        <p:txBody>
          <a:bodyPr anchor="t">
            <a:normAutofit/>
          </a:bodyPr>
          <a:lstStyle/>
          <a:p>
            <a:r>
              <a:rPr altLang="en-US" dirty="0" err="1" smtClean="0">
                <a:solidFill>
                  <a:srgbClr val="C00000"/>
                </a:solidFill>
                <a:latin typeface="微軟正黑體" panose="020B0604030504040204" pitchFamily="34" charset="-120"/>
              </a:rPr>
              <a:t>特色招生甄選入學</a:t>
            </a:r>
            <a:r>
              <a:rPr lang="en-US" altLang="zh-TW" dirty="0" smtClean="0">
                <a:solidFill>
                  <a:srgbClr val="C00000"/>
                </a:solidFill>
                <a:latin typeface="微軟正黑體" panose="020B0604030504040204" pitchFamily="34" charset="-120"/>
              </a:rPr>
              <a:t>---</a:t>
            </a:r>
            <a:r>
              <a:rPr altLang="en-US" dirty="0" err="1" smtClean="0">
                <a:solidFill>
                  <a:srgbClr val="C00000"/>
                </a:solidFill>
                <a:latin typeface="微軟正黑體" panose="020B0604030504040204" pitchFamily="34" charset="-120"/>
              </a:rPr>
              <a:t>藝術才能班</a:t>
            </a:r>
            <a:endParaRPr altLang="en-US" dirty="0" smtClean="0">
              <a:solidFill>
                <a:srgbClr val="C00000"/>
              </a:solidFill>
              <a:latin typeface="微軟正黑體" panose="020B0604030504040204" pitchFamily="34" charset="-120"/>
            </a:endParaRPr>
          </a:p>
        </p:txBody>
      </p:sp>
      <p:sp>
        <p:nvSpPr>
          <p:cNvPr id="50179" name="內容版面配置區 2"/>
          <p:cNvSpPr>
            <a:spLocks noGrp="1"/>
          </p:cNvSpPr>
          <p:nvPr>
            <p:ph idx="1"/>
          </p:nvPr>
        </p:nvSpPr>
        <p:spPr>
          <a:xfrm>
            <a:off x="611188" y="1700213"/>
            <a:ext cx="7632700" cy="3324225"/>
          </a:xfrm>
        </p:spPr>
        <p:txBody>
          <a:bodyPr/>
          <a:lstStyle/>
          <a:p>
            <a:r>
              <a:rPr altLang="en-US" sz="3200" smtClean="0">
                <a:solidFill>
                  <a:srgbClr val="000000"/>
                </a:solidFill>
                <a:latin typeface="微軟正黑體" panose="020B0604030504040204" pitchFamily="34" charset="-120"/>
                <a:ea typeface="微軟正黑體" panose="020B0604030504040204" pitchFamily="34" charset="-120"/>
              </a:rPr>
              <a:t>分為</a:t>
            </a:r>
            <a:r>
              <a:rPr altLang="en-US" sz="3200" b="1" smtClean="0">
                <a:solidFill>
                  <a:srgbClr val="000000"/>
                </a:solidFill>
                <a:latin typeface="微軟正黑體" panose="020B0604030504040204" pitchFamily="34" charset="-120"/>
                <a:ea typeface="微軟正黑體" panose="020B0604030504040204" pitchFamily="34" charset="-120"/>
              </a:rPr>
              <a:t>音樂班、美術班、舞蹈班、戲劇班</a:t>
            </a:r>
            <a:r>
              <a:rPr altLang="en-US" sz="3200" smtClean="0">
                <a:solidFill>
                  <a:srgbClr val="000000"/>
                </a:solidFill>
                <a:latin typeface="微軟正黑體" panose="020B0604030504040204" pitchFamily="34" charset="-120"/>
                <a:ea typeface="微軟正黑體" panose="020B0604030504040204" pitchFamily="34" charset="-120"/>
              </a:rPr>
              <a:t>等四類。</a:t>
            </a:r>
            <a:endParaRPr lang="en-US" altLang="zh-TW" sz="3200" smtClean="0">
              <a:solidFill>
                <a:srgbClr val="000000"/>
              </a:solidFill>
              <a:latin typeface="微軟正黑體" panose="020B0604030504040204" pitchFamily="34" charset="-120"/>
              <a:ea typeface="微軟正黑體" panose="020B0604030504040204" pitchFamily="34" charset="-120"/>
            </a:endParaRPr>
          </a:p>
          <a:p>
            <a:r>
              <a:rPr altLang="en-US" sz="3200" smtClean="0">
                <a:solidFill>
                  <a:srgbClr val="000000"/>
                </a:solidFill>
                <a:latin typeface="微軟正黑體" panose="020B0604030504040204" pitchFamily="34" charset="-120"/>
                <a:ea typeface="微軟正黑體" panose="020B0604030504040204" pitchFamily="34" charset="-120"/>
              </a:rPr>
              <a:t>藝術才能班甄選入學以聯合辦理為原則。國中非藝術才能班學生亦可報考，且</a:t>
            </a:r>
            <a:r>
              <a:rPr altLang="en-US" sz="3200" b="1" smtClean="0">
                <a:solidFill>
                  <a:srgbClr val="000000"/>
                </a:solidFill>
                <a:latin typeface="微軟正黑體" panose="020B0604030504040204" pitchFamily="34" charset="-120"/>
                <a:ea typeface="微軟正黑體" panose="020B0604030504040204" pitchFamily="34" charset="-120"/>
              </a:rPr>
              <a:t>不受免試就學區之限制</a:t>
            </a:r>
            <a:r>
              <a:rPr altLang="en-US" sz="3200" smtClean="0">
                <a:solidFill>
                  <a:srgbClr val="000000"/>
                </a:solidFill>
                <a:latin typeface="微軟正黑體" panose="020B0604030504040204" pitchFamily="34" charset="-120"/>
                <a:ea typeface="微軟正黑體" panose="020B0604030504040204" pitchFamily="34" charset="-120"/>
              </a:rPr>
              <a:t>，但僅能向一區（校）報名術科測驗及申請分發。</a:t>
            </a:r>
          </a:p>
        </p:txBody>
      </p:sp>
      <p:sp>
        <p:nvSpPr>
          <p:cNvPr id="50180" name="投影片編號版面配置區 3"/>
          <p:cNvSpPr>
            <a:spLocks noGrp="1"/>
          </p:cNvSpPr>
          <p:nvPr>
            <p:ph type="sldNum" sz="quarter" idx="12"/>
          </p:nvPr>
        </p:nvSpPr>
        <p:spPr bwMode="auto">
          <a:xfrm>
            <a:off x="276225" y="6484938"/>
            <a:ext cx="571500"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9A496281-698A-469B-9DAC-E61F17585413}" type="slidenum">
              <a:rPr lang="zh-TW" altLang="en-US" sz="1200" b="1" smtClean="0">
                <a:solidFill>
                  <a:srgbClr val="000000"/>
                </a:solidFill>
                <a:latin typeface="Arial" pitchFamily="34" charset="0"/>
                <a:ea typeface="新細明體" pitchFamily="18" charset="-120"/>
              </a:rPr>
              <a:pPr>
                <a:spcBef>
                  <a:spcPct val="0"/>
                </a:spcBef>
                <a:buFontTx/>
                <a:buNone/>
              </a:pPr>
              <a:t>74</a:t>
            </a:fld>
            <a:endParaRPr lang="zh-TW" altLang="en-US" sz="1200" b="1" smtClean="0">
              <a:solidFill>
                <a:srgbClr val="000000"/>
              </a:solidFill>
              <a:latin typeface="Arial" pitchFamily="34" charset="0"/>
              <a:ea typeface="新細明體" pitchFamily="18" charset="-120"/>
            </a:endParaRPr>
          </a:p>
        </p:txBody>
      </p:sp>
    </p:spTree>
    <p:extLst>
      <p:ext uri="{BB962C8B-B14F-4D97-AF65-F5344CB8AC3E}">
        <p14:creationId xmlns="" xmlns:p14="http://schemas.microsoft.com/office/powerpoint/2010/main" val="255207266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79388" y="1412875"/>
            <a:ext cx="8785225" cy="5329238"/>
          </a:xfrm>
        </p:spPr>
        <p:txBody>
          <a:bodyPr rtlCol="0">
            <a:noAutofit/>
          </a:bodyPr>
          <a:lstStyle/>
          <a:p>
            <a:pPr>
              <a:lnSpc>
                <a:spcPct val="80000"/>
              </a:lnSpc>
              <a:defRPr/>
            </a:pPr>
            <a:r>
              <a:rPr altLang="en-US" sz="3200" dirty="0">
                <a:solidFill>
                  <a:srgbClr val="000000"/>
                </a:solidFill>
                <a:latin typeface="微軟正黑體" panose="020B0604030504040204" pitchFamily="34" charset="-120"/>
                <a:ea typeface="微軟正黑體" panose="020B0604030504040204" pitchFamily="34" charset="-120"/>
              </a:rPr>
              <a:t>招生作業分</a:t>
            </a:r>
            <a:r>
              <a:rPr altLang="en-US" sz="3200" b="1" dirty="0">
                <a:solidFill>
                  <a:srgbClr val="000000"/>
                </a:solidFill>
                <a:latin typeface="微軟正黑體" panose="020B0604030504040204" pitchFamily="34" charset="-120"/>
                <a:ea typeface="微軟正黑體" panose="020B0604030504040204" pitchFamily="34" charset="-120"/>
              </a:rPr>
              <a:t>術科測驗</a:t>
            </a:r>
            <a:r>
              <a:rPr altLang="en-US" sz="3200" dirty="0">
                <a:solidFill>
                  <a:srgbClr val="000000"/>
                </a:solidFill>
                <a:latin typeface="微軟正黑體" panose="020B0604030504040204" pitchFamily="34" charset="-120"/>
                <a:ea typeface="微軟正黑體" panose="020B0604030504040204" pitchFamily="34" charset="-120"/>
              </a:rPr>
              <a:t>及</a:t>
            </a:r>
            <a:r>
              <a:rPr altLang="en-US" sz="3200" b="1" dirty="0">
                <a:solidFill>
                  <a:srgbClr val="000000"/>
                </a:solidFill>
                <a:latin typeface="微軟正黑體" panose="020B0604030504040204" pitchFamily="34" charset="-120"/>
                <a:ea typeface="微軟正黑體" panose="020B0604030504040204" pitchFamily="34" charset="-120"/>
              </a:rPr>
              <a:t>分發作業</a:t>
            </a:r>
            <a:r>
              <a:rPr altLang="en-US" sz="3200" dirty="0">
                <a:solidFill>
                  <a:srgbClr val="000000"/>
                </a:solidFill>
                <a:latin typeface="微軟正黑體" panose="020B0604030504040204" pitchFamily="34" charset="-120"/>
                <a:ea typeface="微軟正黑體" panose="020B0604030504040204" pitchFamily="34" charset="-120"/>
              </a:rPr>
              <a:t>二階段辦理：</a:t>
            </a:r>
            <a:endParaRPr lang="en-US" altLang="zh-TW" sz="3200" dirty="0">
              <a:solidFill>
                <a:srgbClr val="000000"/>
              </a:solidFill>
              <a:latin typeface="微軟正黑體" panose="020B0604030504040204" pitchFamily="34" charset="-120"/>
              <a:ea typeface="微軟正黑體" panose="020B0604030504040204" pitchFamily="34" charset="-120"/>
            </a:endParaRPr>
          </a:p>
          <a:p>
            <a:pPr>
              <a:lnSpc>
                <a:spcPct val="80000"/>
              </a:lnSpc>
              <a:buFont typeface="Arial" pitchFamily="34" charset="0"/>
              <a:buNone/>
              <a:defRPr/>
            </a:pPr>
            <a:r>
              <a:rPr altLang="en-US" sz="3200" dirty="0">
                <a:solidFill>
                  <a:srgbClr val="000000"/>
                </a:solidFill>
                <a:latin typeface="微軟正黑體" panose="020B0604030504040204" pitchFamily="34" charset="-120"/>
                <a:ea typeface="微軟正黑體" panose="020B0604030504040204" pitchFamily="34" charset="-120"/>
              </a:rPr>
              <a:t>  </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一）</a:t>
            </a:r>
            <a:r>
              <a:rPr altLang="en-US" sz="3200" b="1" dirty="0">
                <a:solidFill>
                  <a:srgbClr val="000000"/>
                </a:solidFill>
                <a:latin typeface="微軟正黑體" panose="020B0604030504040204" pitchFamily="34" charset="-120"/>
                <a:ea typeface="微軟正黑體" panose="020B0604030504040204" pitchFamily="34" charset="-120"/>
              </a:rPr>
              <a:t>術科測驗</a:t>
            </a:r>
            <a:r>
              <a:rPr altLang="en-US" sz="3200" dirty="0">
                <a:solidFill>
                  <a:srgbClr val="000000"/>
                </a:solidFill>
                <a:latin typeface="微軟正黑體" panose="020B0604030504040204" pitchFamily="34" charset="-120"/>
                <a:ea typeface="微軟正黑體" panose="020B0604030504040204" pitchFamily="34" charset="-120"/>
              </a:rPr>
              <a:t>：不得施以學科成就測驗</a:t>
            </a:r>
            <a:endParaRPr lang="en-US" altLang="zh-TW" sz="3200" dirty="0">
              <a:solidFill>
                <a:srgbClr val="000000"/>
              </a:solidFill>
              <a:latin typeface="微軟正黑體" panose="020B0604030504040204" pitchFamily="34" charset="-120"/>
              <a:ea typeface="微軟正黑體" panose="020B0604030504040204" pitchFamily="34" charset="-120"/>
            </a:endParaRPr>
          </a:p>
          <a:p>
            <a:pPr marL="0" indent="0">
              <a:spcBef>
                <a:spcPct val="0"/>
              </a:spcBef>
              <a:buFont typeface="Arial" pitchFamily="34" charset="0"/>
              <a:buNone/>
              <a:defRPr/>
            </a:pPr>
            <a:r>
              <a:rPr kumimoji="1" altLang="en-US" sz="3200" dirty="0">
                <a:solidFill>
                  <a:srgbClr val="000000"/>
                </a:solidFill>
                <a:latin typeface="微軟正黑體" panose="020B0604030504040204" pitchFamily="34" charset="-120"/>
                <a:ea typeface="微軟正黑體" panose="020B0604030504040204" pitchFamily="34" charset="-120"/>
              </a:rPr>
              <a:t>      </a:t>
            </a:r>
            <a:r>
              <a:rPr lang="en-US" altLang="zh-TW" sz="3200" dirty="0">
                <a:solidFill>
                  <a:srgbClr val="000000"/>
                </a:solidFill>
                <a:latin typeface="微軟正黑體" panose="020B0604030504040204" pitchFamily="34" charset="-120"/>
                <a:ea typeface="微軟正黑體" panose="020B0604030504040204" pitchFamily="34" charset="-120"/>
              </a:rPr>
              <a:t>1.</a:t>
            </a:r>
            <a:r>
              <a:rPr altLang="en-US" sz="3200" dirty="0">
                <a:solidFill>
                  <a:srgbClr val="000000"/>
                </a:solidFill>
                <a:latin typeface="微軟正黑體" panose="020B0604030504040204" pitchFamily="34" charset="-120"/>
                <a:ea typeface="微軟正黑體" panose="020B0604030504040204" pitchFamily="34" charset="-120"/>
              </a:rPr>
              <a:t>音樂班考主修</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樂器</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、副修</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樂器</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smtClean="0">
                <a:solidFill>
                  <a:srgbClr val="000000"/>
                </a:solidFill>
                <a:latin typeface="微軟正黑體" panose="020B0604030504040204" pitchFamily="34" charset="-120"/>
                <a:ea typeface="微軟正黑體" panose="020B0604030504040204" pitchFamily="34" charset="-120"/>
              </a:rPr>
              <a:t>、 </a:t>
            </a:r>
            <a:endParaRPr lang="en-US" altLang="zh-TW" sz="3200" dirty="0" smtClean="0">
              <a:solidFill>
                <a:srgbClr val="000000"/>
              </a:solidFill>
              <a:latin typeface="微軟正黑體" panose="020B0604030504040204" pitchFamily="34" charset="-120"/>
              <a:ea typeface="微軟正黑體" panose="020B0604030504040204" pitchFamily="34" charset="-120"/>
            </a:endParaRPr>
          </a:p>
          <a:p>
            <a:pPr marL="0" indent="0">
              <a:spcBef>
                <a:spcPct val="0"/>
              </a:spcBef>
              <a:buFont typeface="Arial" pitchFamily="34" charset="0"/>
              <a:buNone/>
              <a:defRPr/>
            </a:pPr>
            <a:r>
              <a:rPr lang="en-US" altLang="zh-TW" sz="3200" dirty="0">
                <a:solidFill>
                  <a:srgbClr val="000000"/>
                </a:solidFill>
                <a:latin typeface="微軟正黑體" panose="020B0604030504040204" pitchFamily="34" charset="-120"/>
                <a:ea typeface="微軟正黑體" panose="020B0604030504040204" pitchFamily="34" charset="-120"/>
              </a:rPr>
              <a:t> </a:t>
            </a:r>
            <a:r>
              <a:rPr lang="en-US" altLang="zh-TW" sz="3200" dirty="0" smtClean="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視唱、聽寫、樂理及基礎和聲</a:t>
            </a:r>
            <a:r>
              <a:rPr lang="en-US" altLang="zh-TW" sz="3200" dirty="0">
                <a:solidFill>
                  <a:srgbClr val="000000"/>
                </a:solidFill>
                <a:latin typeface="微軟正黑體" panose="020B0604030504040204" pitchFamily="34" charset="-120"/>
                <a:ea typeface="微軟正黑體" panose="020B0604030504040204" pitchFamily="34" charset="-120"/>
              </a:rPr>
              <a:t>5</a:t>
            </a:r>
            <a:r>
              <a:rPr altLang="en-US" sz="3200" dirty="0">
                <a:solidFill>
                  <a:srgbClr val="000000"/>
                </a:solidFill>
                <a:latin typeface="微軟正黑體" panose="020B0604030504040204" pitchFamily="34" charset="-120"/>
                <a:ea typeface="微軟正黑體" panose="020B0604030504040204" pitchFamily="34" charset="-120"/>
              </a:rPr>
              <a:t>科 </a:t>
            </a:r>
          </a:p>
          <a:p>
            <a:pPr marL="0" indent="0">
              <a:spcBef>
                <a:spcPct val="0"/>
              </a:spcBef>
              <a:buFont typeface="Arial" pitchFamily="34" charset="0"/>
              <a:buNone/>
              <a:defRPr/>
            </a:pPr>
            <a:r>
              <a:rPr altLang="en-US" sz="3200" dirty="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 </a:t>
            </a:r>
            <a:r>
              <a:rPr lang="en-US" altLang="zh-TW" sz="3200" dirty="0" smtClean="0">
                <a:solidFill>
                  <a:srgbClr val="000000"/>
                </a:solidFill>
                <a:latin typeface="微軟正黑體" panose="020B0604030504040204" pitchFamily="34" charset="-120"/>
                <a:ea typeface="微軟正黑體" panose="020B0604030504040204" pitchFamily="34" charset="-120"/>
              </a:rPr>
              <a:t>2</a:t>
            </a:r>
            <a:r>
              <a:rPr lang="en-US" altLang="zh-TW" sz="3200" dirty="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美術班考素描、水彩、水墨及書法</a:t>
            </a:r>
            <a:r>
              <a:rPr lang="en-US" altLang="zh-TW" sz="3200" dirty="0" smtClean="0">
                <a:solidFill>
                  <a:srgbClr val="000000"/>
                </a:solidFill>
                <a:latin typeface="微軟正黑體" panose="020B0604030504040204" pitchFamily="34" charset="-120"/>
                <a:ea typeface="微軟正黑體" panose="020B0604030504040204" pitchFamily="34" charset="-120"/>
              </a:rPr>
              <a:t>4</a:t>
            </a:r>
          </a:p>
          <a:p>
            <a:pPr marL="0" indent="0">
              <a:spcBef>
                <a:spcPct val="0"/>
              </a:spcBef>
              <a:buFont typeface="Arial" pitchFamily="34" charset="0"/>
              <a:buNone/>
              <a:defRPr/>
            </a:pPr>
            <a:r>
              <a:rPr lang="en-US" altLang="zh-TW" sz="3200" dirty="0">
                <a:solidFill>
                  <a:srgbClr val="000000"/>
                </a:solidFill>
                <a:latin typeface="微軟正黑體" panose="020B0604030504040204" pitchFamily="34" charset="-120"/>
                <a:ea typeface="微軟正黑體" panose="020B0604030504040204" pitchFamily="34" charset="-120"/>
              </a:rPr>
              <a:t> </a:t>
            </a:r>
            <a:r>
              <a:rPr lang="en-US" altLang="zh-TW" sz="3200" dirty="0" smtClean="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科</a:t>
            </a:r>
            <a:r>
              <a:rPr altLang="en-US" sz="3200" dirty="0">
                <a:solidFill>
                  <a:srgbClr val="000000"/>
                </a:solidFill>
                <a:latin typeface="微軟正黑體" panose="020B0604030504040204" pitchFamily="34" charset="-120"/>
                <a:ea typeface="微軟正黑體" panose="020B0604030504040204" pitchFamily="34" charset="-120"/>
              </a:rPr>
              <a:t>；</a:t>
            </a:r>
            <a:r>
              <a:rPr altLang="en-US" sz="3200" dirty="0" smtClean="0">
                <a:solidFill>
                  <a:srgbClr val="000000"/>
                </a:solidFill>
                <a:latin typeface="微軟正黑體" panose="020B0604030504040204" pitchFamily="34" charset="-120"/>
                <a:ea typeface="微軟正黑體" panose="020B0604030504040204" pitchFamily="34" charset="-120"/>
              </a:rPr>
              <a:t>舞蹈班</a:t>
            </a:r>
            <a:r>
              <a:rPr altLang="en-US" sz="3200" dirty="0">
                <a:solidFill>
                  <a:srgbClr val="000000"/>
                </a:solidFill>
                <a:latin typeface="微軟正黑體" panose="020B0604030504040204" pitchFamily="34" charset="-120"/>
                <a:ea typeface="微軟正黑體" panose="020B0604030504040204" pitchFamily="34" charset="-120"/>
              </a:rPr>
              <a:t>考芭蕾、現代舞、中國</a:t>
            </a:r>
            <a:r>
              <a:rPr altLang="en-US" sz="3200" dirty="0" smtClean="0">
                <a:solidFill>
                  <a:srgbClr val="000000"/>
                </a:solidFill>
                <a:latin typeface="微軟正黑體" panose="020B0604030504040204" pitchFamily="34" charset="-120"/>
                <a:ea typeface="微軟正黑體" panose="020B0604030504040204" pitchFamily="34" charset="-120"/>
              </a:rPr>
              <a:t>舞</a:t>
            </a:r>
            <a:endParaRPr lang="en-US" altLang="zh-TW" sz="3200" dirty="0" smtClean="0">
              <a:solidFill>
                <a:srgbClr val="000000"/>
              </a:solidFill>
              <a:latin typeface="微軟正黑體" panose="020B0604030504040204" pitchFamily="34" charset="-120"/>
              <a:ea typeface="微軟正黑體" panose="020B0604030504040204" pitchFamily="34" charset="-120"/>
            </a:endParaRPr>
          </a:p>
          <a:p>
            <a:pPr marL="0" indent="0">
              <a:spcBef>
                <a:spcPct val="0"/>
              </a:spcBef>
              <a:buFont typeface="Arial" pitchFamily="34" charset="0"/>
              <a:buNone/>
              <a:defRPr/>
            </a:pPr>
            <a:r>
              <a:rPr lang="en-US" altLang="zh-TW" sz="3200" dirty="0">
                <a:solidFill>
                  <a:srgbClr val="000000"/>
                </a:solidFill>
                <a:latin typeface="微軟正黑體" panose="020B0604030504040204" pitchFamily="34" charset="-120"/>
                <a:ea typeface="微軟正黑體" panose="020B0604030504040204" pitchFamily="34" charset="-120"/>
              </a:rPr>
              <a:t> </a:t>
            </a:r>
            <a:r>
              <a:rPr lang="en-US" altLang="zh-TW" sz="3200" dirty="0" smtClean="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a:t>
            </a:r>
            <a:r>
              <a:rPr altLang="en-US" sz="3200" dirty="0">
                <a:solidFill>
                  <a:srgbClr val="000000"/>
                </a:solidFill>
                <a:latin typeface="微軟正黑體" panose="020B0604030504040204" pitchFamily="34" charset="-120"/>
                <a:ea typeface="微軟正黑體" panose="020B0604030504040204" pitchFamily="34" charset="-120"/>
              </a:rPr>
              <a:t>即興與創作</a:t>
            </a:r>
            <a:r>
              <a:rPr lang="en-US" altLang="zh-TW" sz="3200" dirty="0">
                <a:solidFill>
                  <a:srgbClr val="000000"/>
                </a:solidFill>
                <a:latin typeface="微軟正黑體" panose="020B0604030504040204" pitchFamily="34" charset="-120"/>
                <a:ea typeface="微軟正黑體" panose="020B0604030504040204" pitchFamily="34" charset="-120"/>
              </a:rPr>
              <a:t>4</a:t>
            </a:r>
            <a:r>
              <a:rPr altLang="en-US" sz="3200" dirty="0">
                <a:solidFill>
                  <a:srgbClr val="000000"/>
                </a:solidFill>
                <a:latin typeface="微軟正黑體" panose="020B0604030504040204" pitchFamily="34" charset="-120"/>
                <a:ea typeface="微軟正黑體" panose="020B0604030504040204" pitchFamily="34" charset="-120"/>
              </a:rPr>
              <a:t>科 </a:t>
            </a:r>
          </a:p>
          <a:p>
            <a:pPr>
              <a:lnSpc>
                <a:spcPct val="80000"/>
              </a:lnSpc>
              <a:spcBef>
                <a:spcPts val="600"/>
              </a:spcBef>
              <a:buFont typeface="Arial" pitchFamily="34" charset="0"/>
              <a:buNone/>
              <a:defRPr/>
            </a:pPr>
            <a:r>
              <a:rPr altLang="en-US" sz="3200" dirty="0" smtClean="0">
                <a:solidFill>
                  <a:srgbClr val="000000"/>
                </a:solidFill>
                <a:latin typeface="微軟正黑體" panose="020B0604030504040204" pitchFamily="34" charset="-120"/>
                <a:ea typeface="微軟正黑體" panose="020B0604030504040204" pitchFamily="34" charset="-120"/>
              </a:rPr>
              <a:t> </a:t>
            </a:r>
            <a:r>
              <a:rPr altLang="en-US" sz="3200" dirty="0">
                <a:solidFill>
                  <a:srgbClr val="000000"/>
                </a:solidFill>
                <a:latin typeface="微軟正黑體" panose="020B0604030504040204" pitchFamily="34" charset="-120"/>
                <a:ea typeface="微軟正黑體" panose="020B0604030504040204" pitchFamily="34" charset="-120"/>
              </a:rPr>
              <a:t>（二）</a:t>
            </a:r>
            <a:r>
              <a:rPr altLang="en-US" sz="3200" b="1" dirty="0">
                <a:solidFill>
                  <a:srgbClr val="000000"/>
                </a:solidFill>
                <a:latin typeface="微軟正黑體" panose="020B0604030504040204" pitchFamily="34" charset="-120"/>
                <a:ea typeface="微軟正黑體" panose="020B0604030504040204" pitchFamily="34" charset="-120"/>
              </a:rPr>
              <a:t>分發作業</a:t>
            </a:r>
            <a:r>
              <a:rPr altLang="en-US" sz="3200" dirty="0">
                <a:solidFill>
                  <a:srgbClr val="000000"/>
                </a:solidFill>
                <a:latin typeface="微軟正黑體" panose="020B0604030504040204" pitchFamily="34" charset="-120"/>
                <a:ea typeface="微軟正黑體" panose="020B0604030504040204" pitchFamily="34" charset="-120"/>
              </a:rPr>
              <a:t>：</a:t>
            </a:r>
            <a:r>
              <a:rPr altLang="en-US" sz="3200" dirty="0" smtClean="0">
                <a:solidFill>
                  <a:srgbClr val="000000"/>
                </a:solidFill>
                <a:latin typeface="微軟正黑體" panose="020B0604030504040204" pitchFamily="34" charset="-120"/>
                <a:ea typeface="微軟正黑體" panose="020B0604030504040204" pitchFamily="34" charset="-120"/>
              </a:rPr>
              <a:t>以術科測驗分數，現場撕榜</a:t>
            </a:r>
            <a:endParaRPr lang="en-US" altLang="zh-TW" sz="3200" dirty="0" smtClean="0">
              <a:solidFill>
                <a:srgbClr val="000000"/>
              </a:solidFill>
              <a:latin typeface="微軟正黑體" panose="020B0604030504040204" pitchFamily="34" charset="-120"/>
              <a:ea typeface="微軟正黑體" panose="020B0604030504040204" pitchFamily="34" charset="-120"/>
            </a:endParaRPr>
          </a:p>
          <a:p>
            <a:pPr>
              <a:lnSpc>
                <a:spcPct val="80000"/>
              </a:lnSpc>
              <a:spcBef>
                <a:spcPts val="600"/>
              </a:spcBef>
              <a:buFont typeface="Arial" pitchFamily="34" charset="0"/>
              <a:buNone/>
              <a:defRPr/>
            </a:pPr>
            <a:r>
              <a:rPr altLang="en-US" sz="3200" dirty="0">
                <a:solidFill>
                  <a:srgbClr val="000000"/>
                </a:solidFill>
                <a:latin typeface="微軟正黑體" panose="020B0604030504040204" pitchFamily="34" charset="-120"/>
                <a:ea typeface="微軟正黑體" panose="020B0604030504040204" pitchFamily="34" charset="-120"/>
              </a:rPr>
              <a:t>　</a:t>
            </a:r>
            <a:r>
              <a:rPr altLang="en-US" sz="3200" dirty="0" smtClean="0">
                <a:solidFill>
                  <a:srgbClr val="000000"/>
                </a:solidFill>
                <a:latin typeface="微軟正黑體" panose="020B0604030504040204" pitchFamily="34" charset="-120"/>
                <a:ea typeface="微軟正黑體" panose="020B0604030504040204" pitchFamily="34" charset="-120"/>
              </a:rPr>
              <a:t>　　 作業，並</a:t>
            </a:r>
            <a:r>
              <a:rPr altLang="en-US" sz="3200" b="1" dirty="0" smtClean="0">
                <a:solidFill>
                  <a:srgbClr val="C00000"/>
                </a:solidFill>
                <a:latin typeface="微軟正黑體" panose="020B0604030504040204" pitchFamily="34" charset="-120"/>
                <a:ea typeface="微軟正黑體" panose="020B0604030504040204" pitchFamily="34" charset="-120"/>
              </a:rPr>
              <a:t>得以國民中學教育會考成績為</a:t>
            </a:r>
            <a:endParaRPr lang="en-US" altLang="en-US" sz="3200" b="1" dirty="0" smtClean="0">
              <a:solidFill>
                <a:srgbClr val="C00000"/>
              </a:solidFill>
              <a:latin typeface="微軟正黑體" panose="020B0604030504040204" pitchFamily="34" charset="-120"/>
              <a:ea typeface="微軟正黑體" panose="020B0604030504040204" pitchFamily="34" charset="-120"/>
            </a:endParaRPr>
          </a:p>
          <a:p>
            <a:pPr>
              <a:lnSpc>
                <a:spcPct val="80000"/>
              </a:lnSpc>
              <a:spcBef>
                <a:spcPts val="600"/>
              </a:spcBef>
              <a:buFont typeface="Arial" pitchFamily="34" charset="0"/>
              <a:buNone/>
              <a:defRPr/>
            </a:pPr>
            <a:r>
              <a:rPr altLang="en-US" sz="3200" b="1" dirty="0">
                <a:solidFill>
                  <a:srgbClr val="C00000"/>
                </a:solidFill>
                <a:latin typeface="微軟正黑體" panose="020B0604030504040204" pitchFamily="34" charset="-120"/>
                <a:ea typeface="微軟正黑體" panose="020B0604030504040204" pitchFamily="34" charset="-120"/>
              </a:rPr>
              <a:t> </a:t>
            </a:r>
            <a:r>
              <a:rPr altLang="en-US" sz="3200" b="1" dirty="0" smtClean="0">
                <a:solidFill>
                  <a:srgbClr val="C00000"/>
                </a:solidFill>
                <a:latin typeface="微軟正黑體" panose="020B0604030504040204" pitchFamily="34" charset="-120"/>
                <a:ea typeface="微軟正黑體" panose="020B0604030504040204" pitchFamily="34" charset="-120"/>
              </a:rPr>
              <a:t>      入學門檻</a:t>
            </a:r>
            <a:r>
              <a:rPr altLang="en-US" sz="3200" b="1" dirty="0">
                <a:solidFill>
                  <a:srgbClr val="C00000"/>
                </a:solidFill>
                <a:latin typeface="微軟正黑體" panose="020B0604030504040204" pitchFamily="34" charset="-120"/>
                <a:ea typeface="微軟正黑體" panose="020B0604030504040204" pitchFamily="34" charset="-120"/>
              </a:rPr>
              <a:t>。</a:t>
            </a:r>
            <a:endParaRPr lang="en-US" altLang="zh-TW" sz="3200" b="1" dirty="0">
              <a:solidFill>
                <a:srgbClr val="C00000"/>
              </a:solidFill>
              <a:latin typeface="微軟正黑體" panose="020B0604030504040204" pitchFamily="34" charset="-120"/>
              <a:ea typeface="微軟正黑體" panose="020B0604030504040204" pitchFamily="34" charset="-120"/>
            </a:endParaRPr>
          </a:p>
        </p:txBody>
      </p:sp>
      <p:sp>
        <p:nvSpPr>
          <p:cNvPr id="51204" name="投影片編號版面配置區 3"/>
          <p:cNvSpPr>
            <a:spLocks noGrp="1"/>
          </p:cNvSpPr>
          <p:nvPr>
            <p:ph type="sldNum" sz="quarter" idx="12"/>
          </p:nvPr>
        </p:nvSpPr>
        <p:spPr bwMode="auto">
          <a:xfrm>
            <a:off x="330200" y="6411913"/>
            <a:ext cx="571500"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4744A192-97B4-40F5-8DCD-E60C50444F62}" type="slidenum">
              <a:rPr lang="zh-TW" altLang="en-US" sz="1200" b="1" smtClean="0">
                <a:solidFill>
                  <a:srgbClr val="000000"/>
                </a:solidFill>
                <a:latin typeface="Arial" pitchFamily="34" charset="0"/>
                <a:ea typeface="新細明體" pitchFamily="18" charset="-120"/>
              </a:rPr>
              <a:pPr>
                <a:spcBef>
                  <a:spcPct val="0"/>
                </a:spcBef>
                <a:buFontTx/>
                <a:buNone/>
              </a:pPr>
              <a:t>75</a:t>
            </a:fld>
            <a:endParaRPr lang="zh-TW" altLang="en-US" sz="1200" b="1" smtClean="0">
              <a:solidFill>
                <a:srgbClr val="000000"/>
              </a:solidFill>
              <a:latin typeface="Arial" pitchFamily="34" charset="0"/>
              <a:ea typeface="新細明體" pitchFamily="18" charset="-120"/>
            </a:endParaRPr>
          </a:p>
        </p:txBody>
      </p:sp>
      <p:sp>
        <p:nvSpPr>
          <p:cNvPr id="6" name="標題 1"/>
          <p:cNvSpPr txBox="1">
            <a:spLocks/>
          </p:cNvSpPr>
          <p:nvPr/>
        </p:nvSpPr>
        <p:spPr>
          <a:xfrm>
            <a:off x="1042988" y="765175"/>
            <a:ext cx="7561460" cy="854075"/>
          </a:xfrm>
          <a:prstGeom prst="rect">
            <a:avLst/>
          </a:prstGeom>
        </p:spPr>
        <p:txBody>
          <a:bodyPr vert="horz" lIns="91440" tIns="45720" rIns="91440" bIns="45720" rtlCol="0" anchor="t">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mtClean="0">
                <a:solidFill>
                  <a:srgbClr val="C00000"/>
                </a:solidFill>
                <a:latin typeface="微軟正黑體" panose="020B0604030504040204" pitchFamily="34" charset="-120"/>
                <a:ea typeface="微軟正黑體" panose="020B0604030504040204" pitchFamily="34" charset="-120"/>
              </a:rPr>
              <a:t>特色招生甄選入學</a:t>
            </a:r>
            <a:r>
              <a:rPr lang="en-US" altLang="zh-TW" smtClean="0">
                <a:solidFill>
                  <a:srgbClr val="C00000"/>
                </a:solidFill>
                <a:latin typeface="微軟正黑體" panose="020B0604030504040204" pitchFamily="34" charset="-120"/>
                <a:ea typeface="微軟正黑體" panose="020B0604030504040204" pitchFamily="34" charset="-120"/>
              </a:rPr>
              <a:t>---</a:t>
            </a:r>
            <a:r>
              <a:rPr lang="zh-TW" altLang="en-US" smtClean="0">
                <a:solidFill>
                  <a:srgbClr val="C00000"/>
                </a:solidFill>
                <a:latin typeface="微軟正黑體" panose="020B0604030504040204" pitchFamily="34" charset="-120"/>
                <a:ea typeface="微軟正黑體" panose="020B0604030504040204" pitchFamily="34" charset="-120"/>
              </a:rPr>
              <a:t>藝術才能班</a:t>
            </a:r>
            <a:endParaRPr lang="zh-TW" altLang="en-US" dirty="0" smtClean="0">
              <a:solidFill>
                <a:srgbClr val="C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39162785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en-US" smtClean="0"/>
              <a:t>甄選入學招生作業</a:t>
            </a:r>
            <a:endParaRPr lang="en-US" altLang="zh-TW" smtClean="0"/>
          </a:p>
        </p:txBody>
      </p:sp>
      <p:sp>
        <p:nvSpPr>
          <p:cNvPr id="52227" name="Freeform 17"/>
          <p:cNvSpPr>
            <a:spLocks noEditPoints="1"/>
          </p:cNvSpPr>
          <p:nvPr/>
        </p:nvSpPr>
        <p:spPr bwMode="gray">
          <a:xfrm>
            <a:off x="1066800" y="1981200"/>
            <a:ext cx="5943600" cy="4038600"/>
          </a:xfrm>
          <a:custGeom>
            <a:avLst/>
            <a:gdLst>
              <a:gd name="T0" fmla="*/ 2147483647 w 2820"/>
              <a:gd name="T1" fmla="*/ 2147483647 h 2912"/>
              <a:gd name="T2" fmla="*/ 2147483647 w 2820"/>
              <a:gd name="T3" fmla="*/ 2147483647 h 2912"/>
              <a:gd name="T4" fmla="*/ 2147483647 w 2820"/>
              <a:gd name="T5" fmla="*/ 2147483647 h 2912"/>
              <a:gd name="T6" fmla="*/ 2147483647 w 2820"/>
              <a:gd name="T7" fmla="*/ 2147483647 h 2912"/>
              <a:gd name="T8" fmla="*/ 2147483647 w 2820"/>
              <a:gd name="T9" fmla="*/ 2147483647 h 2912"/>
              <a:gd name="T10" fmla="*/ 2147483647 w 2820"/>
              <a:gd name="T11" fmla="*/ 2147483647 h 2912"/>
              <a:gd name="T12" fmla="*/ 2147483647 w 2820"/>
              <a:gd name="T13" fmla="*/ 2147483647 h 2912"/>
              <a:gd name="T14" fmla="*/ 2147483647 w 2820"/>
              <a:gd name="T15" fmla="*/ 2147483647 h 2912"/>
              <a:gd name="T16" fmla="*/ 0 w 2820"/>
              <a:gd name="T17" fmla="*/ 2147483647 h 2912"/>
              <a:gd name="T18" fmla="*/ 2147483647 w 2820"/>
              <a:gd name="T19" fmla="*/ 2147483647 h 2912"/>
              <a:gd name="T20" fmla="*/ 2147483647 w 2820"/>
              <a:gd name="T21" fmla="*/ 2147483647 h 2912"/>
              <a:gd name="T22" fmla="*/ 2147483647 w 2820"/>
              <a:gd name="T23" fmla="*/ 2147483647 h 2912"/>
              <a:gd name="T24" fmla="*/ 2147483647 w 2820"/>
              <a:gd name="T25" fmla="*/ 2147483647 h 2912"/>
              <a:gd name="T26" fmla="*/ 2147483647 w 2820"/>
              <a:gd name="T27" fmla="*/ 2147483647 h 2912"/>
              <a:gd name="T28" fmla="*/ 2147483647 w 2820"/>
              <a:gd name="T29" fmla="*/ 2147483647 h 2912"/>
              <a:gd name="T30" fmla="*/ 2147483647 w 2820"/>
              <a:gd name="T31" fmla="*/ 2147483647 h 2912"/>
              <a:gd name="T32" fmla="*/ 2147483647 w 2820"/>
              <a:gd name="T33" fmla="*/ 2147483647 h 2912"/>
              <a:gd name="T34" fmla="*/ 2147483647 w 2820"/>
              <a:gd name="T35" fmla="*/ 2147483647 h 2912"/>
              <a:gd name="T36" fmla="*/ 2147483647 w 2820"/>
              <a:gd name="T37" fmla="*/ 2147483647 h 2912"/>
              <a:gd name="T38" fmla="*/ 2147483647 w 2820"/>
              <a:gd name="T39" fmla="*/ 2147483647 h 2912"/>
              <a:gd name="T40" fmla="*/ 2147483647 w 2820"/>
              <a:gd name="T41" fmla="*/ 2147483647 h 2912"/>
              <a:gd name="T42" fmla="*/ 2147483647 w 2820"/>
              <a:gd name="T43" fmla="*/ 2147483647 h 2912"/>
              <a:gd name="T44" fmla="*/ 2147483647 w 2820"/>
              <a:gd name="T45" fmla="*/ 2147483647 h 2912"/>
              <a:gd name="T46" fmla="*/ 2147483647 w 2820"/>
              <a:gd name="T47" fmla="*/ 2147483647 h 2912"/>
              <a:gd name="T48" fmla="*/ 2147483647 w 2820"/>
              <a:gd name="T49" fmla="*/ 2147483647 h 2912"/>
              <a:gd name="T50" fmla="*/ 2147483647 w 2820"/>
              <a:gd name="T51" fmla="*/ 2147483647 h 2912"/>
              <a:gd name="T52" fmla="*/ 2147483647 w 2820"/>
              <a:gd name="T53" fmla="*/ 2147483647 h 2912"/>
              <a:gd name="T54" fmla="*/ 2147483647 w 2820"/>
              <a:gd name="T55" fmla="*/ 2147483647 h 2912"/>
              <a:gd name="T56" fmla="*/ 2147483647 w 2820"/>
              <a:gd name="T57" fmla="*/ 2147483647 h 2912"/>
              <a:gd name="T58" fmla="*/ 2147483647 w 2820"/>
              <a:gd name="T59" fmla="*/ 2147483647 h 2912"/>
              <a:gd name="T60" fmla="*/ 2147483647 w 2820"/>
              <a:gd name="T61" fmla="*/ 2147483647 h 2912"/>
              <a:gd name="T62" fmla="*/ 2147483647 w 2820"/>
              <a:gd name="T63" fmla="*/ 2147483647 h 2912"/>
              <a:gd name="T64" fmla="*/ 2147483647 w 2820"/>
              <a:gd name="T65" fmla="*/ 2147483647 h 2912"/>
              <a:gd name="T66" fmla="*/ 2147483647 w 2820"/>
              <a:gd name="T67" fmla="*/ 2147483647 h 2912"/>
              <a:gd name="T68" fmla="*/ 2147483647 w 2820"/>
              <a:gd name="T69" fmla="*/ 2147483647 h 2912"/>
              <a:gd name="T70" fmla="*/ 2147483647 w 2820"/>
              <a:gd name="T71" fmla="*/ 2147483647 h 2912"/>
              <a:gd name="T72" fmla="*/ 2147483647 w 2820"/>
              <a:gd name="T73" fmla="*/ 2147483647 h 2912"/>
              <a:gd name="T74" fmla="*/ 2147483647 w 2820"/>
              <a:gd name="T75" fmla="*/ 2147483647 h 2912"/>
              <a:gd name="T76" fmla="*/ 2147483647 w 2820"/>
              <a:gd name="T77" fmla="*/ 2147483647 h 2912"/>
              <a:gd name="T78" fmla="*/ 2147483647 w 2820"/>
              <a:gd name="T79" fmla="*/ 2147483647 h 2912"/>
              <a:gd name="T80" fmla="*/ 2147483647 w 2820"/>
              <a:gd name="T81" fmla="*/ 2147483647 h 2912"/>
              <a:gd name="T82" fmla="*/ 2147483647 w 2820"/>
              <a:gd name="T83" fmla="*/ 2147483647 h 2912"/>
              <a:gd name="T84" fmla="*/ 2147483647 w 2820"/>
              <a:gd name="T85" fmla="*/ 2147483647 h 2912"/>
              <a:gd name="T86" fmla="*/ 2147483647 w 2820"/>
              <a:gd name="T87" fmla="*/ 2147483647 h 2912"/>
              <a:gd name="T88" fmla="*/ 2147483647 w 2820"/>
              <a:gd name="T89" fmla="*/ 2147483647 h 2912"/>
              <a:gd name="T90" fmla="*/ 2147483647 w 2820"/>
              <a:gd name="T91" fmla="*/ 0 h 2912"/>
              <a:gd name="T92" fmla="*/ 2147483647 w 2820"/>
              <a:gd name="T93" fmla="*/ 2147483647 h 2912"/>
              <a:gd name="T94" fmla="*/ 2147483647 w 2820"/>
              <a:gd name="T95" fmla="*/ 2147483647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1"/>
              </a:gs>
              <a:gs pos="100000">
                <a:schemeClr val="accent2"/>
              </a:gs>
            </a:gsLst>
            <a:lin ang="5400000" scaled="1"/>
          </a:gradFill>
          <a:ln>
            <a:noFill/>
          </a:ln>
          <a:effectLst>
            <a:outerShdw dist="206741" dir="8249373" algn="ctr" rotWithShape="0">
              <a:srgbClr val="000000">
                <a:alpha val="50000"/>
              </a:srgbClr>
            </a:outerShdw>
          </a:effectLst>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zh-TW" altLang="en-US"/>
          </a:p>
        </p:txBody>
      </p:sp>
      <p:sp>
        <p:nvSpPr>
          <p:cNvPr id="52228" name="Oval 20"/>
          <p:cNvSpPr>
            <a:spLocks noChangeArrowheads="1"/>
          </p:cNvSpPr>
          <p:nvPr/>
        </p:nvSpPr>
        <p:spPr bwMode="gray">
          <a:xfrm rot="-723406">
            <a:off x="3382963" y="4927600"/>
            <a:ext cx="1438275" cy="666750"/>
          </a:xfrm>
          <a:prstGeom prst="ellipse">
            <a:avLst/>
          </a:prstGeom>
          <a:solidFill>
            <a:srgbClr val="0F2145">
              <a:alpha val="30196"/>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29" name="Oval 21"/>
          <p:cNvSpPr>
            <a:spLocks noChangeArrowheads="1"/>
          </p:cNvSpPr>
          <p:nvPr/>
        </p:nvSpPr>
        <p:spPr bwMode="gray">
          <a:xfrm>
            <a:off x="3314700" y="3708400"/>
            <a:ext cx="1704975" cy="1706563"/>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0" name="Oval 22"/>
          <p:cNvSpPr>
            <a:spLocks noChangeArrowheads="1"/>
          </p:cNvSpPr>
          <p:nvPr/>
        </p:nvSpPr>
        <p:spPr bwMode="gray">
          <a:xfrm>
            <a:off x="3335338" y="3717925"/>
            <a:ext cx="1665287" cy="1663700"/>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1" name="Oval 23"/>
          <p:cNvSpPr>
            <a:spLocks noChangeArrowheads="1"/>
          </p:cNvSpPr>
          <p:nvPr/>
        </p:nvSpPr>
        <p:spPr bwMode="gray">
          <a:xfrm>
            <a:off x="3352800" y="3733800"/>
            <a:ext cx="1584325" cy="155575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2" name="Oval 24"/>
          <p:cNvSpPr>
            <a:spLocks noChangeArrowheads="1"/>
          </p:cNvSpPr>
          <p:nvPr/>
        </p:nvSpPr>
        <p:spPr bwMode="gray">
          <a:xfrm>
            <a:off x="3444875" y="3778250"/>
            <a:ext cx="1409700" cy="1262063"/>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3" name="Text Box 25"/>
          <p:cNvSpPr txBox="1">
            <a:spLocks noChangeArrowheads="1"/>
          </p:cNvSpPr>
          <p:nvPr/>
        </p:nvSpPr>
        <p:spPr bwMode="gray">
          <a:xfrm>
            <a:off x="3863975" y="4005263"/>
            <a:ext cx="6413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008000"/>
                </a:solidFill>
                <a:latin typeface="Arial" pitchFamily="34" charset="0"/>
                <a:ea typeface="新細明體" pitchFamily="18" charset="-120"/>
              </a:rPr>
              <a:t>分發</a:t>
            </a:r>
          </a:p>
          <a:p>
            <a:pPr algn="ctr" eaLnBrk="1" hangingPunct="1">
              <a:spcBef>
                <a:spcPct val="0"/>
              </a:spcBef>
              <a:buFontTx/>
              <a:buNone/>
            </a:pPr>
            <a:r>
              <a:rPr lang="zh-TW" altLang="en-US" sz="1800" b="1">
                <a:solidFill>
                  <a:srgbClr val="008000"/>
                </a:solidFill>
                <a:latin typeface="Arial" pitchFamily="34" charset="0"/>
                <a:ea typeface="新細明體" pitchFamily="18" charset="-120"/>
              </a:rPr>
              <a:t>作業</a:t>
            </a:r>
          </a:p>
        </p:txBody>
      </p:sp>
      <p:sp>
        <p:nvSpPr>
          <p:cNvPr id="52234" name="Oval 27"/>
          <p:cNvSpPr>
            <a:spLocks noChangeArrowheads="1"/>
          </p:cNvSpPr>
          <p:nvPr/>
        </p:nvSpPr>
        <p:spPr bwMode="gray">
          <a:xfrm rot="-772996">
            <a:off x="1554163" y="4318000"/>
            <a:ext cx="1133475" cy="609600"/>
          </a:xfrm>
          <a:prstGeom prst="ellipse">
            <a:avLst/>
          </a:prstGeom>
          <a:solidFill>
            <a:srgbClr val="0F2145">
              <a:alpha val="30196"/>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5" name="Oval 29"/>
          <p:cNvSpPr>
            <a:spLocks noChangeArrowheads="1"/>
          </p:cNvSpPr>
          <p:nvPr/>
        </p:nvSpPr>
        <p:spPr bwMode="gray">
          <a:xfrm>
            <a:off x="1477963" y="3327400"/>
            <a:ext cx="1371600" cy="144145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6" name="Oval 30"/>
          <p:cNvSpPr>
            <a:spLocks noChangeArrowheads="1"/>
          </p:cNvSpPr>
          <p:nvPr/>
        </p:nvSpPr>
        <p:spPr bwMode="gray">
          <a:xfrm>
            <a:off x="1495425" y="3335338"/>
            <a:ext cx="1338263" cy="1404937"/>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7" name="Oval 31"/>
          <p:cNvSpPr>
            <a:spLocks noChangeArrowheads="1"/>
          </p:cNvSpPr>
          <p:nvPr/>
        </p:nvSpPr>
        <p:spPr bwMode="gray">
          <a:xfrm>
            <a:off x="1508125" y="3349625"/>
            <a:ext cx="1273175" cy="1312863"/>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8" name="Oval 32"/>
          <p:cNvSpPr>
            <a:spLocks noChangeArrowheads="1"/>
          </p:cNvSpPr>
          <p:nvPr/>
        </p:nvSpPr>
        <p:spPr bwMode="gray">
          <a:xfrm>
            <a:off x="1581150" y="3386138"/>
            <a:ext cx="1131888" cy="1065212"/>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39" name="Text Box 33"/>
          <p:cNvSpPr txBox="1">
            <a:spLocks noChangeArrowheads="1"/>
          </p:cNvSpPr>
          <p:nvPr/>
        </p:nvSpPr>
        <p:spPr bwMode="gray">
          <a:xfrm>
            <a:off x="1619250" y="3573463"/>
            <a:ext cx="10985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FF0000"/>
                </a:solidFill>
                <a:latin typeface="Arial" pitchFamily="34" charset="0"/>
                <a:ea typeface="新細明體" pitchFamily="18" charset="-120"/>
              </a:rPr>
              <a:t>國中</a:t>
            </a:r>
          </a:p>
          <a:p>
            <a:pPr algn="ctr" eaLnBrk="1" hangingPunct="1">
              <a:spcBef>
                <a:spcPct val="0"/>
              </a:spcBef>
              <a:buFontTx/>
              <a:buNone/>
            </a:pPr>
            <a:r>
              <a:rPr lang="zh-TW" altLang="en-US" sz="1800" b="1">
                <a:solidFill>
                  <a:srgbClr val="FF0000"/>
                </a:solidFill>
                <a:latin typeface="Arial" pitchFamily="34" charset="0"/>
                <a:ea typeface="新細明體" pitchFamily="18" charset="-120"/>
              </a:rPr>
              <a:t>教育會考</a:t>
            </a:r>
          </a:p>
        </p:txBody>
      </p:sp>
      <p:sp>
        <p:nvSpPr>
          <p:cNvPr id="52240" name="Oval 35"/>
          <p:cNvSpPr>
            <a:spLocks noChangeArrowheads="1"/>
          </p:cNvSpPr>
          <p:nvPr/>
        </p:nvSpPr>
        <p:spPr bwMode="gray">
          <a:xfrm>
            <a:off x="1219200" y="2562225"/>
            <a:ext cx="914400" cy="533400"/>
          </a:xfrm>
          <a:prstGeom prst="ellipse">
            <a:avLst/>
          </a:prstGeom>
          <a:solidFill>
            <a:srgbClr val="0F2145">
              <a:alpha val="30196"/>
            </a:srgb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1" name="Oval 36"/>
          <p:cNvSpPr>
            <a:spLocks noChangeArrowheads="1"/>
          </p:cNvSpPr>
          <p:nvPr/>
        </p:nvSpPr>
        <p:spPr bwMode="gray">
          <a:xfrm>
            <a:off x="1295400" y="1955800"/>
            <a:ext cx="1023938" cy="1023938"/>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2" name="Oval 37"/>
          <p:cNvSpPr>
            <a:spLocks noChangeArrowheads="1"/>
          </p:cNvSpPr>
          <p:nvPr/>
        </p:nvSpPr>
        <p:spPr bwMode="gray">
          <a:xfrm>
            <a:off x="1308100" y="1960563"/>
            <a:ext cx="1000125" cy="1000125"/>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3" name="Oval 38"/>
          <p:cNvSpPr>
            <a:spLocks noChangeArrowheads="1"/>
          </p:cNvSpPr>
          <p:nvPr/>
        </p:nvSpPr>
        <p:spPr bwMode="gray">
          <a:xfrm>
            <a:off x="1319213" y="1971675"/>
            <a:ext cx="950912" cy="933450"/>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4" name="Oval 39"/>
          <p:cNvSpPr>
            <a:spLocks noChangeArrowheads="1"/>
          </p:cNvSpPr>
          <p:nvPr/>
        </p:nvSpPr>
        <p:spPr bwMode="gray">
          <a:xfrm>
            <a:off x="1373188" y="1997075"/>
            <a:ext cx="847725" cy="757238"/>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2245" name="Text Box 40"/>
          <p:cNvSpPr txBox="1">
            <a:spLocks noChangeArrowheads="1"/>
          </p:cNvSpPr>
          <p:nvPr/>
        </p:nvSpPr>
        <p:spPr bwMode="gray">
          <a:xfrm>
            <a:off x="1476375" y="2060575"/>
            <a:ext cx="6413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0000FF"/>
                </a:solidFill>
                <a:latin typeface="Arial" pitchFamily="34" charset="0"/>
                <a:ea typeface="新細明體" pitchFamily="18" charset="-120"/>
              </a:rPr>
              <a:t>術科</a:t>
            </a:r>
          </a:p>
          <a:p>
            <a:pPr algn="ctr" eaLnBrk="1" hangingPunct="1">
              <a:spcBef>
                <a:spcPct val="0"/>
              </a:spcBef>
              <a:buFontTx/>
              <a:buNone/>
            </a:pPr>
            <a:r>
              <a:rPr lang="zh-TW" altLang="en-US" sz="1800" b="1">
                <a:solidFill>
                  <a:srgbClr val="0000FF"/>
                </a:solidFill>
                <a:latin typeface="Arial" pitchFamily="34" charset="0"/>
                <a:ea typeface="新細明體" pitchFamily="18" charset="-120"/>
              </a:rPr>
              <a:t>測驗</a:t>
            </a:r>
          </a:p>
        </p:txBody>
      </p:sp>
      <p:sp>
        <p:nvSpPr>
          <p:cNvPr id="52246" name="AutoShape 48"/>
          <p:cNvSpPr>
            <a:spLocks noChangeArrowheads="1"/>
          </p:cNvSpPr>
          <p:nvPr/>
        </p:nvSpPr>
        <p:spPr bwMode="auto">
          <a:xfrm>
            <a:off x="4151313" y="3068638"/>
            <a:ext cx="1800225" cy="539750"/>
          </a:xfrm>
          <a:prstGeom prst="roundRect">
            <a:avLst>
              <a:gd name="adj" fmla="val 16667"/>
            </a:avLst>
          </a:prstGeom>
          <a:noFill/>
          <a:ln>
            <a:noFill/>
          </a:ln>
          <a:effectLst/>
          <a:extLst>
            <a:ext uri="{909E8E84-426E-40DD-AFC4-6F175D3DCCD1}">
              <a14:hiddenFill xmlns="" xmlns:a14="http://schemas.microsoft.com/office/drawing/2010/main">
                <a:solidFill>
                  <a:srgbClr val="99CCFF"/>
                </a:solidFill>
              </a14:hiddenFill>
            </a:ext>
            <a:ext uri="{91240B29-F687-4F45-9708-019B960494DF}">
              <a14:hiddenLine xmlns="" xmlns:a14="http://schemas.microsoft.com/office/drawing/2010/main" w="317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b="1">
                <a:solidFill>
                  <a:srgbClr val="0000FF"/>
                </a:solidFill>
                <a:latin typeface="Verdana" pitchFamily="34" charset="0"/>
                <a:ea typeface="新細明體" pitchFamily="18" charset="-120"/>
              </a:rPr>
              <a:t>術科測驗</a:t>
            </a:r>
          </a:p>
        </p:txBody>
      </p:sp>
      <p:sp>
        <p:nvSpPr>
          <p:cNvPr id="156721" name="Freeform 49"/>
          <p:cNvSpPr>
            <a:spLocks/>
          </p:cNvSpPr>
          <p:nvPr/>
        </p:nvSpPr>
        <p:spPr bwMode="gray">
          <a:xfrm>
            <a:off x="5807075" y="2779713"/>
            <a:ext cx="503238" cy="9366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pPr algn="ctr" eaLnBrk="1" hangingPunct="1">
              <a:defRPr/>
            </a:pPr>
            <a:endParaRPr lang="zh-TW" altLang="en-US" sz="1000"/>
          </a:p>
        </p:txBody>
      </p:sp>
      <p:grpSp>
        <p:nvGrpSpPr>
          <p:cNvPr id="52248" name="Group 50"/>
          <p:cNvGrpSpPr>
            <a:grpSpLocks/>
          </p:cNvGrpSpPr>
          <p:nvPr/>
        </p:nvGrpSpPr>
        <p:grpSpPr bwMode="auto">
          <a:xfrm>
            <a:off x="5435600" y="1700213"/>
            <a:ext cx="1811338" cy="1079500"/>
            <a:chOff x="1997" y="1314"/>
            <a:chExt cx="1889" cy="1009"/>
          </a:xfrm>
        </p:grpSpPr>
        <p:grpSp>
          <p:nvGrpSpPr>
            <p:cNvPr id="52251" name="Group 51"/>
            <p:cNvGrpSpPr>
              <a:grpSpLocks/>
            </p:cNvGrpSpPr>
            <p:nvPr/>
          </p:nvGrpSpPr>
          <p:grpSpPr bwMode="auto">
            <a:xfrm>
              <a:off x="1997" y="1404"/>
              <a:ext cx="1889" cy="919"/>
              <a:chOff x="1973" y="1027"/>
              <a:chExt cx="1926" cy="937"/>
            </a:xfrm>
          </p:grpSpPr>
          <p:sp>
            <p:nvSpPr>
              <p:cNvPr id="156724" name="Oval 52"/>
              <p:cNvSpPr>
                <a:spLocks noChangeArrowheads="1"/>
              </p:cNvSpPr>
              <p:nvPr/>
            </p:nvSpPr>
            <p:spPr bwMode="gray">
              <a:xfrm>
                <a:off x="1993" y="1058"/>
                <a:ext cx="1906" cy="906"/>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sp>
            <p:nvSpPr>
              <p:cNvPr id="156725" name="Oval 53"/>
              <p:cNvSpPr>
                <a:spLocks noChangeArrowheads="1"/>
              </p:cNvSpPr>
              <p:nvPr/>
            </p:nvSpPr>
            <p:spPr bwMode="gray">
              <a:xfrm>
                <a:off x="1973" y="1029"/>
                <a:ext cx="1906" cy="905"/>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grpSp>
        <p:sp>
          <p:nvSpPr>
            <p:cNvPr id="156726" name="Oval 54"/>
            <p:cNvSpPr>
              <a:spLocks noChangeArrowheads="1"/>
            </p:cNvSpPr>
            <p:nvPr/>
          </p:nvSpPr>
          <p:spPr bwMode="gray">
            <a:xfrm>
              <a:off x="2086" y="1314"/>
              <a:ext cx="1690" cy="844"/>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p>
          </p:txBody>
        </p:sp>
        <p:sp>
          <p:nvSpPr>
            <p:cNvPr id="156727" name="Oval 55"/>
            <p:cNvSpPr>
              <a:spLocks noChangeArrowheads="1"/>
            </p:cNvSpPr>
            <p:nvPr/>
          </p:nvSpPr>
          <p:spPr bwMode="gray">
            <a:xfrm>
              <a:off x="2108" y="1318"/>
              <a:ext cx="1651" cy="825"/>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p>
          </p:txBody>
        </p:sp>
        <p:sp>
          <p:nvSpPr>
            <p:cNvPr id="156728" name="Oval 56"/>
            <p:cNvSpPr>
              <a:spLocks noChangeArrowheads="1"/>
            </p:cNvSpPr>
            <p:nvPr/>
          </p:nvSpPr>
          <p:spPr bwMode="gray">
            <a:xfrm>
              <a:off x="2124" y="1327"/>
              <a:ext cx="1571"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pPr algn="ctr" eaLnBrk="1" hangingPunct="1">
                <a:defRPr/>
              </a:pPr>
              <a:endParaRPr lang="zh-TW" altLang="en-US" sz="1000"/>
            </a:p>
          </p:txBody>
        </p:sp>
        <p:sp>
          <p:nvSpPr>
            <p:cNvPr id="156729" name="Oval 57"/>
            <p:cNvSpPr>
              <a:spLocks noChangeArrowheads="1"/>
            </p:cNvSpPr>
            <p:nvPr/>
          </p:nvSpPr>
          <p:spPr bwMode="gray">
            <a:xfrm>
              <a:off x="2207" y="1344"/>
              <a:ext cx="1382" cy="625"/>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zh-TW" altLang="en-US">
                  <a:solidFill>
                    <a:srgbClr val="FF3300"/>
                  </a:solidFill>
                  <a:latin typeface="微軟正黑體" panose="020B0604030504040204" pitchFamily="34" charset="-120"/>
                </a:rPr>
                <a:t>招生作業</a:t>
              </a:r>
            </a:p>
          </p:txBody>
        </p:sp>
      </p:grpSp>
      <p:sp>
        <p:nvSpPr>
          <p:cNvPr id="52249" name="AutoShape 58"/>
          <p:cNvSpPr>
            <a:spLocks noChangeArrowheads="1"/>
          </p:cNvSpPr>
          <p:nvPr/>
        </p:nvSpPr>
        <p:spPr bwMode="auto">
          <a:xfrm>
            <a:off x="7031038" y="3140075"/>
            <a:ext cx="1800225" cy="539750"/>
          </a:xfrm>
          <a:prstGeom prst="roundRect">
            <a:avLst>
              <a:gd name="adj" fmla="val 16667"/>
            </a:avLst>
          </a:prstGeom>
          <a:noFill/>
          <a:ln>
            <a:noFill/>
          </a:ln>
          <a:effectLst/>
          <a:extLst>
            <a:ext uri="{909E8E84-426E-40DD-AFC4-6F175D3DCCD1}">
              <a14:hiddenFill xmlns="" xmlns:a14="http://schemas.microsoft.com/office/drawing/2010/main">
                <a:solidFill>
                  <a:srgbClr val="99CCFF"/>
                </a:solidFill>
              </a14:hiddenFill>
            </a:ext>
            <a:ext uri="{91240B29-F687-4F45-9708-019B960494DF}">
              <a14:hiddenLine xmlns="" xmlns:a14="http://schemas.microsoft.com/office/drawing/2010/main" w="38100">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0" rIns="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b="1">
                <a:solidFill>
                  <a:srgbClr val="008000"/>
                </a:solidFill>
                <a:latin typeface="Verdana" pitchFamily="34" charset="0"/>
                <a:ea typeface="新細明體" pitchFamily="18" charset="-120"/>
              </a:rPr>
              <a:t>分發作業</a:t>
            </a:r>
          </a:p>
        </p:txBody>
      </p:sp>
      <p:sp>
        <p:nvSpPr>
          <p:cNvPr id="52250" name="Freeform 59"/>
          <p:cNvSpPr>
            <a:spLocks/>
          </p:cNvSpPr>
          <p:nvPr/>
        </p:nvSpPr>
        <p:spPr bwMode="gray">
          <a:xfrm flipH="1">
            <a:off x="6672263" y="2779713"/>
            <a:ext cx="503237" cy="936625"/>
          </a:xfrm>
          <a:custGeom>
            <a:avLst/>
            <a:gdLst>
              <a:gd name="T0" fmla="*/ 2147483647 w 580"/>
              <a:gd name="T1" fmla="*/ 0 h 798"/>
              <a:gd name="T2" fmla="*/ 2147483647 w 580"/>
              <a:gd name="T3" fmla="*/ 2147483647 h 798"/>
              <a:gd name="T4" fmla="*/ 2147483647 w 580"/>
              <a:gd name="T5" fmla="*/ 2147483647 h 798"/>
              <a:gd name="T6" fmla="*/ 2147483647 w 580"/>
              <a:gd name="T7" fmla="*/ 2147483647 h 798"/>
              <a:gd name="T8" fmla="*/ 2147483647 w 580"/>
              <a:gd name="T9" fmla="*/ 2147483647 h 798"/>
              <a:gd name="T10" fmla="*/ 2147483647 w 580"/>
              <a:gd name="T11" fmla="*/ 2147483647 h 798"/>
              <a:gd name="T12" fmla="*/ 2147483647 w 580"/>
              <a:gd name="T13" fmla="*/ 2147483647 h 798"/>
              <a:gd name="T14" fmla="*/ 2147483647 w 580"/>
              <a:gd name="T15" fmla="*/ 2147483647 h 798"/>
              <a:gd name="T16" fmla="*/ 2147483647 w 580"/>
              <a:gd name="T17" fmla="*/ 2147483647 h 798"/>
              <a:gd name="T18" fmla="*/ 2147483647 w 580"/>
              <a:gd name="T19" fmla="*/ 2147483647 h 798"/>
              <a:gd name="T20" fmla="*/ 2147483647 w 580"/>
              <a:gd name="T21" fmla="*/ 2147483647 h 798"/>
              <a:gd name="T22" fmla="*/ 2147483647 w 580"/>
              <a:gd name="T23" fmla="*/ 2147483647 h 798"/>
              <a:gd name="T24" fmla="*/ 0 w 580"/>
              <a:gd name="T25" fmla="*/ 2147483647 h 798"/>
              <a:gd name="T26" fmla="*/ 2147483647 w 580"/>
              <a:gd name="T27" fmla="*/ 2147483647 h 798"/>
              <a:gd name="T28" fmla="*/ 2147483647 w 580"/>
              <a:gd name="T29" fmla="*/ 2147483647 h 798"/>
              <a:gd name="T30" fmla="*/ 2147483647 w 580"/>
              <a:gd name="T31" fmla="*/ 2147483647 h 798"/>
              <a:gd name="T32" fmla="*/ 2147483647 w 580"/>
              <a:gd name="T33" fmla="*/ 2147483647 h 798"/>
              <a:gd name="T34" fmla="*/ 2147483647 w 580"/>
              <a:gd name="T35" fmla="*/ 2147483647 h 798"/>
              <a:gd name="T36" fmla="*/ 2147483647 w 580"/>
              <a:gd name="T37" fmla="*/ 2147483647 h 798"/>
              <a:gd name="T38" fmla="*/ 2147483647 w 580"/>
              <a:gd name="T39" fmla="*/ 2147483647 h 798"/>
              <a:gd name="T40" fmla="*/ 2147483647 w 580"/>
              <a:gd name="T41" fmla="*/ 2147483647 h 798"/>
              <a:gd name="T42" fmla="*/ 2147483647 w 580"/>
              <a:gd name="T43" fmla="*/ 2147483647 h 798"/>
              <a:gd name="T44" fmla="*/ 2147483647 w 580"/>
              <a:gd name="T45" fmla="*/ 2147483647 h 798"/>
              <a:gd name="T46" fmla="*/ 2147483647 w 580"/>
              <a:gd name="T47" fmla="*/ 2147483647 h 798"/>
              <a:gd name="T48" fmla="*/ 2147483647 w 580"/>
              <a:gd name="T49" fmla="*/ 2147483647 h 798"/>
              <a:gd name="T50" fmla="*/ 2147483647 w 580"/>
              <a:gd name="T51" fmla="*/ 2147483647 h 798"/>
              <a:gd name="T52" fmla="*/ 2147483647 w 580"/>
              <a:gd name="T53" fmla="*/ 0 h 798"/>
              <a:gd name="T54" fmla="*/ 2147483647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9900"/>
          </a:solidFill>
          <a:ln>
            <a:noFill/>
          </a:ln>
          <a:extLst>
            <a:ext uri="{91240B29-F687-4F45-9708-019B960494DF}">
              <a14:hiddenLine xmlns="" xmlns:a14="http://schemas.microsoft.com/office/drawing/2010/main" w="0">
                <a:solidFill>
                  <a:srgbClr val="00A06C"/>
                </a:solidFill>
                <a:prstDash val="solid"/>
                <a:round/>
                <a:headEnd/>
                <a:tailEnd/>
              </a14:hiddenLine>
            </a:ext>
          </a:extLst>
        </p:spPr>
        <p:txBody>
          <a:bodyPr/>
          <a:lstStyle/>
          <a:p>
            <a:endParaRPr lang="zh-TW" altLang="en-US"/>
          </a:p>
        </p:txBody>
      </p:sp>
    </p:spTree>
    <p:extLst>
      <p:ext uri="{BB962C8B-B14F-4D97-AF65-F5344CB8AC3E}">
        <p14:creationId xmlns="" xmlns:p14="http://schemas.microsoft.com/office/powerpoint/2010/main" val="21570027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en-US" smtClean="0"/>
              <a:t>甄選入學招生作業－術科測驗</a:t>
            </a:r>
            <a:endParaRPr lang="en-US" altLang="zh-TW" smtClean="0"/>
          </a:p>
        </p:txBody>
      </p:sp>
      <p:sp>
        <p:nvSpPr>
          <p:cNvPr id="53251" name="AutoShape 16"/>
          <p:cNvSpPr>
            <a:spLocks noChangeArrowheads="1"/>
          </p:cNvSpPr>
          <p:nvPr/>
        </p:nvSpPr>
        <p:spPr bwMode="gray">
          <a:xfrm>
            <a:off x="627063" y="1600200"/>
            <a:ext cx="2743200" cy="4419600"/>
          </a:xfrm>
          <a:prstGeom prst="rightArrow">
            <a:avLst>
              <a:gd name="adj1" fmla="val 62787"/>
              <a:gd name="adj2" fmla="val 41259"/>
            </a:avLst>
          </a:prstGeom>
          <a:gradFill rotWithShape="1">
            <a:gsLst>
              <a:gs pos="0">
                <a:srgbClr val="FFFFFF">
                  <a:alpha val="0"/>
                </a:srgbClr>
              </a:gs>
              <a:gs pos="100000">
                <a:srgbClr val="C0C0C0">
                  <a:alpha val="50000"/>
                </a:srgbClr>
              </a:gs>
            </a:gsLst>
            <a:lin ang="0" scaled="1"/>
          </a:gradFill>
          <a:ln w="19050" cap="rnd" algn="ctr">
            <a:solidFill>
              <a:schemeClr val="folHlink"/>
            </a:solidFill>
            <a:prstDash val="sysDot"/>
            <a:miter lim="800000"/>
            <a:headEnd/>
            <a:tailEnd/>
          </a:ln>
          <a:effectLst/>
          <a:extLst>
            <a:ext uri="{AF507438-7753-43E0-B8FC-AC1667EBCBE1}">
              <a14:hiddenEffects xmlns="" xmlns:a14="http://schemas.microsoft.com/office/drawing/2010/main">
                <a:effectLst>
                  <a:outerShdw dist="35921" dir="2700000" algn="ctr" rotWithShape="0">
                    <a:srgbClr val="292929"/>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800">
              <a:latin typeface="Arial" pitchFamily="34" charset="0"/>
              <a:ea typeface="新細明體" pitchFamily="18" charset="-120"/>
            </a:endParaRPr>
          </a:p>
        </p:txBody>
      </p:sp>
      <p:sp>
        <p:nvSpPr>
          <p:cNvPr id="53252" name="Text Box 17"/>
          <p:cNvSpPr txBox="1">
            <a:spLocks noChangeArrowheads="1"/>
          </p:cNvSpPr>
          <p:nvPr/>
        </p:nvSpPr>
        <p:spPr bwMode="black">
          <a:xfrm>
            <a:off x="539750" y="3213100"/>
            <a:ext cx="2592388" cy="1006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120650" indent="-120650">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 typeface="Wingdings" pitchFamily="2" charset="2"/>
              <a:buNone/>
            </a:pPr>
            <a:r>
              <a:rPr lang="zh-TW" altLang="en-US" sz="2000" b="1">
                <a:latin typeface="微軟正黑體" panose="020B0604030504040204" pitchFamily="34" charset="-120"/>
                <a:ea typeface="新細明體" pitchFamily="18" charset="-120"/>
              </a:rPr>
              <a:t>高級中等學校藝才班</a:t>
            </a:r>
          </a:p>
          <a:p>
            <a:pPr algn="ctr">
              <a:spcBef>
                <a:spcPct val="0"/>
              </a:spcBef>
              <a:buFont typeface="Wingdings" pitchFamily="2" charset="2"/>
              <a:buNone/>
            </a:pPr>
            <a:r>
              <a:rPr lang="zh-TW" altLang="en-US" sz="2000" b="1">
                <a:latin typeface="微軟正黑體" panose="020B0604030504040204" pitchFamily="34" charset="-120"/>
                <a:ea typeface="新細明體" pitchFamily="18" charset="-120"/>
              </a:rPr>
              <a:t>特色招生甄選入學</a:t>
            </a:r>
          </a:p>
          <a:p>
            <a:pPr algn="ctr">
              <a:spcBef>
                <a:spcPct val="0"/>
              </a:spcBef>
              <a:buFont typeface="Wingdings" pitchFamily="2" charset="2"/>
              <a:buNone/>
            </a:pPr>
            <a:r>
              <a:rPr lang="zh-TW" altLang="en-US" sz="2000" b="1">
                <a:latin typeface="微軟正黑體" panose="020B0604030504040204" pitchFamily="34" charset="-120"/>
                <a:ea typeface="新細明體" pitchFamily="18" charset="-120"/>
              </a:rPr>
              <a:t>－術科測驗</a:t>
            </a:r>
            <a:endParaRPr lang="zh-TW" altLang="en-US" sz="2000">
              <a:solidFill>
                <a:srgbClr val="1C1C1C"/>
              </a:solidFill>
              <a:latin typeface="微軟正黑體" panose="020B0604030504040204" pitchFamily="34" charset="-120"/>
              <a:ea typeface="新細明體" pitchFamily="18" charset="-120"/>
            </a:endParaRPr>
          </a:p>
        </p:txBody>
      </p:sp>
      <p:sp>
        <p:nvSpPr>
          <p:cNvPr id="53253" name="AutoShape 18"/>
          <p:cNvSpPr>
            <a:spLocks noChangeArrowheads="1"/>
          </p:cNvSpPr>
          <p:nvPr/>
        </p:nvSpPr>
        <p:spPr bwMode="auto">
          <a:xfrm>
            <a:off x="3522663" y="1676400"/>
            <a:ext cx="5105400" cy="4191000"/>
          </a:xfrm>
          <a:prstGeom prst="roundRect">
            <a:avLst>
              <a:gd name="adj" fmla="val 3481"/>
            </a:avLst>
          </a:prstGeom>
          <a:noFill/>
          <a:ln w="19050" cap="rnd">
            <a:solidFill>
              <a:schemeClr val="folHlink"/>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nvGrpSpPr>
          <p:cNvPr id="53254" name="Group 19"/>
          <p:cNvGrpSpPr>
            <a:grpSpLocks/>
          </p:cNvGrpSpPr>
          <p:nvPr/>
        </p:nvGrpSpPr>
        <p:grpSpPr bwMode="auto">
          <a:xfrm>
            <a:off x="3598863" y="1828800"/>
            <a:ext cx="4924425" cy="1228725"/>
            <a:chOff x="2304" y="1200"/>
            <a:chExt cx="3102" cy="774"/>
          </a:xfrm>
        </p:grpSpPr>
        <p:sp>
          <p:nvSpPr>
            <p:cNvPr id="154644" name="AutoShape 20"/>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a:noFill/>
            </a:ln>
            <a:effectLst/>
            <a:extLst>
              <a:ext uri="{91240B29-F687-4F45-9708-019B960494DF}">
                <a14:hiddenLine xmlns="" xmlns:a14="http://schemas.microsoft.com/office/drawing/2010/main" w="38100">
                  <a:solidFill>
                    <a:srgbClr val="FFFFFF"/>
                  </a:solidFill>
                  <a:round/>
                  <a:headEnd/>
                  <a:tailEnd/>
                </a14:hiddenLine>
              </a:ext>
              <a:ext uri="{AF507438-7753-43E0-B8FC-AC1667EBCBE1}">
                <a14:hiddenEffects xmlns="" xmlns:a14="http://schemas.microsoft.com/office/drawing/2010/main">
                  <a:effectLst>
                    <a:outerShdw dist="135003" dir="2928844" algn="ctr" rotWithShape="0">
                      <a:srgbClr val="000000">
                        <a:alpha val="50000"/>
                      </a:srgbClr>
                    </a:outerShdw>
                  </a:effectLst>
                </a14:hiddenEffects>
              </a:ext>
            </a:extLst>
          </p:spPr>
          <p:txBody>
            <a:bodyPr wrap="none" anchor="ctr"/>
            <a:lstStyle/>
            <a:p>
              <a:pPr algn="ctr" eaLnBrk="1" hangingPunct="1">
                <a:defRPr/>
              </a:pPr>
              <a:endParaRPr lang="zh-TW" altLang="en-US" sz="1000"/>
            </a:p>
          </p:txBody>
        </p:sp>
        <p:sp>
          <p:nvSpPr>
            <p:cNvPr id="53265" name="AutoShape 21"/>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grpSp>
        <p:nvGrpSpPr>
          <p:cNvPr id="53255" name="Group 22"/>
          <p:cNvGrpSpPr>
            <a:grpSpLocks/>
          </p:cNvGrpSpPr>
          <p:nvPr/>
        </p:nvGrpSpPr>
        <p:grpSpPr bwMode="auto">
          <a:xfrm>
            <a:off x="3598863" y="3190875"/>
            <a:ext cx="4924425" cy="1228725"/>
            <a:chOff x="2304" y="2058"/>
            <a:chExt cx="3102" cy="774"/>
          </a:xfrm>
        </p:grpSpPr>
        <p:sp>
          <p:nvSpPr>
            <p:cNvPr id="154647" name="AutoShape 23"/>
            <p:cNvSpPr>
              <a:spLocks noChangeArrowheads="1"/>
            </p:cNvSpPr>
            <p:nvPr/>
          </p:nvSpPr>
          <p:spPr bwMode="gray">
            <a:xfrm>
              <a:off x="2334" y="2058"/>
              <a:ext cx="3072" cy="774"/>
            </a:xfrm>
            <a:prstGeom prst="roundRect">
              <a:avLst>
                <a:gd name="adj" fmla="val 10889"/>
              </a:avLst>
            </a:prstGeom>
            <a:gradFill rotWithShape="1">
              <a:gsLst>
                <a:gs pos="0">
                  <a:schemeClr val="hlink"/>
                </a:gs>
                <a:gs pos="100000">
                  <a:schemeClr val="hlink">
                    <a:gamma/>
                    <a:tint val="21176"/>
                    <a:invGamma/>
                  </a:schemeClr>
                </a:gs>
              </a:gsLst>
              <a:lin ang="0" scaled="1"/>
            </a:gradFill>
            <a:ln>
              <a:noFill/>
            </a:ln>
            <a:effectLst/>
            <a:extLst>
              <a:ext uri="{91240B29-F687-4F45-9708-019B960494DF}">
                <a14:hiddenLine xmlns="" xmlns:a14="http://schemas.microsoft.com/office/drawing/2010/main" w="38100">
                  <a:solidFill>
                    <a:srgbClr val="FFFFFF"/>
                  </a:solidFill>
                  <a:round/>
                  <a:headEnd/>
                  <a:tailEnd/>
                </a14:hiddenLine>
              </a:ext>
              <a:ext uri="{AF507438-7753-43E0-B8FC-AC1667EBCBE1}">
                <a14:hiddenEffects xmlns="" xmlns:a14="http://schemas.microsoft.com/office/drawing/2010/main">
                  <a:effectLst>
                    <a:outerShdw dist="135003" dir="2928844" algn="ctr" rotWithShape="0">
                      <a:srgbClr val="000000">
                        <a:alpha val="50000"/>
                      </a:srgbClr>
                    </a:outerShdw>
                  </a:effectLst>
                </a14:hiddenEffects>
              </a:ext>
            </a:extLst>
          </p:spPr>
          <p:txBody>
            <a:bodyPr wrap="none" anchor="ctr"/>
            <a:lstStyle/>
            <a:p>
              <a:pPr algn="ctr" eaLnBrk="1" hangingPunct="1">
                <a:defRPr/>
              </a:pPr>
              <a:endParaRPr lang="zh-TW" altLang="en-US" sz="1000"/>
            </a:p>
          </p:txBody>
        </p:sp>
        <p:sp>
          <p:nvSpPr>
            <p:cNvPr id="53263" name="AutoShape 24"/>
            <p:cNvSpPr>
              <a:spLocks noChangeArrowheads="1"/>
            </p:cNvSpPr>
            <p:nvPr/>
          </p:nvSpPr>
          <p:spPr bwMode="gray">
            <a:xfrm>
              <a:off x="2304" y="2352"/>
              <a:ext cx="336" cy="240"/>
            </a:xfrm>
            <a:prstGeom prst="rightArrow">
              <a:avLst>
                <a:gd name="adj1" fmla="val 50000"/>
                <a:gd name="adj2" fmla="val 58333"/>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grpSp>
        <p:nvGrpSpPr>
          <p:cNvPr id="53256" name="Group 25"/>
          <p:cNvGrpSpPr>
            <a:grpSpLocks/>
          </p:cNvGrpSpPr>
          <p:nvPr/>
        </p:nvGrpSpPr>
        <p:grpSpPr bwMode="auto">
          <a:xfrm>
            <a:off x="3598863" y="4495800"/>
            <a:ext cx="4924425" cy="1228725"/>
            <a:chOff x="2304" y="2880"/>
            <a:chExt cx="3102" cy="774"/>
          </a:xfrm>
        </p:grpSpPr>
        <p:sp>
          <p:nvSpPr>
            <p:cNvPr id="154650" name="AutoShape 26"/>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a:noFill/>
            </a:ln>
            <a:effectLst/>
            <a:extLst>
              <a:ext uri="{91240B29-F687-4F45-9708-019B960494DF}">
                <a14:hiddenLine xmlns="" xmlns:a14="http://schemas.microsoft.com/office/drawing/2010/main" w="38100">
                  <a:solidFill>
                    <a:srgbClr val="FFFFFF"/>
                  </a:solidFill>
                  <a:round/>
                  <a:headEnd/>
                  <a:tailEnd/>
                </a14:hiddenLine>
              </a:ext>
              <a:ext uri="{AF507438-7753-43E0-B8FC-AC1667EBCBE1}">
                <a14:hiddenEffects xmlns="" xmlns:a14="http://schemas.microsoft.com/office/drawing/2010/main">
                  <a:effectLst>
                    <a:outerShdw dist="135003" dir="2928844" algn="ctr" rotWithShape="0">
                      <a:srgbClr val="000000">
                        <a:alpha val="50000"/>
                      </a:srgbClr>
                    </a:outerShdw>
                  </a:effectLst>
                </a14:hiddenEffects>
              </a:ext>
            </a:extLst>
          </p:spPr>
          <p:txBody>
            <a:bodyPr wrap="none" anchor="ctr"/>
            <a:lstStyle/>
            <a:p>
              <a:pPr algn="ctr" eaLnBrk="1" hangingPunct="1">
                <a:defRPr/>
              </a:pPr>
              <a:endParaRPr lang="zh-TW" altLang="en-US" sz="1000"/>
            </a:p>
          </p:txBody>
        </p:sp>
        <p:sp>
          <p:nvSpPr>
            <p:cNvPr id="53261" name="AutoShape 27"/>
            <p:cNvSpPr>
              <a:spLocks noChangeArrowheads="1"/>
            </p:cNvSpPr>
            <p:nvPr/>
          </p:nvSpPr>
          <p:spPr bwMode="gray">
            <a:xfrm>
              <a:off x="2304" y="3168"/>
              <a:ext cx="336" cy="240"/>
            </a:xfrm>
            <a:prstGeom prst="rightArrow">
              <a:avLst>
                <a:gd name="adj1" fmla="val 50000"/>
                <a:gd name="adj2" fmla="val 58333"/>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sp>
        <p:nvSpPr>
          <p:cNvPr id="53257" name="Text Box 30"/>
          <p:cNvSpPr txBox="1">
            <a:spLocks noChangeArrowheads="1"/>
          </p:cNvSpPr>
          <p:nvPr/>
        </p:nvSpPr>
        <p:spPr bwMode="gray">
          <a:xfrm>
            <a:off x="4211638" y="2133600"/>
            <a:ext cx="42481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2000" b="1">
                <a:solidFill>
                  <a:srgbClr val="003300"/>
                </a:solidFill>
                <a:latin typeface="Arial" pitchFamily="34" charset="0"/>
                <a:ea typeface="新細明體" pitchFamily="18" charset="-120"/>
              </a:rPr>
              <a:t>學生不受免試就學區之限制，惟僅能向一區報名</a:t>
            </a:r>
            <a:endParaRPr lang="en-US" altLang="zh-TW" sz="2000" b="1">
              <a:solidFill>
                <a:srgbClr val="003300"/>
              </a:solidFill>
              <a:latin typeface="Arial" pitchFamily="34" charset="0"/>
              <a:ea typeface="新細明體" pitchFamily="18" charset="-120"/>
            </a:endParaRPr>
          </a:p>
        </p:txBody>
      </p:sp>
      <p:sp>
        <p:nvSpPr>
          <p:cNvPr id="53258" name="Text Box 31"/>
          <p:cNvSpPr txBox="1">
            <a:spLocks noChangeArrowheads="1"/>
          </p:cNvSpPr>
          <p:nvPr/>
        </p:nvSpPr>
        <p:spPr bwMode="gray">
          <a:xfrm>
            <a:off x="4211638" y="3500438"/>
            <a:ext cx="42481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2000" b="1">
                <a:solidFill>
                  <a:schemeClr val="tx2"/>
                </a:solidFill>
                <a:latin typeface="Arial" pitchFamily="34" charset="0"/>
                <a:ea typeface="新細明體" pitchFamily="18" charset="-120"/>
              </a:rPr>
              <a:t>同一類型之術科測驗以同日辦理為原則</a:t>
            </a:r>
            <a:r>
              <a:rPr lang="zh-TW" altLang="zh-TW" sz="2000" b="1">
                <a:solidFill>
                  <a:schemeClr val="tx2"/>
                </a:solidFill>
                <a:latin typeface="Arial" pitchFamily="34" charset="0"/>
                <a:ea typeface="新細明體" pitchFamily="18" charset="-120"/>
              </a:rPr>
              <a:t>，</a:t>
            </a:r>
            <a:r>
              <a:rPr lang="zh-TW" altLang="en-US" sz="2000" b="1">
                <a:solidFill>
                  <a:schemeClr val="tx2"/>
                </a:solidFill>
                <a:latin typeface="Arial" pitchFamily="34" charset="0"/>
                <a:ea typeface="新細明體" pitchFamily="18" charset="-120"/>
              </a:rPr>
              <a:t>不得施以學科成就測驗</a:t>
            </a:r>
            <a:endParaRPr lang="en-US" altLang="zh-TW" sz="2000" b="1">
              <a:solidFill>
                <a:schemeClr val="tx2"/>
              </a:solidFill>
              <a:latin typeface="Arial" pitchFamily="34" charset="0"/>
              <a:ea typeface="新細明體" pitchFamily="18" charset="-120"/>
            </a:endParaRPr>
          </a:p>
        </p:txBody>
      </p:sp>
      <p:sp>
        <p:nvSpPr>
          <p:cNvPr id="53259" name="Text Box 32"/>
          <p:cNvSpPr txBox="1">
            <a:spLocks noChangeArrowheads="1"/>
          </p:cNvSpPr>
          <p:nvPr/>
        </p:nvSpPr>
        <p:spPr bwMode="gray">
          <a:xfrm>
            <a:off x="4211638" y="4868863"/>
            <a:ext cx="424815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2000" b="1">
                <a:solidFill>
                  <a:srgbClr val="0000FF"/>
                </a:solidFill>
                <a:latin typeface="Arial" pitchFamily="34" charset="0"/>
                <a:ea typeface="新細明體" pitchFamily="18" charset="-120"/>
              </a:rPr>
              <a:t>免試入學前，完成術科測驗並取得成績證明</a:t>
            </a:r>
            <a:endParaRPr lang="en-US" altLang="zh-TW" sz="2000" b="1">
              <a:solidFill>
                <a:srgbClr val="0000FF"/>
              </a:solidFill>
              <a:latin typeface="Arial" pitchFamily="34" charset="0"/>
              <a:ea typeface="新細明體" pitchFamily="18" charset="-120"/>
            </a:endParaRPr>
          </a:p>
        </p:txBody>
      </p:sp>
    </p:spTree>
    <p:extLst>
      <p:ext uri="{BB962C8B-B14F-4D97-AF65-F5344CB8AC3E}">
        <p14:creationId xmlns="" xmlns:p14="http://schemas.microsoft.com/office/powerpoint/2010/main" val="18581603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en-US" smtClean="0"/>
              <a:t>甄選入學招生作業－分發作業</a:t>
            </a:r>
            <a:endParaRPr lang="en-US" altLang="zh-TW" smtClean="0"/>
          </a:p>
        </p:txBody>
      </p:sp>
      <p:sp>
        <p:nvSpPr>
          <p:cNvPr id="54275" name="AutoShape 23"/>
          <p:cNvSpPr>
            <a:spLocks noChangeArrowheads="1"/>
          </p:cNvSpPr>
          <p:nvPr/>
        </p:nvSpPr>
        <p:spPr bwMode="gray">
          <a:xfrm>
            <a:off x="6019800" y="2514600"/>
            <a:ext cx="2655888" cy="3200400"/>
          </a:xfrm>
          <a:prstGeom prst="roundRect">
            <a:avLst>
              <a:gd name="adj" fmla="val 9106"/>
            </a:avLst>
          </a:prstGeom>
          <a:gradFill rotWithShape="1">
            <a:gsLst>
              <a:gs pos="0">
                <a:srgbClr val="CCFFFF"/>
              </a:gs>
              <a:gs pos="100000">
                <a:srgbClr val="FFFFFF"/>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2000" b="1">
                <a:latin typeface="Arial" pitchFamily="34" charset="0"/>
                <a:ea typeface="新細明體" pitchFamily="18" charset="-120"/>
              </a:rPr>
              <a:t>高級中等學校</a:t>
            </a:r>
            <a:r>
              <a:rPr lang="zh-TW" altLang="en-US" sz="2000" b="1">
                <a:solidFill>
                  <a:srgbClr val="000000"/>
                </a:solidFill>
                <a:latin typeface="Arial" pitchFamily="34" charset="0"/>
                <a:ea typeface="新細明體" pitchFamily="18" charset="-120"/>
              </a:rPr>
              <a:t>藝才班</a:t>
            </a:r>
          </a:p>
          <a:p>
            <a:pPr algn="ctr" eaLnBrk="1" hangingPunct="1">
              <a:spcBef>
                <a:spcPct val="0"/>
              </a:spcBef>
              <a:buFontTx/>
              <a:buNone/>
            </a:pPr>
            <a:r>
              <a:rPr lang="zh-TW" altLang="en-US" sz="2000" b="1">
                <a:solidFill>
                  <a:srgbClr val="000000"/>
                </a:solidFill>
                <a:latin typeface="Arial" pitchFamily="34" charset="0"/>
                <a:ea typeface="新細明體" pitchFamily="18" charset="-120"/>
              </a:rPr>
              <a:t>特色招生甄選入學</a:t>
            </a:r>
          </a:p>
          <a:p>
            <a:pPr algn="ctr" eaLnBrk="1" hangingPunct="1">
              <a:spcBef>
                <a:spcPct val="0"/>
              </a:spcBef>
              <a:buFontTx/>
              <a:buNone/>
            </a:pPr>
            <a:r>
              <a:rPr lang="zh-TW" altLang="en-US" sz="2000" b="1">
                <a:solidFill>
                  <a:srgbClr val="000000"/>
                </a:solidFill>
                <a:latin typeface="Arial" pitchFamily="34" charset="0"/>
                <a:ea typeface="新細明體" pitchFamily="18" charset="-120"/>
              </a:rPr>
              <a:t>－分發作業</a:t>
            </a:r>
          </a:p>
        </p:txBody>
      </p:sp>
      <p:sp>
        <p:nvSpPr>
          <p:cNvPr id="54276" name="AutoShape 24"/>
          <p:cNvSpPr>
            <a:spLocks noChangeArrowheads="1"/>
          </p:cNvSpPr>
          <p:nvPr/>
        </p:nvSpPr>
        <p:spPr bwMode="ltGray">
          <a:xfrm>
            <a:off x="250825" y="1676400"/>
            <a:ext cx="5464175" cy="4495800"/>
          </a:xfrm>
          <a:prstGeom prst="rightArrow">
            <a:avLst>
              <a:gd name="adj1" fmla="val 76130"/>
              <a:gd name="adj2" fmla="val 28157"/>
            </a:avLst>
          </a:prstGeom>
          <a:gradFill rotWithShape="1">
            <a:gsLst>
              <a:gs pos="0">
                <a:srgbClr val="00FFFF"/>
              </a:gs>
              <a:gs pos="100000">
                <a:srgbClr val="D9FFFF"/>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4277" name="AutoShape 25"/>
          <p:cNvSpPr>
            <a:spLocks noChangeArrowheads="1"/>
          </p:cNvSpPr>
          <p:nvPr/>
        </p:nvSpPr>
        <p:spPr bwMode="blackWhite">
          <a:xfrm>
            <a:off x="304800" y="2286000"/>
            <a:ext cx="4038600" cy="719138"/>
          </a:xfrm>
          <a:prstGeom prst="roundRect">
            <a:avLst>
              <a:gd name="adj" fmla="val 9106"/>
            </a:avLst>
          </a:prstGeom>
          <a:gradFill rotWithShape="1">
            <a:gsLst>
              <a:gs pos="0">
                <a:schemeClr val="bg1"/>
              </a:gs>
              <a:gs pos="100000">
                <a:schemeClr val="accent1"/>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234000" rIns="23400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2000" b="1">
                <a:solidFill>
                  <a:srgbClr val="003300"/>
                </a:solidFill>
                <a:latin typeface="微軟正黑體" panose="020B0604030504040204" pitchFamily="34" charset="-120"/>
                <a:ea typeface="新細明體" pitchFamily="18" charset="-120"/>
              </a:rPr>
              <a:t>報名及報到，與免試入學同時辦理</a:t>
            </a:r>
            <a:endParaRPr lang="en-US" altLang="zh-TW" sz="2000" b="1">
              <a:solidFill>
                <a:srgbClr val="003300"/>
              </a:solidFill>
              <a:latin typeface="微軟正黑體" panose="020B0604030504040204" pitchFamily="34" charset="-120"/>
              <a:ea typeface="新細明體" pitchFamily="18" charset="-120"/>
            </a:endParaRPr>
          </a:p>
        </p:txBody>
      </p:sp>
      <p:sp>
        <p:nvSpPr>
          <p:cNvPr id="54278" name="AutoShape 26"/>
          <p:cNvSpPr>
            <a:spLocks noChangeArrowheads="1"/>
          </p:cNvSpPr>
          <p:nvPr/>
        </p:nvSpPr>
        <p:spPr bwMode="blackWhite">
          <a:xfrm>
            <a:off x="304800" y="3146425"/>
            <a:ext cx="4038600" cy="719138"/>
          </a:xfrm>
          <a:prstGeom prst="roundRect">
            <a:avLst>
              <a:gd name="adj" fmla="val 9106"/>
            </a:avLst>
          </a:prstGeom>
          <a:gradFill rotWithShape="1">
            <a:gsLst>
              <a:gs pos="0">
                <a:schemeClr val="bg1"/>
              </a:gs>
              <a:gs pos="100000">
                <a:schemeClr val="hlink"/>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234000" rIns="23400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2000" b="1">
                <a:solidFill>
                  <a:srgbClr val="FF6600"/>
                </a:solidFill>
                <a:latin typeface="微軟正黑體" panose="020B0604030504040204" pitchFamily="34" charset="-120"/>
                <a:ea typeface="新細明體" pitchFamily="18" charset="-120"/>
              </a:rPr>
              <a:t>以術科測驗分數現場撕榜作業</a:t>
            </a:r>
            <a:endParaRPr lang="en-US" altLang="zh-TW" sz="2000" b="1">
              <a:solidFill>
                <a:srgbClr val="FF6600"/>
              </a:solidFill>
              <a:latin typeface="微軟正黑體" panose="020B0604030504040204" pitchFamily="34" charset="-120"/>
              <a:ea typeface="新細明體" pitchFamily="18" charset="-120"/>
            </a:endParaRPr>
          </a:p>
        </p:txBody>
      </p:sp>
      <p:sp>
        <p:nvSpPr>
          <p:cNvPr id="54279" name="AutoShape 27"/>
          <p:cNvSpPr>
            <a:spLocks noChangeArrowheads="1"/>
          </p:cNvSpPr>
          <p:nvPr/>
        </p:nvSpPr>
        <p:spPr bwMode="blackWhite">
          <a:xfrm>
            <a:off x="304800" y="4006850"/>
            <a:ext cx="4038600" cy="719138"/>
          </a:xfrm>
          <a:prstGeom prst="roundRect">
            <a:avLst>
              <a:gd name="adj" fmla="val 9106"/>
            </a:avLst>
          </a:prstGeom>
          <a:gradFill rotWithShape="1">
            <a:gsLst>
              <a:gs pos="0">
                <a:schemeClr val="bg1"/>
              </a:gs>
              <a:gs pos="100000">
                <a:schemeClr val="accent2"/>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234000" rIns="23400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2000" b="1">
                <a:solidFill>
                  <a:srgbClr val="0000FF"/>
                </a:solidFill>
                <a:latin typeface="微軟正黑體" panose="020B0604030504040204" pitchFamily="34" charset="-120"/>
                <a:ea typeface="新細明體" pitchFamily="18" charset="-120"/>
              </a:rPr>
              <a:t>得以國民中學教育會考評量結果為入學門檻</a:t>
            </a:r>
            <a:endParaRPr lang="en-US" altLang="zh-TW" sz="2000" b="1">
              <a:solidFill>
                <a:srgbClr val="0000FF"/>
              </a:solidFill>
              <a:latin typeface="微軟正黑體" panose="020B0604030504040204" pitchFamily="34" charset="-120"/>
              <a:ea typeface="新細明體" pitchFamily="18" charset="-120"/>
            </a:endParaRPr>
          </a:p>
        </p:txBody>
      </p:sp>
      <p:pic>
        <p:nvPicPr>
          <p:cNvPr id="54280" name="Picture 28" descr="3D_11"/>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6858000" y="1981200"/>
            <a:ext cx="766763" cy="129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4281" name="AutoShape 29"/>
          <p:cNvSpPr>
            <a:spLocks noChangeArrowheads="1"/>
          </p:cNvSpPr>
          <p:nvPr/>
        </p:nvSpPr>
        <p:spPr bwMode="blackWhite">
          <a:xfrm>
            <a:off x="304800" y="4868863"/>
            <a:ext cx="4038600" cy="719137"/>
          </a:xfrm>
          <a:prstGeom prst="roundRect">
            <a:avLst>
              <a:gd name="adj" fmla="val 9106"/>
            </a:avLst>
          </a:prstGeom>
          <a:gradFill rotWithShape="1">
            <a:gsLst>
              <a:gs pos="0">
                <a:schemeClr val="bg1"/>
              </a:gs>
              <a:gs pos="100000">
                <a:srgbClr val="FF00FF"/>
              </a:gs>
            </a:gsLst>
            <a:lin ang="5400000" scaled="1"/>
          </a:gra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234000" rIns="234000"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r>
              <a:rPr lang="zh-TW" altLang="en-US" sz="2000" b="1">
                <a:solidFill>
                  <a:srgbClr val="FF0000"/>
                </a:solidFill>
                <a:latin typeface="微軟正黑體" panose="020B0604030504040204" pitchFamily="34" charset="-120"/>
                <a:ea typeface="新細明體" pitchFamily="18" charset="-120"/>
              </a:rPr>
              <a:t>如有缺額，得經主管機關同意後辦理續招</a:t>
            </a:r>
            <a:endParaRPr lang="en-US" altLang="zh-TW" sz="2000" b="1">
              <a:solidFill>
                <a:srgbClr val="FF0000"/>
              </a:solidFill>
              <a:latin typeface="微軟正黑體" panose="020B0604030504040204" pitchFamily="34" charset="-120"/>
              <a:ea typeface="新細明體" pitchFamily="18" charset="-120"/>
            </a:endParaRPr>
          </a:p>
        </p:txBody>
      </p:sp>
    </p:spTree>
    <p:extLst>
      <p:ext uri="{BB962C8B-B14F-4D97-AF65-F5344CB8AC3E}">
        <p14:creationId xmlns="" xmlns:p14="http://schemas.microsoft.com/office/powerpoint/2010/main" val="33999653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en-US" smtClean="0"/>
              <a:t>其他規定事項</a:t>
            </a:r>
          </a:p>
        </p:txBody>
      </p:sp>
      <p:sp>
        <p:nvSpPr>
          <p:cNvPr id="55299" name="AutoShape 4"/>
          <p:cNvSpPr>
            <a:spLocks noChangeArrowheads="1"/>
          </p:cNvSpPr>
          <p:nvPr/>
        </p:nvSpPr>
        <p:spPr bwMode="gray">
          <a:xfrm>
            <a:off x="1143000" y="2368550"/>
            <a:ext cx="2163763" cy="28575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00" name="AutoShape 5"/>
          <p:cNvSpPr>
            <a:spLocks noChangeArrowheads="1"/>
          </p:cNvSpPr>
          <p:nvPr/>
        </p:nvSpPr>
        <p:spPr bwMode="gray">
          <a:xfrm>
            <a:off x="1176338" y="2376488"/>
            <a:ext cx="2098675" cy="2803525"/>
          </a:xfrm>
          <a:prstGeom prst="roundRect">
            <a:avLst>
              <a:gd name="adj" fmla="val 16667"/>
            </a:avLst>
          </a:prstGeom>
          <a:solidFill>
            <a:srgbClr val="3CA1E6"/>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540000"/>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r>
              <a:rPr lang="zh-TW" altLang="en-US" sz="1800" b="1">
                <a:solidFill>
                  <a:schemeClr val="tx2"/>
                </a:solidFill>
                <a:latin typeface="微軟正黑體" panose="020B0604030504040204" pitchFamily="34" charset="-120"/>
                <a:ea typeface="微軟正黑體" panose="020B0604030504040204" pitchFamily="34" charset="-120"/>
              </a:rPr>
              <a:t>報名高中高職藝術才能資賦優異班或藝術才能班分發之學生，應依各該法規規定通過鑑定。</a:t>
            </a:r>
          </a:p>
        </p:txBody>
      </p:sp>
      <p:sp>
        <p:nvSpPr>
          <p:cNvPr id="55301" name="AutoShape 8"/>
          <p:cNvSpPr>
            <a:spLocks noChangeArrowheads="1"/>
          </p:cNvSpPr>
          <p:nvPr/>
        </p:nvSpPr>
        <p:spPr bwMode="gray">
          <a:xfrm>
            <a:off x="1149350" y="5226050"/>
            <a:ext cx="2163763" cy="869950"/>
          </a:xfrm>
          <a:prstGeom prst="roundRect">
            <a:avLst>
              <a:gd name="adj" fmla="val 40389"/>
            </a:avLst>
          </a:prstGeom>
          <a:gradFill rotWithShape="1">
            <a:gsLst>
              <a:gs pos="0">
                <a:srgbClr val="729EB4"/>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02" name="AutoShape 9"/>
          <p:cNvSpPr>
            <a:spLocks noChangeArrowheads="1"/>
          </p:cNvSpPr>
          <p:nvPr/>
        </p:nvSpPr>
        <p:spPr bwMode="gray">
          <a:xfrm>
            <a:off x="1193800" y="5249863"/>
            <a:ext cx="2070100" cy="773112"/>
          </a:xfrm>
          <a:prstGeom prst="roundRect">
            <a:avLst>
              <a:gd name="adj" fmla="val 50000"/>
            </a:avLst>
          </a:prstGeom>
          <a:gradFill rotWithShape="1">
            <a:gsLst>
              <a:gs pos="0">
                <a:srgbClr val="7DAFD4"/>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nvGrpSpPr>
          <p:cNvPr id="55303" name="Group 10"/>
          <p:cNvGrpSpPr>
            <a:grpSpLocks/>
          </p:cNvGrpSpPr>
          <p:nvPr/>
        </p:nvGrpSpPr>
        <p:grpSpPr bwMode="auto">
          <a:xfrm>
            <a:off x="1887538" y="2060575"/>
            <a:ext cx="642937" cy="642938"/>
            <a:chOff x="1289" y="582"/>
            <a:chExt cx="668" cy="668"/>
          </a:xfrm>
        </p:grpSpPr>
        <p:sp>
          <p:nvSpPr>
            <p:cNvPr id="55326" name="Oval 11"/>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27" name="Oval 12"/>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28"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29" name="Oval 14"/>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30" name="Oval 15"/>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sp>
        <p:nvSpPr>
          <p:cNvPr id="55304" name="Text Box 16"/>
          <p:cNvSpPr txBox="1">
            <a:spLocks noChangeArrowheads="1"/>
          </p:cNvSpPr>
          <p:nvPr/>
        </p:nvSpPr>
        <p:spPr bwMode="gray">
          <a:xfrm>
            <a:off x="2025650" y="2152650"/>
            <a:ext cx="354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en-US" altLang="zh-TW">
                <a:solidFill>
                  <a:srgbClr val="000000"/>
                </a:solidFill>
                <a:latin typeface="Arial" pitchFamily="34" charset="0"/>
                <a:ea typeface="新細明體" pitchFamily="18" charset="-120"/>
              </a:rPr>
              <a:t>1</a:t>
            </a:r>
            <a:endParaRPr lang="en-US" altLang="zh-TW" sz="1800">
              <a:latin typeface="Arial" pitchFamily="34" charset="0"/>
              <a:ea typeface="新細明體" pitchFamily="18" charset="-120"/>
            </a:endParaRPr>
          </a:p>
        </p:txBody>
      </p:sp>
      <p:sp>
        <p:nvSpPr>
          <p:cNvPr id="55305" name="AutoShape 19"/>
          <p:cNvSpPr>
            <a:spLocks noChangeArrowheads="1"/>
          </p:cNvSpPr>
          <p:nvPr/>
        </p:nvSpPr>
        <p:spPr bwMode="gray">
          <a:xfrm>
            <a:off x="3505200" y="2368550"/>
            <a:ext cx="2163763" cy="28575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06" name="AutoShape 20"/>
          <p:cNvSpPr>
            <a:spLocks noChangeArrowheads="1"/>
          </p:cNvSpPr>
          <p:nvPr/>
        </p:nvSpPr>
        <p:spPr bwMode="gray">
          <a:xfrm>
            <a:off x="3538538" y="2376488"/>
            <a:ext cx="2098675" cy="2803525"/>
          </a:xfrm>
          <a:prstGeom prst="roundRect">
            <a:avLst>
              <a:gd name="adj" fmla="val 16667"/>
            </a:avLst>
          </a:prstGeom>
          <a:solidFill>
            <a:srgbClr val="73E77E"/>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540000"/>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r>
              <a:rPr lang="zh-TW" altLang="en-US" sz="1800" b="1">
                <a:solidFill>
                  <a:schemeClr val="tx2"/>
                </a:solidFill>
                <a:latin typeface="微軟正黑體" panose="020B0604030504040204" pitchFamily="34" charset="-120"/>
                <a:ea typeface="微軟正黑體" panose="020B0604030504040204" pitchFamily="34" charset="-120"/>
              </a:rPr>
              <a:t>經核定採特色招生甄選入學之學校，其名額不得流入其他入學管道。</a:t>
            </a:r>
          </a:p>
        </p:txBody>
      </p:sp>
      <p:sp>
        <p:nvSpPr>
          <p:cNvPr id="55307" name="Oval 23"/>
          <p:cNvSpPr>
            <a:spLocks noChangeArrowheads="1"/>
          </p:cNvSpPr>
          <p:nvPr/>
        </p:nvSpPr>
        <p:spPr bwMode="gray">
          <a:xfrm>
            <a:off x="4249738" y="2060575"/>
            <a:ext cx="642937" cy="642938"/>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08" name="Oval 24"/>
          <p:cNvSpPr>
            <a:spLocks noChangeArrowheads="1"/>
          </p:cNvSpPr>
          <p:nvPr/>
        </p:nvSpPr>
        <p:spPr bwMode="gray">
          <a:xfrm>
            <a:off x="4256088" y="2065338"/>
            <a:ext cx="622300" cy="622300"/>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09" name="Oval 25"/>
          <p:cNvSpPr>
            <a:spLocks noChangeArrowheads="1"/>
          </p:cNvSpPr>
          <p:nvPr/>
        </p:nvSpPr>
        <p:spPr bwMode="gray">
          <a:xfrm>
            <a:off x="4264025" y="2068513"/>
            <a:ext cx="608013" cy="608012"/>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10" name="Oval 26"/>
          <p:cNvSpPr>
            <a:spLocks noChangeArrowheads="1"/>
          </p:cNvSpPr>
          <p:nvPr/>
        </p:nvSpPr>
        <p:spPr bwMode="gray">
          <a:xfrm>
            <a:off x="4270375" y="2074863"/>
            <a:ext cx="577850" cy="56673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11" name="Oval 27"/>
          <p:cNvSpPr>
            <a:spLocks noChangeArrowheads="1"/>
          </p:cNvSpPr>
          <p:nvPr/>
        </p:nvSpPr>
        <p:spPr bwMode="gray">
          <a:xfrm>
            <a:off x="4305300" y="2090738"/>
            <a:ext cx="512763" cy="460375"/>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12" name="Text Box 28"/>
          <p:cNvSpPr txBox="1">
            <a:spLocks noChangeArrowheads="1"/>
          </p:cNvSpPr>
          <p:nvPr/>
        </p:nvSpPr>
        <p:spPr bwMode="gray">
          <a:xfrm>
            <a:off x="4387850" y="2152650"/>
            <a:ext cx="354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en-US" altLang="zh-TW">
                <a:solidFill>
                  <a:srgbClr val="000000"/>
                </a:solidFill>
                <a:latin typeface="Arial" pitchFamily="34" charset="0"/>
                <a:ea typeface="新細明體" pitchFamily="18" charset="-120"/>
              </a:rPr>
              <a:t>2</a:t>
            </a:r>
            <a:endParaRPr lang="en-US" altLang="zh-TW" sz="1800">
              <a:latin typeface="Arial" pitchFamily="34" charset="0"/>
              <a:ea typeface="新細明體" pitchFamily="18" charset="-120"/>
            </a:endParaRPr>
          </a:p>
        </p:txBody>
      </p:sp>
      <p:sp>
        <p:nvSpPr>
          <p:cNvPr id="55313" name="AutoShape 30"/>
          <p:cNvSpPr>
            <a:spLocks noChangeArrowheads="1"/>
          </p:cNvSpPr>
          <p:nvPr/>
        </p:nvSpPr>
        <p:spPr bwMode="gray">
          <a:xfrm>
            <a:off x="3508375" y="5226050"/>
            <a:ext cx="2163763" cy="869950"/>
          </a:xfrm>
          <a:prstGeom prst="roundRect">
            <a:avLst>
              <a:gd name="adj" fmla="val 40389"/>
            </a:avLst>
          </a:prstGeom>
          <a:gradFill rotWithShape="1">
            <a:gsLst>
              <a:gs pos="0">
                <a:srgbClr val="58A4AE"/>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14" name="AutoShape 31"/>
          <p:cNvSpPr>
            <a:spLocks noChangeArrowheads="1"/>
          </p:cNvSpPr>
          <p:nvPr/>
        </p:nvSpPr>
        <p:spPr bwMode="gray">
          <a:xfrm>
            <a:off x="3552825" y="5249863"/>
            <a:ext cx="2070100" cy="773112"/>
          </a:xfrm>
          <a:prstGeom prst="roundRect">
            <a:avLst>
              <a:gd name="adj" fmla="val 50000"/>
            </a:avLst>
          </a:prstGeom>
          <a:gradFill rotWithShape="1">
            <a:gsLst>
              <a:gs pos="0">
                <a:srgbClr val="72B2BB"/>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15" name="AutoShape 33"/>
          <p:cNvSpPr>
            <a:spLocks noChangeArrowheads="1"/>
          </p:cNvSpPr>
          <p:nvPr/>
        </p:nvSpPr>
        <p:spPr bwMode="gray">
          <a:xfrm>
            <a:off x="5867400" y="2368550"/>
            <a:ext cx="2163763" cy="2857500"/>
          </a:xfrm>
          <a:prstGeom prst="roundRect">
            <a:avLst>
              <a:gd name="adj" fmla="val 17509"/>
            </a:avLst>
          </a:prstGeom>
          <a:gradFill rotWithShape="1">
            <a:gsLst>
              <a:gs pos="0">
                <a:srgbClr val="B59F43"/>
              </a:gs>
              <a:gs pos="100000">
                <a:srgbClr val="8F8849"/>
              </a:gs>
            </a:gsLst>
            <a:lin ang="27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16" name="AutoShape 34"/>
          <p:cNvSpPr>
            <a:spLocks noChangeArrowheads="1"/>
          </p:cNvSpPr>
          <p:nvPr/>
        </p:nvSpPr>
        <p:spPr bwMode="gray">
          <a:xfrm>
            <a:off x="5900738" y="2376488"/>
            <a:ext cx="2098675" cy="2803525"/>
          </a:xfrm>
          <a:prstGeom prst="roundRect">
            <a:avLst>
              <a:gd name="adj" fmla="val 16667"/>
            </a:avLst>
          </a:prstGeom>
          <a:solidFill>
            <a:srgbClr val="E9E065"/>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tIns="540000"/>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r>
              <a:rPr lang="zh-TW" altLang="en-US" sz="1800" b="1">
                <a:solidFill>
                  <a:schemeClr val="tx2"/>
                </a:solidFill>
                <a:latin typeface="微軟正黑體" panose="020B0604030504040204" pitchFamily="34" charset="-120"/>
                <a:ea typeface="微軟正黑體" panose="020B0604030504040204" pitchFamily="34" charset="-120"/>
              </a:rPr>
              <a:t>提供名額供參加國際性或全國性競賽表現獲前三等獎項者，申請鑑定安置，辦理時程、名額明定於簡章。</a:t>
            </a:r>
          </a:p>
        </p:txBody>
      </p:sp>
      <p:grpSp>
        <p:nvGrpSpPr>
          <p:cNvPr id="55317" name="Group 37"/>
          <p:cNvGrpSpPr>
            <a:grpSpLocks/>
          </p:cNvGrpSpPr>
          <p:nvPr/>
        </p:nvGrpSpPr>
        <p:grpSpPr bwMode="auto">
          <a:xfrm>
            <a:off x="6611938" y="2060575"/>
            <a:ext cx="642937" cy="642938"/>
            <a:chOff x="1289" y="582"/>
            <a:chExt cx="668" cy="668"/>
          </a:xfrm>
        </p:grpSpPr>
        <p:sp>
          <p:nvSpPr>
            <p:cNvPr id="55321" name="Oval 38"/>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 xmlns:a14="http://schemas.microsoft.com/office/drawing/2010/main" w="38100" algn="ctr">
                  <a:solidFill>
                    <a:schemeClr val="bg1"/>
                  </a:solidFill>
                  <a:round/>
                  <a:headEnd/>
                  <a:tailEnd/>
                </a14:hiddenLine>
              </a:ext>
              <a:ext uri="{AF507438-7753-43E0-B8FC-AC1667EBCBE1}">
                <a14:hiddenEffects xmln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22" name="Oval 39"/>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23"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24" name="Oval 41"/>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25" name="Oval 42"/>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 xmlns:a14="http://schemas.microsoft.com/office/drawing/2010/main" w="9525" algn="ctr">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sp>
        <p:nvSpPr>
          <p:cNvPr id="55318" name="Text Box 43"/>
          <p:cNvSpPr txBox="1">
            <a:spLocks noChangeArrowheads="1"/>
          </p:cNvSpPr>
          <p:nvPr/>
        </p:nvSpPr>
        <p:spPr bwMode="gray">
          <a:xfrm>
            <a:off x="6750050" y="2152650"/>
            <a:ext cx="354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en-US" altLang="zh-TW">
                <a:solidFill>
                  <a:srgbClr val="000000"/>
                </a:solidFill>
                <a:latin typeface="Arial" pitchFamily="34" charset="0"/>
                <a:ea typeface="新細明體" pitchFamily="18" charset="-120"/>
              </a:rPr>
              <a:t>3</a:t>
            </a:r>
            <a:endParaRPr lang="en-US" altLang="zh-TW" sz="1800">
              <a:latin typeface="Arial" pitchFamily="34" charset="0"/>
              <a:ea typeface="新細明體" pitchFamily="18" charset="-120"/>
            </a:endParaRPr>
          </a:p>
        </p:txBody>
      </p:sp>
      <p:sp>
        <p:nvSpPr>
          <p:cNvPr id="55319" name="AutoShape 45"/>
          <p:cNvSpPr>
            <a:spLocks noChangeArrowheads="1"/>
          </p:cNvSpPr>
          <p:nvPr/>
        </p:nvSpPr>
        <p:spPr bwMode="gray">
          <a:xfrm>
            <a:off x="5861050" y="5226050"/>
            <a:ext cx="2163763" cy="869950"/>
          </a:xfrm>
          <a:prstGeom prst="roundRect">
            <a:avLst>
              <a:gd name="adj" fmla="val 40389"/>
            </a:avLst>
          </a:prstGeom>
          <a:gradFill rotWithShape="1">
            <a:gsLst>
              <a:gs pos="0">
                <a:srgbClr val="6F9DB7"/>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55320" name="AutoShape 46"/>
          <p:cNvSpPr>
            <a:spLocks noChangeArrowheads="1"/>
          </p:cNvSpPr>
          <p:nvPr/>
        </p:nvSpPr>
        <p:spPr bwMode="gray">
          <a:xfrm>
            <a:off x="5905500" y="5249863"/>
            <a:ext cx="2070100" cy="773112"/>
          </a:xfrm>
          <a:prstGeom prst="roundRect">
            <a:avLst>
              <a:gd name="adj" fmla="val 50000"/>
            </a:avLst>
          </a:prstGeom>
          <a:gradFill rotWithShape="1">
            <a:gsLst>
              <a:gs pos="0">
                <a:srgbClr val="98BAAF"/>
              </a:gs>
              <a:gs pos="100000">
                <a:schemeClr val="bg1"/>
              </a:gs>
            </a:gsLst>
            <a:lin ang="5400000" scaled="1"/>
          </a:gra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Tree>
    <p:extLst>
      <p:ext uri="{BB962C8B-B14F-4D97-AF65-F5344CB8AC3E}">
        <p14:creationId xmlns="" xmlns:p14="http://schemas.microsoft.com/office/powerpoint/2010/main" val="14958196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535772" y="282395"/>
            <a:ext cx="6404317" cy="523220"/>
          </a:xfrm>
          <a:prstGeom prst="rect">
            <a:avLst/>
          </a:prstGeom>
          <a:solidFill>
            <a:schemeClr val="accent2">
              <a:lumMod val="20000"/>
              <a:lumOff val="80000"/>
            </a:schemeClr>
          </a:solidFill>
        </p:spPr>
        <p:txBody>
          <a:bodyPr wrap="none">
            <a:spAutoFit/>
          </a:bodyPr>
          <a:lstStyle/>
          <a:p>
            <a:r>
              <a:rPr lang="zh-TW" altLang="en-US" sz="2800" b="1" kern="100" dirty="0" smtClean="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國中</a:t>
            </a:r>
            <a:r>
              <a:rPr lang="zh-TW" altLang="zh-TW" sz="2800" b="1" kern="100" dirty="0" smtClean="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教育</a:t>
            </a:r>
            <a:r>
              <a:rPr lang="zh-TW" altLang="zh-TW" sz="2800" b="1" kern="100" dirty="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會考各考試科目之</a:t>
            </a:r>
            <a:r>
              <a:rPr lang="zh-TW" altLang="zh-TW" sz="2800" b="1" kern="100" dirty="0" smtClean="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時間</a:t>
            </a:r>
            <a:r>
              <a:rPr lang="zh-TW" altLang="en-US" sz="2800" b="1" kern="100" dirty="0" smtClean="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及</a:t>
            </a:r>
            <a:r>
              <a:rPr lang="zh-TW" altLang="zh-TW" sz="2800" b="1" kern="100" dirty="0" smtClean="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題數</a:t>
            </a:r>
            <a:endParaRPr lang="zh-TW" altLang="en-US" sz="2800" b="1" kern="100" dirty="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normAutofit/>
          </a:bodyPr>
          <a:lstStyle/>
          <a:p>
            <a:fld id="{47D433DB-B31C-49C9-BEC3-1A87A9E59357}" type="slidenum">
              <a:rPr lang="zh-TW" altLang="en-US" smtClean="0"/>
              <a:pPr/>
              <a:t>8</a:t>
            </a:fld>
            <a:endParaRPr lang="zh-TW" altLang="en-US"/>
          </a:p>
        </p:txBody>
      </p:sp>
      <p:graphicFrame>
        <p:nvGraphicFramePr>
          <p:cNvPr id="7" name="表格 6"/>
          <p:cNvGraphicFramePr>
            <a:graphicFrameLocks noGrp="1"/>
          </p:cNvGraphicFramePr>
          <p:nvPr/>
        </p:nvGraphicFramePr>
        <p:xfrm>
          <a:off x="428597" y="928670"/>
          <a:ext cx="8286808" cy="5160963"/>
        </p:xfrm>
        <a:graphic>
          <a:graphicData uri="http://schemas.openxmlformats.org/drawingml/2006/table">
            <a:tbl>
              <a:tblPr firstRow="1" firstCol="1" bandRow="1" bandCol="1">
                <a:tableStyleId>{5C22544A-7EE6-4342-B048-85BDC9FD1C3A}</a:tableStyleId>
              </a:tblPr>
              <a:tblGrid>
                <a:gridCol w="900619"/>
                <a:gridCol w="900619"/>
                <a:gridCol w="1033525"/>
                <a:gridCol w="3518456"/>
                <a:gridCol w="1933589"/>
              </a:tblGrid>
              <a:tr h="372314">
                <a:tc gridSpan="2">
                  <a:txBody>
                    <a:bodyPr/>
                    <a:lstStyle/>
                    <a:p>
                      <a:pPr algn="ctr">
                        <a:spcAft>
                          <a:spcPts val="0"/>
                        </a:spcAft>
                      </a:pPr>
                      <a:r>
                        <a:rPr lang="zh-TW" sz="2000" kern="100" dirty="0">
                          <a:effectLst/>
                          <a:latin typeface="標楷體" pitchFamily="65" charset="-120"/>
                          <a:ea typeface="標楷體" pitchFamily="65" charset="-120"/>
                        </a:rPr>
                        <a:t>考試科目</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zh-TW" sz="2000" kern="100" dirty="0">
                          <a:effectLst/>
                          <a:latin typeface="標楷體" pitchFamily="65" charset="-120"/>
                          <a:ea typeface="標楷體" pitchFamily="65" charset="-120"/>
                        </a:rPr>
                        <a:t>時間</a:t>
                      </a:r>
                    </a:p>
                  </a:txBody>
                  <a:tcPr marL="54616" marR="54616" marT="29188" marB="29188" anchor="ctr">
                    <a:solidFill>
                      <a:srgbClr val="7030A0"/>
                    </a:solidFill>
                  </a:tcPr>
                </a:tc>
                <a:tc>
                  <a:txBody>
                    <a:bodyPr/>
                    <a:lstStyle/>
                    <a:p>
                      <a:pPr algn="ctr">
                        <a:spcAft>
                          <a:spcPts val="0"/>
                        </a:spcAft>
                      </a:pPr>
                      <a:r>
                        <a:rPr lang="zh-TW" sz="2000" kern="100" dirty="0">
                          <a:effectLst/>
                          <a:latin typeface="標楷體" pitchFamily="65" charset="-120"/>
                          <a:ea typeface="標楷體" pitchFamily="65" charset="-120"/>
                        </a:rPr>
                        <a:t>題數</a:t>
                      </a:r>
                    </a:p>
                  </a:txBody>
                  <a:tcPr marL="0" marR="0" marT="0" marB="0" anchor="ctr">
                    <a:solidFill>
                      <a:srgbClr val="7030A0"/>
                    </a:solidFill>
                  </a:tcPr>
                </a:tc>
                <a:tc>
                  <a:txBody>
                    <a:bodyPr/>
                    <a:lstStyle/>
                    <a:p>
                      <a:pPr algn="ctr">
                        <a:spcAft>
                          <a:spcPts val="0"/>
                        </a:spcAft>
                      </a:pPr>
                      <a:r>
                        <a:rPr lang="zh-TW" sz="2000" kern="100" dirty="0">
                          <a:effectLst/>
                          <a:latin typeface="標楷體" pitchFamily="65" charset="-120"/>
                          <a:ea typeface="標楷體" pitchFamily="65" charset="-120"/>
                        </a:rPr>
                        <a:t>結果呈現</a:t>
                      </a:r>
                    </a:p>
                  </a:txBody>
                  <a:tcPr marL="54616" marR="54616" marT="29188" marB="29188" anchor="ctr">
                    <a:solidFill>
                      <a:srgbClr val="7030A0"/>
                    </a:solidFill>
                  </a:tcPr>
                </a:tc>
              </a:tr>
              <a:tr h="540785">
                <a:tc gridSpan="2">
                  <a:txBody>
                    <a:bodyPr/>
                    <a:lstStyle/>
                    <a:p>
                      <a:pPr algn="ctr">
                        <a:spcAft>
                          <a:spcPts val="0"/>
                        </a:spcAft>
                      </a:pPr>
                      <a:r>
                        <a:rPr lang="zh-TW" sz="2000" kern="100" dirty="0">
                          <a:effectLst/>
                          <a:latin typeface="標楷體" pitchFamily="65" charset="-120"/>
                          <a:ea typeface="標楷體" pitchFamily="65" charset="-120"/>
                        </a:rPr>
                        <a:t>國文</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70</a:t>
                      </a:r>
                      <a:r>
                        <a:rPr lang="zh-TW" sz="2000" kern="100" dirty="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en-US" sz="2000" kern="100" dirty="0">
                          <a:effectLst/>
                          <a:latin typeface="標楷體" pitchFamily="65" charset="-120"/>
                          <a:ea typeface="標楷體" pitchFamily="65" charset="-120"/>
                        </a:rPr>
                        <a:t>45</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50</a:t>
                      </a:r>
                      <a:r>
                        <a:rPr lang="zh-TW" sz="2000" kern="100" dirty="0">
                          <a:effectLst/>
                          <a:latin typeface="標楷體" pitchFamily="65" charset="-120"/>
                          <a:ea typeface="標楷體" pitchFamily="65" charset="-120"/>
                        </a:rPr>
                        <a:t>題</a:t>
                      </a:r>
                    </a:p>
                  </a:txBody>
                  <a:tcPr marL="0" marR="0" marT="0" marB="0" anchor="ctr"/>
                </a:tc>
                <a:tc rowSpan="6">
                  <a:txBody>
                    <a:bodyPr/>
                    <a:lstStyle/>
                    <a:p>
                      <a:pPr algn="l">
                        <a:spcAft>
                          <a:spcPts val="0"/>
                        </a:spcAft>
                      </a:pPr>
                      <a:r>
                        <a:rPr lang="zh-TW" sz="2000" kern="100" dirty="0">
                          <a:effectLst/>
                          <a:latin typeface="標楷體" pitchFamily="65" charset="-120"/>
                          <a:ea typeface="標楷體" pitchFamily="65" charset="-120"/>
                        </a:rPr>
                        <a:t>分為「精熟</a:t>
                      </a:r>
                      <a:r>
                        <a:rPr lang="zh-TW" sz="2000" kern="100" dirty="0" smtClean="0">
                          <a:effectLst/>
                          <a:latin typeface="標楷體" pitchFamily="65" charset="-120"/>
                          <a:ea typeface="標楷體" pitchFamily="65" charset="-120"/>
                        </a:rPr>
                        <a:t>」</a:t>
                      </a:r>
                      <a:r>
                        <a:rPr lang="zh-TW" altLang="en-US" sz="2000" kern="100" dirty="0" smtClean="0">
                          <a:effectLst/>
                          <a:latin typeface="標楷體" pitchFamily="65" charset="-120"/>
                          <a:ea typeface="標楷體" pitchFamily="65" charset="-120"/>
                        </a:rPr>
                        <a:t>、</a:t>
                      </a:r>
                      <a:r>
                        <a:rPr lang="zh-TW" sz="2000" kern="100" dirty="0" smtClean="0">
                          <a:effectLst/>
                          <a:latin typeface="標楷體" pitchFamily="65" charset="-120"/>
                          <a:ea typeface="標楷體" pitchFamily="65" charset="-120"/>
                        </a:rPr>
                        <a:t>「</a:t>
                      </a:r>
                      <a:r>
                        <a:rPr lang="zh-TW" sz="2000" kern="100" dirty="0">
                          <a:effectLst/>
                          <a:latin typeface="標楷體" pitchFamily="65" charset="-120"/>
                          <a:ea typeface="標楷體" pitchFamily="65" charset="-120"/>
                        </a:rPr>
                        <a:t>基礎</a:t>
                      </a:r>
                      <a:r>
                        <a:rPr lang="zh-TW" sz="2000" kern="100" dirty="0" smtClean="0">
                          <a:effectLst/>
                          <a:latin typeface="標楷體" pitchFamily="65" charset="-120"/>
                          <a:ea typeface="標楷體" pitchFamily="65" charset="-120"/>
                        </a:rPr>
                        <a:t>」和</a:t>
                      </a:r>
                      <a:r>
                        <a:rPr lang="zh-TW" sz="2000" kern="100" dirty="0">
                          <a:effectLst/>
                          <a:latin typeface="標楷體" pitchFamily="65" charset="-120"/>
                          <a:ea typeface="標楷體" pitchFamily="65" charset="-120"/>
                        </a:rPr>
                        <a:t>「待加強」</a:t>
                      </a:r>
                      <a:r>
                        <a:rPr lang="en-US" sz="2000" kern="100" dirty="0">
                          <a:effectLst/>
                          <a:latin typeface="標楷體" pitchFamily="65" charset="-120"/>
                          <a:ea typeface="標楷體" pitchFamily="65" charset="-120"/>
                        </a:rPr>
                        <a:t>3</a:t>
                      </a:r>
                      <a:r>
                        <a:rPr lang="zh-TW" sz="2000" kern="100" dirty="0" smtClean="0">
                          <a:effectLst/>
                          <a:latin typeface="標楷體" pitchFamily="65" charset="-120"/>
                          <a:ea typeface="標楷體" pitchFamily="65" charset="-120"/>
                        </a:rPr>
                        <a:t>等級</a:t>
                      </a:r>
                      <a:endParaRPr lang="en-US" altLang="zh-TW" sz="2000" kern="100" dirty="0" smtClean="0">
                        <a:effectLst/>
                        <a:latin typeface="標楷體" pitchFamily="65" charset="-120"/>
                        <a:ea typeface="標楷體" pitchFamily="65" charset="-120"/>
                      </a:endParaRPr>
                    </a:p>
                    <a:p>
                      <a:pPr algn="l">
                        <a:spcAft>
                          <a:spcPts val="0"/>
                        </a:spcAft>
                      </a:pPr>
                      <a:endParaRPr lang="en-US" altLang="zh-TW" sz="2000" kern="100" dirty="0" smtClean="0">
                        <a:effectLst/>
                        <a:latin typeface="標楷體" pitchFamily="65" charset="-120"/>
                        <a:ea typeface="標楷體" pitchFamily="65" charset="-120"/>
                      </a:endParaRPr>
                    </a:p>
                    <a:p>
                      <a:pPr algn="l">
                        <a:spcAft>
                          <a:spcPts val="0"/>
                        </a:spcAft>
                      </a:pPr>
                      <a:endParaRPr lang="en-US" altLang="zh-TW" sz="2000" kern="100" dirty="0" smtClean="0">
                        <a:effectLst/>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solidFill>
                            <a:srgbClr val="FF0000"/>
                          </a:solidFill>
                          <a:latin typeface="標楷體" pitchFamily="65" charset="-120"/>
                          <a:ea typeface="標楷體" pitchFamily="65" charset="-120"/>
                        </a:rPr>
                        <a:t>成績計算方式可詳見教育部國中教育會考網站：</a:t>
                      </a:r>
                      <a:r>
                        <a:rPr lang="en-US" altLang="zh-TW" sz="2000" dirty="0" smtClean="0">
                          <a:solidFill>
                            <a:srgbClr val="FF0000"/>
                          </a:solidFill>
                          <a:latin typeface="標楷體" pitchFamily="65" charset="-120"/>
                          <a:ea typeface="標楷體" pitchFamily="65" charset="-120"/>
                        </a:rPr>
                        <a:t>http://cap.ntnu.edu.tw/</a:t>
                      </a:r>
                      <a:endParaRPr lang="zh-TW" altLang="en-US" sz="2000" dirty="0" smtClean="0">
                        <a:solidFill>
                          <a:srgbClr val="FF0000"/>
                        </a:solidFill>
                        <a:latin typeface="標楷體" pitchFamily="65" charset="-120"/>
                        <a:ea typeface="標楷體" pitchFamily="65" charset="-120"/>
                      </a:endParaRPr>
                    </a:p>
                    <a:p>
                      <a:pPr algn="l">
                        <a:spcAft>
                          <a:spcPts val="0"/>
                        </a:spcAft>
                      </a:pPr>
                      <a:endParaRPr lang="zh-TW" sz="2000" kern="100" dirty="0">
                        <a:effectLst/>
                        <a:latin typeface="標楷體" pitchFamily="65" charset="-120"/>
                        <a:ea typeface="標楷體" pitchFamily="65" charset="-120"/>
                      </a:endParaRPr>
                    </a:p>
                  </a:txBody>
                  <a:tcPr marL="54616" marR="54616" marT="29188" marB="29188" anchor="ctr"/>
                </a:tc>
              </a:tr>
              <a:tr h="972776">
                <a:tc>
                  <a:txBody>
                    <a:bodyPr/>
                    <a:lstStyle/>
                    <a:p>
                      <a:pPr algn="ctr">
                        <a:spcAft>
                          <a:spcPts val="0"/>
                        </a:spcAft>
                      </a:pPr>
                      <a:r>
                        <a:rPr lang="zh-TW" sz="2000" kern="100" dirty="0" smtClean="0">
                          <a:effectLst/>
                          <a:latin typeface="標楷體" pitchFamily="65" charset="-120"/>
                          <a:ea typeface="標楷體" pitchFamily="65" charset="-120"/>
                        </a:rPr>
                        <a:t>英語</a:t>
                      </a: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kern="100" dirty="0" smtClean="0">
                        <a:effectLst/>
                        <a:latin typeface="標楷體" pitchFamily="65" charset="-120"/>
                        <a:ea typeface="標楷體"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bg1"/>
                          </a:solidFill>
                          <a:effectLst/>
                          <a:latin typeface="標楷體" pitchFamily="65" charset="-120"/>
                          <a:ea typeface="標楷體" pitchFamily="65" charset="-120"/>
                        </a:rPr>
                        <a:t>閱讀</a:t>
                      </a:r>
                      <a:endParaRPr lang="zh-TW" altLang="zh-TW" sz="2000" kern="100" dirty="0" smtClean="0">
                        <a:solidFill>
                          <a:schemeClr val="bg1"/>
                        </a:solidFill>
                        <a:effectLst/>
                        <a:latin typeface="標楷體" pitchFamily="65" charset="-120"/>
                        <a:ea typeface="標楷體" pitchFamily="65" charset="-120"/>
                      </a:endParaRPr>
                    </a:p>
                    <a:p>
                      <a:pPr algn="ctr">
                        <a:spcAft>
                          <a:spcPts val="0"/>
                        </a:spcAft>
                      </a:pP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algn="ctr">
                        <a:spcAft>
                          <a:spcPts val="0"/>
                        </a:spcAft>
                      </a:pPr>
                      <a:r>
                        <a:rPr lang="en-US" sz="2000" kern="100" dirty="0" smtClean="0">
                          <a:effectLst/>
                          <a:latin typeface="標楷體" pitchFamily="65" charset="-120"/>
                          <a:ea typeface="標楷體" pitchFamily="65" charset="-120"/>
                        </a:rPr>
                        <a:t>60</a:t>
                      </a:r>
                      <a:r>
                        <a:rPr lang="zh-TW" sz="2000" kern="100" dirty="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zh-TW" sz="2000" kern="100" dirty="0" smtClean="0">
                          <a:effectLst/>
                          <a:latin typeface="標楷體" pitchFamily="65" charset="-120"/>
                          <a:ea typeface="標楷體" pitchFamily="65" charset="-120"/>
                        </a:rPr>
                        <a:t>閱讀</a:t>
                      </a:r>
                      <a:r>
                        <a:rPr lang="en-US" sz="2000" kern="100" dirty="0" smtClean="0">
                          <a:effectLst/>
                          <a:latin typeface="標楷體" pitchFamily="65" charset="-120"/>
                          <a:ea typeface="標楷體" pitchFamily="65" charset="-120"/>
                        </a:rPr>
                        <a:t>40</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45</a:t>
                      </a:r>
                      <a:r>
                        <a:rPr lang="zh-TW" sz="2000" kern="100" dirty="0" smtClean="0">
                          <a:effectLst/>
                          <a:latin typeface="標楷體" pitchFamily="65" charset="-120"/>
                          <a:ea typeface="標楷體" pitchFamily="65" charset="-120"/>
                        </a:rPr>
                        <a:t>題</a:t>
                      </a:r>
                      <a:endParaRPr lang="en-US" altLang="zh-TW" sz="2000" kern="100" dirty="0" smtClean="0">
                        <a:effectLst/>
                        <a:latin typeface="標楷體" pitchFamily="65" charset="-120"/>
                        <a:ea typeface="標楷體" pitchFamily="65" charset="-120"/>
                      </a:endParaRPr>
                    </a:p>
                    <a:p>
                      <a:pPr algn="ctr">
                        <a:spcAft>
                          <a:spcPts val="0"/>
                        </a:spcAft>
                      </a:pPr>
                      <a:r>
                        <a:rPr lang="en-US" altLang="zh-TW" sz="2000" kern="100" dirty="0" smtClean="0">
                          <a:solidFill>
                            <a:srgbClr val="FF0000"/>
                          </a:solidFill>
                          <a:effectLst/>
                          <a:latin typeface="標楷體" pitchFamily="65" charset="-120"/>
                          <a:ea typeface="標楷體" pitchFamily="65" charset="-120"/>
                        </a:rPr>
                        <a:t>(</a:t>
                      </a:r>
                      <a:r>
                        <a:rPr lang="zh-TW" altLang="en-US" sz="2000" kern="100" dirty="0" smtClean="0">
                          <a:solidFill>
                            <a:srgbClr val="FF0000"/>
                          </a:solidFill>
                          <a:effectLst/>
                          <a:latin typeface="標楷體" pitchFamily="65" charset="-120"/>
                          <a:ea typeface="標楷體" pitchFamily="65" charset="-120"/>
                        </a:rPr>
                        <a:t>占總成績</a:t>
                      </a:r>
                      <a:r>
                        <a:rPr lang="en-US" altLang="zh-TW" sz="2000" kern="100" dirty="0" smtClean="0">
                          <a:solidFill>
                            <a:srgbClr val="FF0000"/>
                          </a:solidFill>
                          <a:effectLst/>
                          <a:latin typeface="標楷體" pitchFamily="65" charset="-120"/>
                          <a:ea typeface="標楷體" pitchFamily="65" charset="-120"/>
                        </a:rPr>
                        <a:t>80%)</a:t>
                      </a:r>
                      <a:r>
                        <a:rPr lang="en-US" altLang="zh-TW" sz="2000" kern="100" dirty="0" smtClean="0">
                          <a:effectLst/>
                          <a:latin typeface="標楷體" pitchFamily="65" charset="-120"/>
                          <a:ea typeface="標楷體" pitchFamily="65" charset="-120"/>
                        </a:rPr>
                        <a:t> </a:t>
                      </a:r>
                      <a:endParaRPr lang="zh-TW" sz="2000" kern="100" dirty="0">
                        <a:effectLst/>
                        <a:latin typeface="標楷體" pitchFamily="65" charset="-120"/>
                        <a:ea typeface="標楷體" pitchFamily="65" charset="-120"/>
                      </a:endParaRPr>
                    </a:p>
                  </a:txBody>
                  <a:tcPr marL="0" marR="0" marT="0" marB="0" anchor="ctr"/>
                </a:tc>
                <a:tc vMerge="1">
                  <a:txBody>
                    <a:bodyPr/>
                    <a:lstStyle/>
                    <a:p>
                      <a:endParaRPr lang="zh-TW" altLang="en-US"/>
                    </a:p>
                  </a:txBody>
                  <a:tcPr/>
                </a:tc>
              </a:tr>
              <a:tr h="972776">
                <a:tc>
                  <a:txBody>
                    <a:bodyPr/>
                    <a:lstStyle/>
                    <a:p>
                      <a:pPr algn="ctr">
                        <a:spcAft>
                          <a:spcPts val="0"/>
                        </a:spcAft>
                      </a:pPr>
                      <a:r>
                        <a:rPr lang="zh-TW" altLang="en-US" sz="2000" kern="100" dirty="0" smtClean="0">
                          <a:effectLst/>
                          <a:latin typeface="標楷體" pitchFamily="65" charset="-120"/>
                          <a:ea typeface="標楷體" pitchFamily="65" charset="-120"/>
                        </a:rPr>
                        <a:t>英語</a:t>
                      </a: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000" kern="100" dirty="0" smtClean="0">
                        <a:effectLst/>
                        <a:latin typeface="標楷體" pitchFamily="65" charset="-120"/>
                        <a:ea typeface="標楷體"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smtClean="0">
                          <a:solidFill>
                            <a:schemeClr val="bg1"/>
                          </a:solidFill>
                          <a:effectLst/>
                          <a:latin typeface="標楷體" pitchFamily="65" charset="-120"/>
                          <a:ea typeface="標楷體" pitchFamily="65" charset="-120"/>
                        </a:rPr>
                        <a:t>聽力</a:t>
                      </a:r>
                      <a:endParaRPr lang="zh-TW" altLang="zh-TW" sz="2000" kern="100" dirty="0" smtClean="0">
                        <a:solidFill>
                          <a:schemeClr val="bg1"/>
                        </a:solidFill>
                        <a:effectLst/>
                        <a:latin typeface="標楷體" pitchFamily="65" charset="-120"/>
                        <a:ea typeface="標楷體" pitchFamily="65" charset="-120"/>
                      </a:endParaRPr>
                    </a:p>
                    <a:p>
                      <a:pPr algn="ctr">
                        <a:spcAft>
                          <a:spcPts val="0"/>
                        </a:spcAft>
                      </a:pPr>
                      <a:endParaRPr lang="zh-TW" sz="2000" kern="100" dirty="0">
                        <a:effectLst/>
                        <a:latin typeface="標楷體" pitchFamily="65" charset="-120"/>
                        <a:ea typeface="標楷體" pitchFamily="65" charset="-120"/>
                      </a:endParaRPr>
                    </a:p>
                  </a:txBody>
                  <a:tcPr marL="54616" marR="54616" marT="29188" marB="29188" anchor="ctr">
                    <a:solidFill>
                      <a:srgbClr val="7030A0"/>
                    </a:solidFill>
                  </a:tcPr>
                </a:tc>
                <a:tc>
                  <a:txBody>
                    <a:bodyPr/>
                    <a:lstStyle/>
                    <a:p>
                      <a:pPr algn="ctr">
                        <a:spcAft>
                          <a:spcPts val="0"/>
                        </a:spcAft>
                      </a:pPr>
                      <a:r>
                        <a:rPr lang="en-US" altLang="zh-TW" sz="2000" kern="100" dirty="0" smtClean="0">
                          <a:effectLst/>
                          <a:latin typeface="標楷體" pitchFamily="65" charset="-120"/>
                          <a:ea typeface="標楷體" pitchFamily="65" charset="-120"/>
                        </a:rPr>
                        <a:t>25</a:t>
                      </a:r>
                      <a:r>
                        <a:rPr lang="zh-TW" altLang="en-US" sz="2000" kern="100" dirty="0" smtClean="0">
                          <a:effectLst/>
                          <a:latin typeface="標楷體" pitchFamily="65" charset="-120"/>
                          <a:ea typeface="標楷體" pitchFamily="65" charset="-120"/>
                        </a:rPr>
                        <a:t>分鐘</a:t>
                      </a:r>
                      <a:endParaRPr lang="zh-TW" sz="2000" kern="100" dirty="0">
                        <a:effectLst/>
                        <a:latin typeface="標楷體" pitchFamily="65" charset="-120"/>
                        <a:ea typeface="標楷體" pitchFamily="65" charset="-120"/>
                      </a:endParaRPr>
                    </a:p>
                  </a:txBody>
                  <a:tcPr marL="54616" marR="54616" marT="29188" marB="29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smtClean="0">
                          <a:effectLst/>
                          <a:latin typeface="標楷體" pitchFamily="65" charset="-120"/>
                          <a:ea typeface="標楷體" pitchFamily="65" charset="-120"/>
                        </a:rPr>
                        <a:t>20</a:t>
                      </a:r>
                      <a:r>
                        <a:rPr lang="zh-TW" altLang="zh-TW" sz="2000" kern="100" dirty="0" smtClean="0">
                          <a:effectLst/>
                          <a:latin typeface="標楷體" pitchFamily="65" charset="-120"/>
                          <a:ea typeface="標楷體" pitchFamily="65" charset="-120"/>
                        </a:rPr>
                        <a:t>～</a:t>
                      </a:r>
                      <a:r>
                        <a:rPr lang="en-US" altLang="zh-TW" sz="2000" kern="100" dirty="0" smtClean="0">
                          <a:effectLst/>
                          <a:latin typeface="標楷體" pitchFamily="65" charset="-120"/>
                          <a:ea typeface="標楷體" pitchFamily="65" charset="-120"/>
                        </a:rPr>
                        <a:t>30</a:t>
                      </a:r>
                      <a:r>
                        <a:rPr lang="zh-TW" altLang="zh-TW" sz="2000" kern="100" dirty="0" smtClean="0">
                          <a:effectLst/>
                          <a:latin typeface="標楷體" pitchFamily="65" charset="-120"/>
                          <a:ea typeface="標楷體" pitchFamily="65" charset="-120"/>
                        </a:rPr>
                        <a:t>題</a:t>
                      </a:r>
                      <a:endParaRPr lang="en-US" altLang="zh-TW" sz="2000" kern="100" dirty="0" smtClean="0">
                        <a:effectLst/>
                        <a:latin typeface="標楷體" pitchFamily="65" charset="-120"/>
                        <a:ea typeface="標楷體" pitchFamily="65" charset="-120"/>
                      </a:endParaRPr>
                    </a:p>
                    <a:p>
                      <a:pPr algn="ctr">
                        <a:spcAft>
                          <a:spcPts val="0"/>
                        </a:spcAft>
                      </a:pPr>
                      <a:r>
                        <a:rPr lang="en-US" altLang="zh-TW" sz="2000" kern="100" dirty="0" smtClean="0">
                          <a:solidFill>
                            <a:srgbClr val="FF0000"/>
                          </a:solidFill>
                          <a:effectLst/>
                          <a:latin typeface="標楷體" pitchFamily="65" charset="-120"/>
                          <a:ea typeface="標楷體" pitchFamily="65" charset="-120"/>
                        </a:rPr>
                        <a:t>(</a:t>
                      </a:r>
                      <a:r>
                        <a:rPr lang="zh-TW" altLang="en-US" sz="2000" kern="100" dirty="0" smtClean="0">
                          <a:solidFill>
                            <a:srgbClr val="FF0000"/>
                          </a:solidFill>
                          <a:effectLst/>
                          <a:latin typeface="標楷體" pitchFamily="65" charset="-120"/>
                          <a:ea typeface="標楷體" pitchFamily="65" charset="-120"/>
                        </a:rPr>
                        <a:t>占總成績</a:t>
                      </a:r>
                      <a:r>
                        <a:rPr lang="en-US" altLang="zh-TW" sz="2000" kern="100" dirty="0" smtClean="0">
                          <a:solidFill>
                            <a:srgbClr val="FF0000"/>
                          </a:solidFill>
                          <a:effectLst/>
                          <a:latin typeface="標楷體" pitchFamily="65" charset="-120"/>
                          <a:ea typeface="標楷體" pitchFamily="65" charset="-120"/>
                        </a:rPr>
                        <a:t>20%)</a:t>
                      </a:r>
                      <a:endParaRPr lang="zh-TW" sz="2000" kern="100" dirty="0">
                        <a:effectLst/>
                        <a:latin typeface="標楷體" pitchFamily="65" charset="-120"/>
                        <a:ea typeface="標楷體" pitchFamily="65" charset="-120"/>
                      </a:endParaRPr>
                    </a:p>
                  </a:txBody>
                  <a:tcPr marL="0" marR="0" marT="0" marB="0" anchor="ctr"/>
                </a:tc>
                <a:tc vMerge="1">
                  <a:txBody>
                    <a:bodyPr/>
                    <a:lstStyle/>
                    <a:p>
                      <a:endParaRPr lang="zh-TW" altLang="en-US"/>
                    </a:p>
                  </a:txBody>
                  <a:tcPr/>
                </a:tc>
              </a:tr>
              <a:tr h="937361">
                <a:tc gridSpan="2">
                  <a:txBody>
                    <a:bodyPr/>
                    <a:lstStyle/>
                    <a:p>
                      <a:pPr algn="ctr">
                        <a:spcAft>
                          <a:spcPts val="0"/>
                        </a:spcAft>
                      </a:pPr>
                      <a:r>
                        <a:rPr lang="zh-TW" sz="2000" kern="100" dirty="0">
                          <a:effectLst/>
                          <a:latin typeface="標楷體" pitchFamily="65" charset="-120"/>
                          <a:ea typeface="標楷體" pitchFamily="65" charset="-120"/>
                        </a:rPr>
                        <a:t>數學</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80</a:t>
                      </a:r>
                      <a:r>
                        <a:rPr lang="zh-TW" sz="2000" kern="100" dirty="0">
                          <a:effectLst/>
                          <a:latin typeface="標楷體" pitchFamily="65" charset="-120"/>
                          <a:ea typeface="標楷體" pitchFamily="65" charset="-120"/>
                        </a:rPr>
                        <a:t>分鐘</a:t>
                      </a:r>
                    </a:p>
                  </a:txBody>
                  <a:tcPr marL="54616" marR="54616" marT="29188" marB="29188" anchor="ctr"/>
                </a:tc>
                <a:tc>
                  <a:txBody>
                    <a:bodyPr/>
                    <a:lstStyle/>
                    <a:p>
                      <a:pPr algn="ctr">
                        <a:spcBef>
                          <a:spcPts val="0"/>
                        </a:spcBef>
                        <a:spcAft>
                          <a:spcPts val="0"/>
                        </a:spcAft>
                      </a:pPr>
                      <a:r>
                        <a:rPr lang="en-US" sz="2000" kern="100" dirty="0">
                          <a:effectLst/>
                          <a:latin typeface="標楷體" pitchFamily="65" charset="-120"/>
                          <a:ea typeface="標楷體" pitchFamily="65" charset="-120"/>
                        </a:rPr>
                        <a:t>27</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33</a:t>
                      </a:r>
                      <a:r>
                        <a:rPr lang="zh-TW" sz="2000" kern="100" dirty="0">
                          <a:effectLst/>
                          <a:latin typeface="標楷體" pitchFamily="65" charset="-120"/>
                          <a:ea typeface="標楷體" pitchFamily="65" charset="-120"/>
                        </a:rPr>
                        <a:t>題</a:t>
                      </a:r>
                      <a:r>
                        <a:rPr lang="en-US" sz="2000" kern="100" dirty="0">
                          <a:effectLst/>
                          <a:latin typeface="標楷體" pitchFamily="65" charset="-120"/>
                          <a:ea typeface="標楷體" pitchFamily="65" charset="-120"/>
                        </a:rPr>
                        <a:t> </a:t>
                      </a:r>
                      <a:endParaRPr lang="en-US" sz="2000" kern="100" dirty="0" smtClean="0">
                        <a:effectLst/>
                        <a:latin typeface="標楷體" pitchFamily="65" charset="-120"/>
                        <a:ea typeface="標楷體"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sz="2000" kern="100" dirty="0" smtClean="0">
                          <a:effectLst/>
                          <a:latin typeface="標楷體" pitchFamily="65" charset="-120"/>
                          <a:ea typeface="標楷體" pitchFamily="65" charset="-120"/>
                        </a:rPr>
                        <a:t>選擇題</a:t>
                      </a:r>
                      <a:r>
                        <a:rPr lang="en-US" sz="2000" kern="100" dirty="0">
                          <a:effectLst/>
                          <a:latin typeface="標楷體" pitchFamily="65" charset="-120"/>
                          <a:ea typeface="標楷體" pitchFamily="65" charset="-120"/>
                        </a:rPr>
                        <a:t>25</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30</a:t>
                      </a:r>
                      <a:r>
                        <a:rPr lang="zh-TW" sz="2000" kern="100" dirty="0" smtClean="0">
                          <a:effectLst/>
                          <a:latin typeface="標楷體" pitchFamily="65" charset="-120"/>
                          <a:ea typeface="標楷體" pitchFamily="65" charset="-120"/>
                        </a:rPr>
                        <a:t>題</a:t>
                      </a:r>
                      <a:r>
                        <a:rPr lang="en-US" altLang="zh-TW" sz="2000" kern="100" dirty="0" smtClean="0">
                          <a:solidFill>
                            <a:srgbClr val="FF0000"/>
                          </a:solidFill>
                          <a:effectLst/>
                          <a:latin typeface="標楷體" pitchFamily="65" charset="-120"/>
                          <a:ea typeface="標楷體" pitchFamily="65" charset="-120"/>
                        </a:rPr>
                        <a:t>(</a:t>
                      </a:r>
                      <a:r>
                        <a:rPr lang="zh-TW" altLang="en-US" sz="2000" kern="100" dirty="0" smtClean="0">
                          <a:solidFill>
                            <a:srgbClr val="FF0000"/>
                          </a:solidFill>
                          <a:effectLst/>
                          <a:latin typeface="標楷體" pitchFamily="65" charset="-120"/>
                          <a:ea typeface="標楷體" pitchFamily="65" charset="-120"/>
                        </a:rPr>
                        <a:t>占總成績</a:t>
                      </a:r>
                      <a:r>
                        <a:rPr lang="en-US" altLang="zh-TW" sz="2000" kern="100" dirty="0" smtClean="0">
                          <a:solidFill>
                            <a:srgbClr val="FF0000"/>
                          </a:solidFill>
                          <a:effectLst/>
                          <a:latin typeface="標楷體" pitchFamily="65" charset="-120"/>
                          <a:ea typeface="標楷體" pitchFamily="65" charset="-120"/>
                        </a:rPr>
                        <a:t>85%)</a:t>
                      </a:r>
                      <a:r>
                        <a:rPr lang="en-US" altLang="zh-TW" sz="2000" kern="100" dirty="0" smtClean="0">
                          <a:effectLst/>
                          <a:latin typeface="標楷體" pitchFamily="65" charset="-120"/>
                          <a:ea typeface="標楷體" pitchFamily="65" charset="-12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zh-TW" sz="2000" kern="100" dirty="0" smtClean="0">
                          <a:effectLst/>
                          <a:latin typeface="標楷體" pitchFamily="65" charset="-120"/>
                          <a:ea typeface="標楷體" pitchFamily="65" charset="-120"/>
                        </a:rPr>
                        <a:t>非</a:t>
                      </a:r>
                      <a:r>
                        <a:rPr lang="zh-TW" sz="2000" kern="100" dirty="0">
                          <a:effectLst/>
                          <a:latin typeface="標楷體" pitchFamily="65" charset="-120"/>
                          <a:ea typeface="標楷體" pitchFamily="65" charset="-120"/>
                        </a:rPr>
                        <a:t>選擇題</a:t>
                      </a:r>
                      <a:r>
                        <a:rPr lang="en-US" sz="2000" kern="100" dirty="0">
                          <a:effectLst/>
                          <a:latin typeface="標楷體" pitchFamily="65" charset="-120"/>
                          <a:ea typeface="標楷體" pitchFamily="65" charset="-120"/>
                        </a:rPr>
                        <a:t>2</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3</a:t>
                      </a:r>
                      <a:r>
                        <a:rPr lang="zh-TW" sz="2000" kern="100" dirty="0" smtClean="0">
                          <a:effectLst/>
                          <a:latin typeface="標楷體" pitchFamily="65" charset="-120"/>
                          <a:ea typeface="標楷體" pitchFamily="65" charset="-120"/>
                        </a:rPr>
                        <a:t>題</a:t>
                      </a:r>
                      <a:r>
                        <a:rPr lang="en-US" altLang="zh-TW" sz="2000" kern="100" dirty="0" smtClean="0">
                          <a:solidFill>
                            <a:srgbClr val="FF0000"/>
                          </a:solidFill>
                          <a:effectLst/>
                          <a:latin typeface="標楷體" pitchFamily="65" charset="-120"/>
                          <a:ea typeface="標楷體" pitchFamily="65" charset="-120"/>
                        </a:rPr>
                        <a:t>(</a:t>
                      </a:r>
                      <a:r>
                        <a:rPr lang="zh-TW" altLang="en-US" sz="2000" kern="100" dirty="0" smtClean="0">
                          <a:solidFill>
                            <a:srgbClr val="FF0000"/>
                          </a:solidFill>
                          <a:effectLst/>
                          <a:latin typeface="標楷體" pitchFamily="65" charset="-120"/>
                          <a:ea typeface="標楷體" pitchFamily="65" charset="-120"/>
                        </a:rPr>
                        <a:t>占總成績</a:t>
                      </a:r>
                      <a:r>
                        <a:rPr lang="en-US" altLang="zh-TW" sz="2000" kern="100" dirty="0" smtClean="0">
                          <a:solidFill>
                            <a:srgbClr val="FF0000"/>
                          </a:solidFill>
                          <a:effectLst/>
                          <a:latin typeface="標楷體" pitchFamily="65" charset="-120"/>
                          <a:ea typeface="標楷體" pitchFamily="65" charset="-120"/>
                        </a:rPr>
                        <a:t>15%)</a:t>
                      </a:r>
                      <a:r>
                        <a:rPr lang="en-US" altLang="zh-TW" sz="2000" kern="100" dirty="0" smtClean="0">
                          <a:effectLst/>
                          <a:latin typeface="標楷體" pitchFamily="65" charset="-120"/>
                          <a:ea typeface="標楷體" pitchFamily="65" charset="-120"/>
                        </a:rPr>
                        <a:t> </a:t>
                      </a:r>
                      <a:endParaRPr lang="zh-TW" altLang="zh-TW" sz="2000" kern="100" dirty="0" smtClean="0">
                        <a:effectLst/>
                        <a:latin typeface="標楷體" pitchFamily="65" charset="-120"/>
                        <a:ea typeface="標楷體" pitchFamily="65" charset="-120"/>
                      </a:endParaRPr>
                    </a:p>
                  </a:txBody>
                  <a:tcPr marL="0" marR="0" marT="0" marB="0" anchor="ctr"/>
                </a:tc>
                <a:tc vMerge="1">
                  <a:txBody>
                    <a:bodyPr/>
                    <a:lstStyle/>
                    <a:p>
                      <a:endParaRPr lang="zh-TW" altLang="en-US"/>
                    </a:p>
                  </a:txBody>
                  <a:tcPr/>
                </a:tc>
              </a:tr>
              <a:tr h="501073">
                <a:tc gridSpan="2">
                  <a:txBody>
                    <a:bodyPr/>
                    <a:lstStyle/>
                    <a:p>
                      <a:pPr algn="ctr">
                        <a:spcAft>
                          <a:spcPts val="0"/>
                        </a:spcAft>
                      </a:pPr>
                      <a:r>
                        <a:rPr lang="zh-TW" sz="2000" kern="100" dirty="0">
                          <a:effectLst/>
                          <a:latin typeface="標楷體" pitchFamily="65" charset="-120"/>
                          <a:ea typeface="標楷體" pitchFamily="65" charset="-120"/>
                        </a:rPr>
                        <a:t>社會</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70</a:t>
                      </a:r>
                      <a:r>
                        <a:rPr lang="zh-TW" sz="2000" kern="10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en-US" sz="2000" kern="100" dirty="0">
                          <a:effectLst/>
                          <a:latin typeface="標楷體" pitchFamily="65" charset="-120"/>
                          <a:ea typeface="標楷體" pitchFamily="65" charset="-120"/>
                        </a:rPr>
                        <a:t>60</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70</a:t>
                      </a:r>
                      <a:r>
                        <a:rPr lang="zh-TW" sz="2000" kern="100" dirty="0">
                          <a:effectLst/>
                          <a:latin typeface="標楷體" pitchFamily="65" charset="-120"/>
                          <a:ea typeface="標楷體" pitchFamily="65" charset="-120"/>
                        </a:rPr>
                        <a:t>題</a:t>
                      </a:r>
                    </a:p>
                  </a:txBody>
                  <a:tcPr marL="0" marR="0" marT="0" marB="0" anchor="ctr"/>
                </a:tc>
                <a:tc vMerge="1">
                  <a:txBody>
                    <a:bodyPr/>
                    <a:lstStyle/>
                    <a:p>
                      <a:endParaRPr lang="zh-TW" altLang="en-US"/>
                    </a:p>
                  </a:txBody>
                  <a:tcPr/>
                </a:tc>
              </a:tr>
              <a:tr h="431939">
                <a:tc gridSpan="2">
                  <a:txBody>
                    <a:bodyPr/>
                    <a:lstStyle/>
                    <a:p>
                      <a:pPr algn="ctr">
                        <a:spcAft>
                          <a:spcPts val="0"/>
                        </a:spcAft>
                      </a:pPr>
                      <a:r>
                        <a:rPr lang="zh-TW" sz="2000" kern="100" dirty="0">
                          <a:effectLst/>
                          <a:latin typeface="標楷體" pitchFamily="65" charset="-120"/>
                          <a:ea typeface="標楷體" pitchFamily="65" charset="-120"/>
                        </a:rPr>
                        <a:t>自然</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70</a:t>
                      </a:r>
                      <a:r>
                        <a:rPr lang="zh-TW" sz="2000" kern="10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en-US" sz="2000" kern="100" dirty="0">
                          <a:effectLst/>
                          <a:latin typeface="標楷體" pitchFamily="65" charset="-120"/>
                          <a:ea typeface="標楷體" pitchFamily="65" charset="-120"/>
                        </a:rPr>
                        <a:t>50</a:t>
                      </a:r>
                      <a:r>
                        <a:rPr lang="zh-TW" sz="2000" kern="100" dirty="0">
                          <a:effectLst/>
                          <a:latin typeface="標楷體" pitchFamily="65" charset="-120"/>
                          <a:ea typeface="標楷體" pitchFamily="65" charset="-120"/>
                        </a:rPr>
                        <a:t>～</a:t>
                      </a:r>
                      <a:r>
                        <a:rPr lang="en-US" sz="2000" kern="100" dirty="0">
                          <a:effectLst/>
                          <a:latin typeface="標楷體" pitchFamily="65" charset="-120"/>
                          <a:ea typeface="標楷體" pitchFamily="65" charset="-120"/>
                        </a:rPr>
                        <a:t>60</a:t>
                      </a:r>
                      <a:r>
                        <a:rPr lang="zh-TW" sz="2000" kern="100" dirty="0">
                          <a:effectLst/>
                          <a:latin typeface="標楷體" pitchFamily="65" charset="-120"/>
                          <a:ea typeface="標楷體" pitchFamily="65" charset="-120"/>
                        </a:rPr>
                        <a:t>題</a:t>
                      </a:r>
                    </a:p>
                  </a:txBody>
                  <a:tcPr marL="0" marR="0" marT="0" marB="0" anchor="ctr"/>
                </a:tc>
                <a:tc vMerge="1">
                  <a:txBody>
                    <a:bodyPr/>
                    <a:lstStyle/>
                    <a:p>
                      <a:endParaRPr lang="zh-TW" altLang="en-US"/>
                    </a:p>
                  </a:txBody>
                  <a:tcPr/>
                </a:tc>
              </a:tr>
              <a:tr h="431939">
                <a:tc gridSpan="2">
                  <a:txBody>
                    <a:bodyPr/>
                    <a:lstStyle/>
                    <a:p>
                      <a:pPr algn="ctr">
                        <a:spcAft>
                          <a:spcPts val="0"/>
                        </a:spcAft>
                      </a:pPr>
                      <a:r>
                        <a:rPr lang="zh-TW" sz="2000" kern="100" dirty="0">
                          <a:effectLst/>
                          <a:latin typeface="標楷體" pitchFamily="65" charset="-120"/>
                          <a:ea typeface="標楷體" pitchFamily="65" charset="-120"/>
                        </a:rPr>
                        <a:t>寫作測驗 </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itchFamily="65" charset="-120"/>
                          <a:ea typeface="標楷體" pitchFamily="65" charset="-120"/>
                        </a:rPr>
                        <a:t>50</a:t>
                      </a:r>
                      <a:r>
                        <a:rPr lang="zh-TW" sz="2000" kern="100">
                          <a:effectLst/>
                          <a:latin typeface="標楷體" pitchFamily="65" charset="-120"/>
                          <a:ea typeface="標楷體" pitchFamily="65" charset="-120"/>
                        </a:rPr>
                        <a:t>分鐘</a:t>
                      </a:r>
                    </a:p>
                  </a:txBody>
                  <a:tcPr marL="54616" marR="54616" marT="29188" marB="29188" anchor="ctr"/>
                </a:tc>
                <a:tc>
                  <a:txBody>
                    <a:bodyPr/>
                    <a:lstStyle/>
                    <a:p>
                      <a:pPr algn="ctr">
                        <a:spcAft>
                          <a:spcPts val="0"/>
                        </a:spcAft>
                      </a:pPr>
                      <a:r>
                        <a:rPr lang="en-US" sz="2000" kern="100" dirty="0">
                          <a:effectLst/>
                          <a:latin typeface="標楷體" pitchFamily="65" charset="-120"/>
                          <a:ea typeface="標楷體" pitchFamily="65" charset="-120"/>
                        </a:rPr>
                        <a:t>1</a:t>
                      </a:r>
                      <a:r>
                        <a:rPr lang="zh-TW" sz="2000" kern="100" dirty="0">
                          <a:effectLst/>
                          <a:latin typeface="標楷體" pitchFamily="65" charset="-120"/>
                          <a:ea typeface="標楷體" pitchFamily="65" charset="-120"/>
                        </a:rPr>
                        <a:t>題</a:t>
                      </a:r>
                    </a:p>
                  </a:txBody>
                  <a:tcPr marL="0" marR="0" marT="0" marB="0" anchor="ctr"/>
                </a:tc>
                <a:tc>
                  <a:txBody>
                    <a:bodyPr/>
                    <a:lstStyle/>
                    <a:p>
                      <a:pPr algn="ctr">
                        <a:spcAft>
                          <a:spcPts val="0"/>
                        </a:spcAft>
                      </a:pPr>
                      <a:r>
                        <a:rPr lang="zh-TW" sz="2000" kern="100" dirty="0">
                          <a:effectLst/>
                          <a:latin typeface="標楷體" pitchFamily="65" charset="-120"/>
                          <a:ea typeface="標楷體" pitchFamily="65" charset="-120"/>
                        </a:rPr>
                        <a:t>分為一至六級分</a:t>
                      </a:r>
                    </a:p>
                  </a:txBody>
                  <a:tcPr marL="54616" marR="54616" marT="29188" marB="29188" anchor="ctr"/>
                </a:tc>
              </a:tr>
            </a:tbl>
          </a:graphicData>
        </a:graphic>
      </p:graphicFrame>
      <p:sp>
        <p:nvSpPr>
          <p:cNvPr id="8" name="Rectangle 2"/>
          <p:cNvSpPr>
            <a:spLocks noChangeArrowheads="1"/>
          </p:cNvSpPr>
          <p:nvPr/>
        </p:nvSpPr>
        <p:spPr bwMode="auto">
          <a:xfrm>
            <a:off x="357158" y="6072206"/>
            <a:ext cx="8497886" cy="476672"/>
          </a:xfrm>
          <a:prstGeom prst="rect">
            <a:avLst/>
          </a:prstGeom>
          <a:solidFill>
            <a:schemeClr val="bg1">
              <a:alpha val="6784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endParaRPr lang="en-US" altLang="zh-TW" sz="2200" b="1" dirty="0" smtClean="0">
              <a:latin typeface="微軟正黑體" panose="020B0604030504040204" pitchFamily="34" charset="-120"/>
              <a:ea typeface="微軟正黑體" panose="020B0604030504040204" pitchFamily="34" charset="-120"/>
            </a:endParaRPr>
          </a:p>
          <a:p>
            <a:pPr>
              <a:spcBef>
                <a:spcPct val="0"/>
              </a:spcBef>
              <a:buFontTx/>
              <a:buNone/>
            </a:pPr>
            <a:r>
              <a:rPr lang="en-US" altLang="zh-TW" sz="2200" b="1" dirty="0" smtClean="0">
                <a:latin typeface="微軟正黑體" panose="020B0604030504040204" pitchFamily="34" charset="-120"/>
                <a:ea typeface="微軟正黑體" panose="020B0604030504040204" pitchFamily="34" charset="-120"/>
              </a:rPr>
              <a:t>※</a:t>
            </a:r>
            <a:r>
              <a:rPr lang="zh-TW" altLang="en-US" sz="2200" b="1" dirty="0" smtClean="0">
                <a:solidFill>
                  <a:srgbClr val="3333FF"/>
                </a:solidFill>
                <a:latin typeface="微軟正黑體" panose="020B0604030504040204" pitchFamily="34" charset="-120"/>
                <a:ea typeface="微軟正黑體" panose="020B0604030504040204" pitchFamily="34" charset="-120"/>
              </a:rPr>
              <a:t>「</a:t>
            </a:r>
            <a:r>
              <a:rPr lang="zh-TW" altLang="en-US" sz="2200" b="1" dirty="0">
                <a:solidFill>
                  <a:srgbClr val="3333FF"/>
                </a:solidFill>
                <a:latin typeface="微軟正黑體" panose="020B0604030504040204" pitchFamily="34" charset="-120"/>
                <a:ea typeface="微軟正黑體" panose="020B0604030504040204" pitchFamily="34" charset="-120"/>
              </a:rPr>
              <a:t>寫作測驗」及「數學非選擇題」必須要用</a:t>
            </a:r>
            <a:r>
              <a:rPr lang="zh-TW" altLang="en-US" sz="2200" b="1" dirty="0">
                <a:solidFill>
                  <a:srgbClr val="FF0000"/>
                </a:solidFill>
                <a:latin typeface="微軟正黑體" panose="020B0604030504040204" pitchFamily="34" charset="-120"/>
                <a:ea typeface="微軟正黑體" panose="020B0604030504040204" pitchFamily="34" charset="-120"/>
              </a:rPr>
              <a:t>黑色墨水筆</a:t>
            </a:r>
            <a:r>
              <a:rPr lang="zh-TW" altLang="en-US" sz="2200" b="1" dirty="0">
                <a:solidFill>
                  <a:srgbClr val="3333FF"/>
                </a:solidFill>
                <a:latin typeface="微軟正黑體" panose="020B0604030504040204" pitchFamily="34" charset="-120"/>
                <a:ea typeface="微軟正黑體" panose="020B0604030504040204" pitchFamily="34" charset="-120"/>
              </a:rPr>
              <a:t>作答</a:t>
            </a:r>
            <a:r>
              <a:rPr lang="zh-TW" altLang="en-US" sz="2200" b="1" dirty="0">
                <a:latin typeface="微軟正黑體" panose="020B0604030504040204" pitchFamily="34" charset="-120"/>
                <a:ea typeface="微軟正黑體" panose="020B0604030504040204" pitchFamily="34" charset="-120"/>
              </a:rPr>
              <a:t>。</a:t>
            </a:r>
            <a:endParaRPr lang="en-US" altLang="zh-TW" sz="2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 xmlns:p14="http://schemas.microsoft.com/office/powerpoint/2010/main" val="20316850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smtClean="0">
                <a:latin typeface="Times New Roman" pitchFamily="18" charset="0"/>
              </a:rPr>
              <a:t>藝才班甄選入學</a:t>
            </a:r>
            <a:r>
              <a:rPr altLang="en-US" smtClean="0">
                <a:latin typeface="Times New Roman" pitchFamily="18" charset="0"/>
              </a:rPr>
              <a:t>術科測驗科目</a:t>
            </a:r>
            <a:r>
              <a:rPr altLang="zh-TW" smtClean="0"/>
              <a:t>（1/4）</a:t>
            </a:r>
            <a:r>
              <a:rPr altLang="en-US" smtClean="0">
                <a:latin typeface="Times New Roman" pitchFamily="18" charset="0"/>
              </a:rPr>
              <a:t> </a:t>
            </a:r>
            <a:endParaRPr lang="en-US" altLang="zh-TW" smtClean="0">
              <a:latin typeface="Times New Roman" pitchFamily="18" charset="0"/>
            </a:endParaRPr>
          </a:p>
        </p:txBody>
      </p:sp>
      <p:grpSp>
        <p:nvGrpSpPr>
          <p:cNvPr id="62467" name="Group 80"/>
          <p:cNvGrpSpPr>
            <a:grpSpLocks/>
          </p:cNvGrpSpPr>
          <p:nvPr/>
        </p:nvGrpSpPr>
        <p:grpSpPr bwMode="auto">
          <a:xfrm>
            <a:off x="2051050" y="2420938"/>
            <a:ext cx="5184775" cy="3168650"/>
            <a:chOff x="385" y="1752"/>
            <a:chExt cx="2358" cy="1249"/>
          </a:xfrm>
        </p:grpSpPr>
        <p:sp>
          <p:nvSpPr>
            <p:cNvPr id="62470" name="Oval 10"/>
            <p:cNvSpPr>
              <a:spLocks noChangeArrowheads="1"/>
            </p:cNvSpPr>
            <p:nvPr/>
          </p:nvSpPr>
          <p:spPr bwMode="gray">
            <a:xfrm rot="-998297">
              <a:off x="393" y="1844"/>
              <a:ext cx="2154" cy="1015"/>
            </a:xfrm>
            <a:prstGeom prst="ellipse">
              <a:avLst/>
            </a:prstGeom>
            <a:gradFill rotWithShape="0">
              <a:gsLst>
                <a:gs pos="0">
                  <a:srgbClr val="808080"/>
                </a:gs>
                <a:gs pos="50000">
                  <a:srgbClr val="AEAEAE"/>
                </a:gs>
                <a:gs pos="100000">
                  <a:srgbClr val="808080"/>
                </a:gs>
              </a:gsLst>
              <a:lin ang="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2471" name="Oval 9"/>
            <p:cNvSpPr>
              <a:spLocks noChangeArrowheads="1"/>
            </p:cNvSpPr>
            <p:nvPr/>
          </p:nvSpPr>
          <p:spPr bwMode="gray">
            <a:xfrm>
              <a:off x="664" y="2555"/>
              <a:ext cx="2079" cy="446"/>
            </a:xfrm>
            <a:prstGeom prst="ellipse">
              <a:avLst/>
            </a:prstGeom>
            <a:gradFill rotWithShape="1">
              <a:gsLst>
                <a:gs pos="0">
                  <a:schemeClr val="bg2"/>
                </a:gs>
                <a:gs pos="100000">
                  <a:srgbClr val="F7F9F2"/>
                </a:gs>
              </a:gsLst>
              <a:lin ang="2700000" scaled="1"/>
            </a:gradFill>
            <a:ln>
              <a:noFill/>
            </a:ln>
            <a:effectLst/>
            <a:extLst>
              <a:ext uri="{91240B29-F687-4F45-9708-019B960494DF}">
                <a14:hiddenLine xmlns="" xmlns:a14="http://schemas.microsoft.com/office/drawing/2010/main" w="3175">
                  <a:solidFill>
                    <a:schemeClr val="tx1"/>
                  </a:solidFill>
                  <a:round/>
                  <a:headEnd/>
                  <a:tailEnd type="none" w="sm" len="sm"/>
                </a14:hiddenLine>
              </a:ext>
              <a:ext uri="{AF507438-7753-43E0-B8FC-AC1667EBCBE1}">
                <a14:hiddenEffects xmln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2472" name="Oval 11"/>
            <p:cNvSpPr>
              <a:spLocks noChangeArrowheads="1"/>
            </p:cNvSpPr>
            <p:nvPr/>
          </p:nvSpPr>
          <p:spPr bwMode="gray">
            <a:xfrm rot="-998297">
              <a:off x="414" y="1789"/>
              <a:ext cx="2079" cy="984"/>
            </a:xfrm>
            <a:prstGeom prst="ellipse">
              <a:avLst/>
            </a:prstGeom>
            <a:gradFill rotWithShape="1">
              <a:gsLst>
                <a:gs pos="0">
                  <a:srgbClr val="2791BB"/>
                </a:gs>
                <a:gs pos="100000">
                  <a:srgbClr val="000000"/>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159756" name="Arc 12"/>
            <p:cNvSpPr>
              <a:spLocks/>
            </p:cNvSpPr>
            <p:nvPr/>
          </p:nvSpPr>
          <p:spPr bwMode="gray">
            <a:xfrm rot="-998297">
              <a:off x="1407" y="1752"/>
              <a:ext cx="1065" cy="662"/>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sp>
          <p:nvSpPr>
            <p:cNvPr id="159757" name="Arc 13"/>
            <p:cNvSpPr>
              <a:spLocks/>
            </p:cNvSpPr>
            <p:nvPr/>
          </p:nvSpPr>
          <p:spPr bwMode="gray">
            <a:xfrm rot="20601703" flipH="1">
              <a:off x="505" y="2383"/>
              <a:ext cx="1227" cy="497"/>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599"/>
                  </a:cubicBezTo>
                  <a:cubicBezTo>
                    <a:pt x="2432" y="21599"/>
                    <a:pt x="1208" y="21495"/>
                    <a:pt x="0" y="21287"/>
                  </a:cubicBezTo>
                </a:path>
                <a:path w="25114" h="21600" stroke="0" extrusionOk="0">
                  <a:moveTo>
                    <a:pt x="25114" y="2497"/>
                  </a:moveTo>
                  <a:cubicBezTo>
                    <a:pt x="23846" y="13386"/>
                    <a:pt x="14622" y="21599"/>
                    <a:pt x="3659" y="21599"/>
                  </a:cubicBezTo>
                  <a:cubicBezTo>
                    <a:pt x="2432" y="21599"/>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sp>
          <p:nvSpPr>
            <p:cNvPr id="159758" name="Arc 14"/>
            <p:cNvSpPr>
              <a:spLocks/>
            </p:cNvSpPr>
            <p:nvPr/>
          </p:nvSpPr>
          <p:spPr bwMode="gray">
            <a:xfrm rot="-998297">
              <a:off x="882" y="1767"/>
              <a:ext cx="1207" cy="478"/>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0"/>
                    <a:pt x="9843" y="0"/>
                  </a:cubicBezTo>
                  <a:cubicBezTo>
                    <a:pt x="15299" y="0"/>
                    <a:pt x="20553" y="2064"/>
                    <a:pt x="24549" y="5779"/>
                  </a:cubicBezTo>
                </a:path>
                <a:path w="24549" h="21600" stroke="0" extrusionOk="0">
                  <a:moveTo>
                    <a:pt x="0" y="2373"/>
                  </a:moveTo>
                  <a:cubicBezTo>
                    <a:pt x="3046" y="813"/>
                    <a:pt x="6420" y="0"/>
                    <a:pt x="9843" y="0"/>
                  </a:cubicBezTo>
                  <a:cubicBezTo>
                    <a:pt x="15299" y="0"/>
                    <a:pt x="20553" y="2064"/>
                    <a:pt x="24549" y="5779"/>
                  </a:cubicBezTo>
                  <a:lnTo>
                    <a:pt x="9843" y="21600"/>
                  </a:lnTo>
                  <a:close/>
                </a:path>
              </a:pathLst>
            </a:custGeom>
            <a:gradFill rotWithShape="1">
              <a:gsLst>
                <a:gs pos="0">
                  <a:schemeClr val="accent2"/>
                </a:gs>
                <a:gs pos="100000">
                  <a:schemeClr val="accent2">
                    <a:gamma/>
                    <a:tint val="54510"/>
                    <a:invGamma/>
                  </a:schemeClr>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sp>
          <p:nvSpPr>
            <p:cNvPr id="159759" name="Arc 15"/>
            <p:cNvSpPr>
              <a:spLocks/>
            </p:cNvSpPr>
            <p:nvPr/>
          </p:nvSpPr>
          <p:spPr bwMode="gray">
            <a:xfrm rot="20601703" flipH="1">
              <a:off x="385" y="1964"/>
              <a:ext cx="1066" cy="696"/>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tx1"/>
                </a:gs>
                <a:gs pos="100000">
                  <a:schemeClr val="tx1">
                    <a:gamma/>
                    <a:shade val="46275"/>
                    <a:invGamma/>
                  </a:schemeClr>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sp>
          <p:nvSpPr>
            <p:cNvPr id="159760" name="Freeform 16"/>
            <p:cNvSpPr>
              <a:spLocks/>
            </p:cNvSpPr>
            <p:nvPr/>
          </p:nvSpPr>
          <p:spPr bwMode="gray">
            <a:xfrm>
              <a:off x="1907" y="2271"/>
              <a:ext cx="655" cy="599"/>
            </a:xfrm>
            <a:custGeom>
              <a:avLst/>
              <a:gdLst>
                <a:gd name="T0" fmla="*/ 9 w 1105"/>
                <a:gd name="T1" fmla="*/ 888 h 1120"/>
                <a:gd name="T2" fmla="*/ 1105 w 1105"/>
                <a:gd name="T3" fmla="*/ 0 h 1120"/>
                <a:gd name="T4" fmla="*/ 1081 w 1105"/>
                <a:gd name="T5" fmla="*/ 256 h 1120"/>
                <a:gd name="T6" fmla="*/ 705 w 1105"/>
                <a:gd name="T7" fmla="*/ 704 h 1120"/>
                <a:gd name="T8" fmla="*/ 17 w 1105"/>
                <a:gd name="T9" fmla="*/ 1120 h 1120"/>
                <a:gd name="T10" fmla="*/ 9 w 1105"/>
                <a:gd name="T11" fmla="*/ 888 h 1120"/>
              </a:gdLst>
              <a:ahLst/>
              <a:cxnLst>
                <a:cxn ang="0">
                  <a:pos x="T0" y="T1"/>
                </a:cxn>
                <a:cxn ang="0">
                  <a:pos x="T2" y="T3"/>
                </a:cxn>
                <a:cxn ang="0">
                  <a:pos x="T4" y="T5"/>
                </a:cxn>
                <a:cxn ang="0">
                  <a:pos x="T6" y="T7"/>
                </a:cxn>
                <a:cxn ang="0">
                  <a:pos x="T8" y="T9"/>
                </a:cxn>
                <a:cxn ang="0">
                  <a:pos x="T10" y="T11"/>
                </a:cxn>
              </a:cxnLst>
              <a:rect l="0" t="0" r="r" b="b"/>
              <a:pathLst>
                <a:path w="1105" h="1120">
                  <a:moveTo>
                    <a:pt x="9" y="888"/>
                  </a:moveTo>
                  <a:lnTo>
                    <a:pt x="1105" y="0"/>
                  </a:lnTo>
                  <a:lnTo>
                    <a:pt x="1081" y="256"/>
                  </a:lnTo>
                  <a:cubicBezTo>
                    <a:pt x="1014" y="373"/>
                    <a:pt x="882" y="560"/>
                    <a:pt x="705" y="704"/>
                  </a:cubicBezTo>
                  <a:cubicBezTo>
                    <a:pt x="528" y="848"/>
                    <a:pt x="133" y="1089"/>
                    <a:pt x="17" y="1120"/>
                  </a:cubicBezTo>
                  <a:cubicBezTo>
                    <a:pt x="0" y="1038"/>
                    <a:pt x="9" y="888"/>
                    <a:pt x="9" y="888"/>
                  </a:cubicBezTo>
                  <a:close/>
                </a:path>
              </a:pathLst>
            </a:custGeom>
            <a:gradFill rotWithShape="0">
              <a:gsLst>
                <a:gs pos="0">
                  <a:schemeClr val="folHlink">
                    <a:gamma/>
                    <a:tint val="45490"/>
                    <a:invGamma/>
                  </a:schemeClr>
                </a:gs>
                <a:gs pos="100000">
                  <a:schemeClr val="folHlink"/>
                </a:gs>
              </a:gsLst>
              <a:lin ang="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endParaRPr lang="zh-TW" altLang="en-US" sz="1000"/>
            </a:p>
          </p:txBody>
        </p:sp>
        <p:sp>
          <p:nvSpPr>
            <p:cNvPr id="159761" name="Arc 17"/>
            <p:cNvSpPr>
              <a:spLocks/>
            </p:cNvSpPr>
            <p:nvPr/>
          </p:nvSpPr>
          <p:spPr bwMode="gray">
            <a:xfrm rot="-1060795">
              <a:off x="1550" y="2065"/>
              <a:ext cx="1019" cy="626"/>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amma/>
                    <a:shade val="46275"/>
                    <a:invGamma/>
                  </a:schemeClr>
                </a:gs>
                <a:gs pos="100000">
                  <a:schemeClr val="folHlink"/>
                </a:gs>
              </a:gsLst>
              <a:lin ang="270000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TW" altLang="en-US" sz="1000"/>
            </a:p>
          </p:txBody>
        </p:sp>
        <p:sp>
          <p:nvSpPr>
            <p:cNvPr id="159762" name="Freeform 18"/>
            <p:cNvSpPr>
              <a:spLocks/>
            </p:cNvSpPr>
            <p:nvPr/>
          </p:nvSpPr>
          <p:spPr bwMode="gray">
            <a:xfrm>
              <a:off x="1537" y="2386"/>
              <a:ext cx="383" cy="495"/>
            </a:xfrm>
            <a:custGeom>
              <a:avLst/>
              <a:gdLst>
                <a:gd name="T0" fmla="*/ 648 w 648"/>
                <a:gd name="T1" fmla="*/ 632 h 928"/>
                <a:gd name="T2" fmla="*/ 648 w 648"/>
                <a:gd name="T3" fmla="*/ 928 h 928"/>
                <a:gd name="T4" fmla="*/ 0 w 648"/>
                <a:gd name="T5" fmla="*/ 64 h 928"/>
                <a:gd name="T6" fmla="*/ 96 w 648"/>
                <a:gd name="T7" fmla="*/ 0 h 928"/>
                <a:gd name="T8" fmla="*/ 648 w 648"/>
                <a:gd name="T9" fmla="*/ 632 h 928"/>
              </a:gdLst>
              <a:ahLst/>
              <a:cxnLst>
                <a:cxn ang="0">
                  <a:pos x="T0" y="T1"/>
                </a:cxn>
                <a:cxn ang="0">
                  <a:pos x="T2" y="T3"/>
                </a:cxn>
                <a:cxn ang="0">
                  <a:pos x="T4" y="T5"/>
                </a:cxn>
                <a:cxn ang="0">
                  <a:pos x="T6" y="T7"/>
                </a:cxn>
                <a:cxn ang="0">
                  <a:pos x="T8" y="T9"/>
                </a:cxn>
              </a:cxnLst>
              <a:rect l="0" t="0" r="r" b="b"/>
              <a:pathLst>
                <a:path w="648" h="928">
                  <a:moveTo>
                    <a:pt x="648" y="632"/>
                  </a:moveTo>
                  <a:lnTo>
                    <a:pt x="648" y="928"/>
                  </a:lnTo>
                  <a:lnTo>
                    <a:pt x="0" y="64"/>
                  </a:lnTo>
                  <a:lnTo>
                    <a:pt x="96" y="0"/>
                  </a:lnTo>
                  <a:lnTo>
                    <a:pt x="648" y="632"/>
                  </a:lnTo>
                  <a:close/>
                </a:path>
              </a:pathLst>
            </a:custGeom>
            <a:gradFill rotWithShape="1">
              <a:gsLst>
                <a:gs pos="0">
                  <a:schemeClr val="folHlink">
                    <a:gamma/>
                    <a:tint val="45490"/>
                    <a:invGamma/>
                  </a:schemeClr>
                </a:gs>
                <a:gs pos="100000">
                  <a:schemeClr val="folHlink"/>
                </a:gs>
              </a:gsLst>
              <a:lin ang="2700000" scaled="1"/>
            </a:gra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endParaRPr lang="zh-TW" altLang="en-US" sz="1000"/>
            </a:p>
          </p:txBody>
        </p:sp>
        <p:sp>
          <p:nvSpPr>
            <p:cNvPr id="62480" name="Oval 19"/>
            <p:cNvSpPr>
              <a:spLocks noChangeArrowheads="1"/>
            </p:cNvSpPr>
            <p:nvPr/>
          </p:nvSpPr>
          <p:spPr bwMode="gray">
            <a:xfrm rot="-998297">
              <a:off x="959" y="2030"/>
              <a:ext cx="1008" cy="451"/>
            </a:xfrm>
            <a:prstGeom prst="ellipse">
              <a:avLst/>
            </a:prstGeom>
            <a:gradFill rotWithShape="0">
              <a:gsLst>
                <a:gs pos="0">
                  <a:srgbClr val="000000"/>
                </a:gs>
                <a:gs pos="50000">
                  <a:srgbClr val="C1C1C1"/>
                </a:gs>
                <a:gs pos="100000">
                  <a:srgbClr val="000000"/>
                </a:gs>
              </a:gsLst>
              <a:lin ang="0" scaled="1"/>
            </a:gra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2481" name="Text Box 20"/>
            <p:cNvSpPr txBox="1">
              <a:spLocks noChangeArrowheads="1"/>
            </p:cNvSpPr>
            <p:nvPr/>
          </p:nvSpPr>
          <p:spPr bwMode="gray">
            <a:xfrm>
              <a:off x="504" y="2276"/>
              <a:ext cx="457" cy="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600" b="1">
                  <a:solidFill>
                    <a:srgbClr val="FFFFFF"/>
                  </a:solidFill>
                  <a:latin typeface="Times New Roman" pitchFamily="18" charset="0"/>
                  <a:ea typeface="新細明體" pitchFamily="18" charset="-120"/>
                </a:rPr>
                <a:t>聽寫</a:t>
              </a:r>
              <a:r>
                <a:rPr lang="en-US" altLang="zh-TW" sz="1600" b="1">
                  <a:solidFill>
                    <a:srgbClr val="FFFFFF"/>
                  </a:solidFill>
                  <a:latin typeface="Times New Roman" pitchFamily="18" charset="0"/>
                  <a:ea typeface="新細明體" pitchFamily="18" charset="-120"/>
                </a:rPr>
                <a:t>10%</a:t>
              </a:r>
              <a:endParaRPr lang="zh-TW" altLang="en-US" sz="1600" b="1">
                <a:solidFill>
                  <a:srgbClr val="FFFFFF"/>
                </a:solidFill>
                <a:latin typeface="Times New Roman" pitchFamily="18" charset="0"/>
                <a:ea typeface="新細明體" pitchFamily="18" charset="-120"/>
              </a:endParaRPr>
            </a:p>
          </p:txBody>
        </p:sp>
        <p:sp>
          <p:nvSpPr>
            <p:cNvPr id="62482" name="Text Box 21"/>
            <p:cNvSpPr txBox="1">
              <a:spLocks noChangeArrowheads="1"/>
            </p:cNvSpPr>
            <p:nvPr/>
          </p:nvSpPr>
          <p:spPr bwMode="gray">
            <a:xfrm>
              <a:off x="1218" y="1797"/>
              <a:ext cx="457" cy="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600" b="1">
                  <a:solidFill>
                    <a:srgbClr val="FFFFFF"/>
                  </a:solidFill>
                  <a:latin typeface="Times New Roman" pitchFamily="18" charset="0"/>
                  <a:ea typeface="新細明體" pitchFamily="18" charset="-120"/>
                </a:rPr>
                <a:t>視唱</a:t>
              </a:r>
              <a:r>
                <a:rPr lang="en-US" altLang="zh-TW" sz="1600" b="1">
                  <a:solidFill>
                    <a:srgbClr val="FFFFFF"/>
                  </a:solidFill>
                  <a:latin typeface="Times New Roman" pitchFamily="18" charset="0"/>
                  <a:ea typeface="新細明體" pitchFamily="18" charset="-120"/>
                </a:rPr>
                <a:t>10%</a:t>
              </a:r>
            </a:p>
          </p:txBody>
        </p:sp>
        <p:sp>
          <p:nvSpPr>
            <p:cNvPr id="62483" name="Text Box 22"/>
            <p:cNvSpPr txBox="1">
              <a:spLocks noChangeArrowheads="1"/>
            </p:cNvSpPr>
            <p:nvPr/>
          </p:nvSpPr>
          <p:spPr bwMode="gray">
            <a:xfrm>
              <a:off x="1901" y="1888"/>
              <a:ext cx="457" cy="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600" b="1">
                  <a:solidFill>
                    <a:srgbClr val="FFFFFF"/>
                  </a:solidFill>
                  <a:latin typeface="Times New Roman" pitchFamily="18" charset="0"/>
                  <a:ea typeface="新細明體" pitchFamily="18" charset="-120"/>
                </a:rPr>
                <a:t>副修</a:t>
              </a:r>
              <a:r>
                <a:rPr lang="en-US" altLang="zh-TW" sz="1600" b="1">
                  <a:solidFill>
                    <a:srgbClr val="FFFFFF"/>
                  </a:solidFill>
                  <a:latin typeface="Times New Roman" pitchFamily="18" charset="0"/>
                  <a:ea typeface="新細明體" pitchFamily="18" charset="-120"/>
                </a:rPr>
                <a:t>20%</a:t>
              </a:r>
            </a:p>
          </p:txBody>
        </p:sp>
        <p:sp>
          <p:nvSpPr>
            <p:cNvPr id="62484" name="Text Box 23"/>
            <p:cNvSpPr txBox="1">
              <a:spLocks noChangeArrowheads="1"/>
            </p:cNvSpPr>
            <p:nvPr/>
          </p:nvSpPr>
          <p:spPr bwMode="gray">
            <a:xfrm>
              <a:off x="1788" y="2379"/>
              <a:ext cx="457" cy="1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600" b="1">
                  <a:solidFill>
                    <a:srgbClr val="FFFFFF"/>
                  </a:solidFill>
                  <a:latin typeface="Times New Roman" pitchFamily="18" charset="0"/>
                  <a:ea typeface="新細明體" pitchFamily="18" charset="-120"/>
                </a:rPr>
                <a:t>主修</a:t>
              </a:r>
              <a:r>
                <a:rPr lang="en-US" altLang="zh-TW" sz="1600" b="1">
                  <a:solidFill>
                    <a:srgbClr val="FFFFFF"/>
                  </a:solidFill>
                  <a:latin typeface="Times New Roman" pitchFamily="18" charset="0"/>
                  <a:ea typeface="新細明體" pitchFamily="18" charset="-120"/>
                </a:rPr>
                <a:t>50%</a:t>
              </a:r>
              <a:endParaRPr lang="zh-TW" altLang="en-US" sz="1600" b="1">
                <a:solidFill>
                  <a:srgbClr val="FFFFFF"/>
                </a:solidFill>
                <a:latin typeface="Times New Roman" pitchFamily="18" charset="0"/>
                <a:ea typeface="新細明體" pitchFamily="18" charset="-120"/>
              </a:endParaRPr>
            </a:p>
          </p:txBody>
        </p:sp>
        <p:sp>
          <p:nvSpPr>
            <p:cNvPr id="62485" name="Text Box 24"/>
            <p:cNvSpPr txBox="1">
              <a:spLocks noChangeArrowheads="1"/>
            </p:cNvSpPr>
            <p:nvPr/>
          </p:nvSpPr>
          <p:spPr bwMode="gray">
            <a:xfrm>
              <a:off x="892" y="2478"/>
              <a:ext cx="64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600" b="1">
                  <a:solidFill>
                    <a:srgbClr val="FFFFFF"/>
                  </a:solidFill>
                  <a:latin typeface="Times New Roman" pitchFamily="18" charset="0"/>
                  <a:ea typeface="新細明體" pitchFamily="18" charset="-120"/>
                </a:rPr>
                <a:t>樂理</a:t>
              </a:r>
            </a:p>
            <a:p>
              <a:pPr algn="ctr">
                <a:spcBef>
                  <a:spcPct val="0"/>
                </a:spcBef>
                <a:buFontTx/>
                <a:buNone/>
              </a:pPr>
              <a:r>
                <a:rPr lang="zh-TW" altLang="en-US" sz="1600" b="1">
                  <a:solidFill>
                    <a:srgbClr val="FFFFFF"/>
                  </a:solidFill>
                  <a:latin typeface="Times New Roman" pitchFamily="18" charset="0"/>
                  <a:ea typeface="新細明體" pitchFamily="18" charset="-120"/>
                </a:rPr>
                <a:t>基礎和聲</a:t>
              </a:r>
              <a:r>
                <a:rPr lang="en-US" altLang="zh-TW" sz="1600" b="1">
                  <a:solidFill>
                    <a:srgbClr val="FFFFFF"/>
                  </a:solidFill>
                  <a:latin typeface="Times New Roman" pitchFamily="18" charset="0"/>
                  <a:ea typeface="新細明體" pitchFamily="18" charset="-120"/>
                </a:rPr>
                <a:t>10%</a:t>
              </a:r>
              <a:endParaRPr lang="zh-TW" altLang="en-US" sz="1600" b="1">
                <a:solidFill>
                  <a:srgbClr val="FFFFFF"/>
                </a:solidFill>
                <a:latin typeface="Times New Roman" pitchFamily="18" charset="0"/>
                <a:ea typeface="新細明體" pitchFamily="18" charset="-120"/>
              </a:endParaRPr>
            </a:p>
          </p:txBody>
        </p:sp>
        <p:sp>
          <p:nvSpPr>
            <p:cNvPr id="62486" name="Freeform 25"/>
            <p:cNvSpPr>
              <a:spLocks/>
            </p:cNvSpPr>
            <p:nvPr/>
          </p:nvSpPr>
          <p:spPr bwMode="gray">
            <a:xfrm>
              <a:off x="1506" y="2458"/>
              <a:ext cx="324" cy="363"/>
            </a:xfrm>
            <a:custGeom>
              <a:avLst/>
              <a:gdLst>
                <a:gd name="T0" fmla="*/ 0 w 544"/>
                <a:gd name="T1" fmla="*/ 1 h 680"/>
                <a:gd name="T2" fmla="*/ 1 w 544"/>
                <a:gd name="T3" fmla="*/ 1 h 680"/>
                <a:gd name="T4" fmla="*/ 1 w 544"/>
                <a:gd name="T5" fmla="*/ 1 h 680"/>
                <a:gd name="T6" fmla="*/ 1 w 544"/>
                <a:gd name="T7" fmla="*/ 1 h 680"/>
                <a:gd name="T8" fmla="*/ 1 w 544"/>
                <a:gd name="T9" fmla="*/ 1 h 680"/>
                <a:gd name="T10" fmla="*/ 1 w 544"/>
                <a:gd name="T11" fmla="*/ 0 h 680"/>
                <a:gd name="T12" fmla="*/ 0 w 544"/>
                <a:gd name="T13" fmla="*/ 1 h 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2">
                <a:alpha val="50195"/>
              </a:schemeClr>
            </a:solidFill>
            <a:ln>
              <a:noFill/>
            </a:ln>
            <a:effectLst/>
            <a:extLst>
              <a:ext uri="{91240B29-F687-4F45-9708-019B960494DF}">
                <a14:hiddenLine xmlns="" xmlns:a14="http://schemas.microsoft.com/office/drawing/2010/main" w="9525" cap="flat" cmpd="sng">
                  <a:solidFill>
                    <a:schemeClr val="tx1"/>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2487" name="Oval 26"/>
            <p:cNvSpPr>
              <a:spLocks noChangeArrowheads="1"/>
            </p:cNvSpPr>
            <p:nvPr/>
          </p:nvSpPr>
          <p:spPr bwMode="gray">
            <a:xfrm rot="-998297">
              <a:off x="1020" y="2115"/>
              <a:ext cx="967" cy="367"/>
            </a:xfrm>
            <a:prstGeom prst="ellipse">
              <a:avLst/>
            </a:prstGeom>
            <a:solidFill>
              <a:srgbClr val="FFFFFF"/>
            </a:solidFill>
            <a:ln>
              <a:noFill/>
            </a:ln>
            <a:effectLst/>
            <a:extLst>
              <a:ext uri="{91240B29-F687-4F45-9708-019B960494DF}">
                <a14:hiddenLine xmlns="" xmlns:a14="http://schemas.microsoft.com/office/drawing/2010/main" w="12700">
                  <a:solidFill>
                    <a:schemeClr val="tx1"/>
                  </a:solidFill>
                  <a:round/>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grpSp>
      <p:sp>
        <p:nvSpPr>
          <p:cNvPr id="62468" name="Text Box 37"/>
          <p:cNvSpPr txBox="1">
            <a:spLocks noChangeArrowheads="1"/>
          </p:cNvSpPr>
          <p:nvPr/>
        </p:nvSpPr>
        <p:spPr bwMode="gray">
          <a:xfrm>
            <a:off x="539750" y="1628775"/>
            <a:ext cx="1098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b="1">
                <a:solidFill>
                  <a:srgbClr val="FF3300"/>
                </a:solidFill>
                <a:latin typeface="Times New Roman" pitchFamily="18" charset="0"/>
                <a:ea typeface="新細明體" pitchFamily="18" charset="-120"/>
              </a:rPr>
              <a:t>音樂類</a:t>
            </a:r>
          </a:p>
        </p:txBody>
      </p:sp>
      <p:sp>
        <p:nvSpPr>
          <p:cNvPr id="32829" name="Text Box 61"/>
          <p:cNvSpPr txBox="1">
            <a:spLocks noChangeArrowheads="1"/>
          </p:cNvSpPr>
          <p:nvPr/>
        </p:nvSpPr>
        <p:spPr bwMode="gray">
          <a:xfrm>
            <a:off x="5292725" y="5516563"/>
            <a:ext cx="1784350" cy="30480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1400"/>
              <a:t>以各區簡章公告為準</a:t>
            </a:r>
          </a:p>
        </p:txBody>
      </p:sp>
    </p:spTree>
    <p:extLst>
      <p:ext uri="{BB962C8B-B14F-4D97-AF65-F5344CB8AC3E}">
        <p14:creationId xmlns="" xmlns:p14="http://schemas.microsoft.com/office/powerpoint/2010/main" val="294137013"/>
      </p:ext>
    </p:extLst>
  </p:cSld>
  <p:clrMapOvr>
    <a:masterClrMapping/>
  </p:clrMapOvr>
  <p:transition spd="med">
    <p:wipe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3"/>
          <p:cNvSpPr txBox="1">
            <a:spLocks noChangeArrowheads="1"/>
          </p:cNvSpPr>
          <p:nvPr/>
        </p:nvSpPr>
        <p:spPr bwMode="gray">
          <a:xfrm>
            <a:off x="684213" y="1700213"/>
            <a:ext cx="1098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b="1">
                <a:solidFill>
                  <a:srgbClr val="FF3300"/>
                </a:solidFill>
                <a:latin typeface="Times New Roman" pitchFamily="18" charset="0"/>
                <a:ea typeface="新細明體" pitchFamily="18" charset="-120"/>
              </a:rPr>
              <a:t>美術類</a:t>
            </a:r>
          </a:p>
        </p:txBody>
      </p:sp>
      <p:grpSp>
        <p:nvGrpSpPr>
          <p:cNvPr id="63491" name="Group 33"/>
          <p:cNvGrpSpPr>
            <a:grpSpLocks/>
          </p:cNvGrpSpPr>
          <p:nvPr/>
        </p:nvGrpSpPr>
        <p:grpSpPr bwMode="auto">
          <a:xfrm>
            <a:off x="1763713" y="2205038"/>
            <a:ext cx="5184775" cy="3816350"/>
            <a:chOff x="1017" y="1152"/>
            <a:chExt cx="3735" cy="2486"/>
          </a:xfrm>
        </p:grpSpPr>
        <p:grpSp>
          <p:nvGrpSpPr>
            <p:cNvPr id="63494" name="Group 34"/>
            <p:cNvGrpSpPr>
              <a:grpSpLocks/>
            </p:cNvGrpSpPr>
            <p:nvPr/>
          </p:nvGrpSpPr>
          <p:grpSpPr bwMode="auto">
            <a:xfrm>
              <a:off x="2132" y="1152"/>
              <a:ext cx="1487" cy="1247"/>
              <a:chOff x="2057" y="862"/>
              <a:chExt cx="1549" cy="1351"/>
            </a:xfrm>
          </p:grpSpPr>
          <p:sp>
            <p:nvSpPr>
              <p:cNvPr id="63511" name="AutoShape 35"/>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63512" name="AutoShape 36"/>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63513" name="AutoShape 37"/>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grpSp>
          <p:nvGrpSpPr>
            <p:cNvPr id="63495" name="Group 38"/>
            <p:cNvGrpSpPr>
              <a:grpSpLocks/>
            </p:cNvGrpSpPr>
            <p:nvPr/>
          </p:nvGrpSpPr>
          <p:grpSpPr bwMode="auto">
            <a:xfrm>
              <a:off x="1017" y="1773"/>
              <a:ext cx="1488" cy="1247"/>
              <a:chOff x="1110" y="2656"/>
              <a:chExt cx="1549" cy="1351"/>
            </a:xfrm>
          </p:grpSpPr>
          <p:sp>
            <p:nvSpPr>
              <p:cNvPr id="63508" name="AutoShape 3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63509" name="AutoShape 4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63510" name="AutoShape 41"/>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sp>
          <p:nvSpPr>
            <p:cNvPr id="63496" name="Text Box 42"/>
            <p:cNvSpPr txBox="1">
              <a:spLocks noChangeArrowheads="1"/>
            </p:cNvSpPr>
            <p:nvPr/>
          </p:nvSpPr>
          <p:spPr bwMode="gray">
            <a:xfrm>
              <a:off x="2651" y="1612"/>
              <a:ext cx="462" cy="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800" b="1">
                  <a:solidFill>
                    <a:srgbClr val="FFFFFF"/>
                  </a:solidFill>
                  <a:latin typeface="Arial" pitchFamily="34" charset="0"/>
                  <a:ea typeface="新細明體" pitchFamily="18" charset="-120"/>
                </a:rPr>
                <a:t>素描</a:t>
              </a:r>
            </a:p>
          </p:txBody>
        </p:sp>
        <p:sp>
          <p:nvSpPr>
            <p:cNvPr id="63497" name="Text Box 43"/>
            <p:cNvSpPr txBox="1">
              <a:spLocks noChangeArrowheads="1"/>
            </p:cNvSpPr>
            <p:nvPr/>
          </p:nvSpPr>
          <p:spPr bwMode="gray">
            <a:xfrm>
              <a:off x="1544" y="2235"/>
              <a:ext cx="462" cy="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800" b="1">
                  <a:solidFill>
                    <a:srgbClr val="FFFFFF"/>
                  </a:solidFill>
                  <a:latin typeface="Arial" pitchFamily="34" charset="0"/>
                  <a:ea typeface="新細明體" pitchFamily="18" charset="-120"/>
                </a:rPr>
                <a:t>水墨</a:t>
              </a:r>
            </a:p>
          </p:txBody>
        </p:sp>
        <p:grpSp>
          <p:nvGrpSpPr>
            <p:cNvPr id="63498" name="Group 44"/>
            <p:cNvGrpSpPr>
              <a:grpSpLocks/>
            </p:cNvGrpSpPr>
            <p:nvPr/>
          </p:nvGrpSpPr>
          <p:grpSpPr bwMode="auto">
            <a:xfrm>
              <a:off x="3264" y="1776"/>
              <a:ext cx="1488" cy="1247"/>
              <a:chOff x="3174" y="2656"/>
              <a:chExt cx="1549" cy="1351"/>
            </a:xfrm>
          </p:grpSpPr>
          <p:sp>
            <p:nvSpPr>
              <p:cNvPr id="63505" name="AutoShape 45"/>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63506" name="AutoShape 46"/>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63507" name="AutoShape 47"/>
              <p:cNvSpPr>
                <a:spLocks noChangeArrowheads="1"/>
              </p:cNvSpPr>
              <p:nvPr/>
            </p:nvSpPr>
            <p:spPr bwMode="gray">
              <a:xfrm>
                <a:off x="3264" y="2736"/>
                <a:ext cx="1350" cy="1168"/>
              </a:xfrm>
              <a:prstGeom prst="hexagon">
                <a:avLst>
                  <a:gd name="adj" fmla="val 28896"/>
                  <a:gd name="vf" fmla="val 115470"/>
                </a:avLst>
              </a:prstGeom>
              <a:gradFill rotWithShape="1">
                <a:gsLst>
                  <a:gs pos="0">
                    <a:srgbClr val="6D440E"/>
                  </a:gs>
                  <a:gs pos="100000">
                    <a:srgbClr val="EC941E"/>
                  </a:gs>
                </a:gsLst>
                <a:lin ang="27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sp>
          <p:nvSpPr>
            <p:cNvPr id="63499" name="Text Box 48"/>
            <p:cNvSpPr txBox="1">
              <a:spLocks noChangeArrowheads="1"/>
            </p:cNvSpPr>
            <p:nvPr/>
          </p:nvSpPr>
          <p:spPr bwMode="gray">
            <a:xfrm>
              <a:off x="3752" y="2235"/>
              <a:ext cx="463" cy="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800" b="1">
                  <a:solidFill>
                    <a:srgbClr val="FFFFFF"/>
                  </a:solidFill>
                  <a:latin typeface="Arial" pitchFamily="34" charset="0"/>
                  <a:ea typeface="新細明體" pitchFamily="18" charset="-120"/>
                </a:rPr>
                <a:t>水彩</a:t>
              </a:r>
            </a:p>
          </p:txBody>
        </p:sp>
        <p:grpSp>
          <p:nvGrpSpPr>
            <p:cNvPr id="63500" name="Group 49"/>
            <p:cNvGrpSpPr>
              <a:grpSpLocks/>
            </p:cNvGrpSpPr>
            <p:nvPr/>
          </p:nvGrpSpPr>
          <p:grpSpPr bwMode="auto">
            <a:xfrm>
              <a:off x="2142" y="2391"/>
              <a:ext cx="1488" cy="1247"/>
              <a:chOff x="3174" y="2656"/>
              <a:chExt cx="1549" cy="1351"/>
            </a:xfrm>
          </p:grpSpPr>
          <p:sp>
            <p:nvSpPr>
              <p:cNvPr id="63502" name="AutoShape 5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 xmlns:a14="http://schemas.microsoft.com/office/drawing/2010/main" w="9525">
                    <a:solidFill>
                      <a:srgbClr val="C0C0C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63503" name="AutoShape 5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sp>
            <p:nvSpPr>
              <p:cNvPr id="63504" name="AutoShape 52"/>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Arial" pitchFamily="34" charset="0"/>
                  <a:ea typeface="新細明體" pitchFamily="18" charset="-120"/>
                </a:endParaRPr>
              </a:p>
            </p:txBody>
          </p:sp>
        </p:grpSp>
        <p:sp>
          <p:nvSpPr>
            <p:cNvPr id="63501" name="Text Box 53"/>
            <p:cNvSpPr txBox="1">
              <a:spLocks noChangeArrowheads="1"/>
            </p:cNvSpPr>
            <p:nvPr/>
          </p:nvSpPr>
          <p:spPr bwMode="gray">
            <a:xfrm>
              <a:off x="2666" y="2812"/>
              <a:ext cx="462" cy="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a:spcBef>
                  <a:spcPct val="0"/>
                </a:spcBef>
                <a:buFontTx/>
                <a:buNone/>
              </a:pPr>
              <a:r>
                <a:rPr lang="zh-TW" altLang="en-US" sz="1800" b="1">
                  <a:solidFill>
                    <a:srgbClr val="FFFFFF"/>
                  </a:solidFill>
                  <a:latin typeface="Arial" pitchFamily="34" charset="0"/>
                  <a:ea typeface="新細明體" pitchFamily="18" charset="-120"/>
                </a:rPr>
                <a:t>書法</a:t>
              </a:r>
            </a:p>
          </p:txBody>
        </p:sp>
      </p:grpSp>
      <p:sp>
        <p:nvSpPr>
          <p:cNvPr id="63492" name="Rectangle 103"/>
          <p:cNvSpPr>
            <a:spLocks noGrp="1" noChangeArrowheads="1"/>
          </p:cNvSpPr>
          <p:nvPr>
            <p:ph type="title"/>
          </p:nvPr>
        </p:nvSpPr>
        <p:spPr>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smtClean="0"/>
              <a:t>藝才班甄選入學</a:t>
            </a:r>
            <a:r>
              <a:rPr altLang="en-US" smtClean="0"/>
              <a:t>術科測驗科目</a:t>
            </a:r>
            <a:r>
              <a:rPr altLang="zh-TW" smtClean="0"/>
              <a:t>（2/4）</a:t>
            </a:r>
            <a:r>
              <a:rPr altLang="en-US" smtClean="0">
                <a:latin typeface="Times New Roman" pitchFamily="18" charset="0"/>
              </a:rPr>
              <a:t> </a:t>
            </a:r>
            <a:endParaRPr lang="en-US" altLang="zh-TW" smtClean="0"/>
          </a:p>
        </p:txBody>
      </p:sp>
      <p:sp>
        <p:nvSpPr>
          <p:cNvPr id="33854" name="Text Box 62"/>
          <p:cNvSpPr txBox="1">
            <a:spLocks noChangeArrowheads="1"/>
          </p:cNvSpPr>
          <p:nvPr/>
        </p:nvSpPr>
        <p:spPr bwMode="gray">
          <a:xfrm>
            <a:off x="5508625" y="5661025"/>
            <a:ext cx="1784350" cy="30480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1400"/>
              <a:t>以各區簡章公告為準</a:t>
            </a:r>
          </a:p>
        </p:txBody>
      </p:sp>
    </p:spTree>
    <p:extLst>
      <p:ext uri="{BB962C8B-B14F-4D97-AF65-F5344CB8AC3E}">
        <p14:creationId xmlns="" xmlns:p14="http://schemas.microsoft.com/office/powerpoint/2010/main" val="1611558208"/>
      </p:ext>
    </p:extLst>
  </p:cSld>
  <p:clrMapOvr>
    <a:masterClrMapping/>
  </p:clrMapOvr>
  <p:transition spd="med">
    <p:wipe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5"/>
          <p:cNvSpPr txBox="1">
            <a:spLocks noChangeArrowheads="1"/>
          </p:cNvSpPr>
          <p:nvPr/>
        </p:nvSpPr>
        <p:spPr bwMode="gray">
          <a:xfrm>
            <a:off x="395288" y="1484313"/>
            <a:ext cx="1098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b="1" dirty="0">
                <a:solidFill>
                  <a:srgbClr val="FF3300"/>
                </a:solidFill>
                <a:latin typeface="Times New Roman" pitchFamily="18" charset="0"/>
                <a:ea typeface="新細明體" pitchFamily="18" charset="-120"/>
              </a:rPr>
              <a:t>舞蹈類</a:t>
            </a:r>
          </a:p>
        </p:txBody>
      </p:sp>
      <p:grpSp>
        <p:nvGrpSpPr>
          <p:cNvPr id="64515" name="Group 224"/>
          <p:cNvGrpSpPr>
            <a:grpSpLocks/>
          </p:cNvGrpSpPr>
          <p:nvPr/>
        </p:nvGrpSpPr>
        <p:grpSpPr bwMode="auto">
          <a:xfrm>
            <a:off x="1979613" y="1989138"/>
            <a:ext cx="4537075" cy="3600450"/>
            <a:chOff x="708" y="1424"/>
            <a:chExt cx="2260" cy="2051"/>
          </a:xfrm>
        </p:grpSpPr>
        <p:grpSp>
          <p:nvGrpSpPr>
            <p:cNvPr id="64518" name="Group 160"/>
            <p:cNvGrpSpPr>
              <a:grpSpLocks/>
            </p:cNvGrpSpPr>
            <p:nvPr/>
          </p:nvGrpSpPr>
          <p:grpSpPr bwMode="auto">
            <a:xfrm>
              <a:off x="1292" y="2478"/>
              <a:ext cx="1099" cy="997"/>
              <a:chOff x="1349" y="2203"/>
              <a:chExt cx="924" cy="922"/>
            </a:xfrm>
          </p:grpSpPr>
          <p:sp>
            <p:nvSpPr>
              <p:cNvPr id="64535" name="AutoShape 161"/>
              <p:cNvSpPr>
                <a:spLocks noChangeArrowheads="1"/>
              </p:cNvSpPr>
              <p:nvPr/>
            </p:nvSpPr>
            <p:spPr bwMode="gray">
              <a:xfrm>
                <a:off x="1349" y="2203"/>
                <a:ext cx="924" cy="922"/>
              </a:xfrm>
              <a:prstGeom prst="diamond">
                <a:avLst/>
              </a:prstGeom>
              <a:solidFill>
                <a:srgbClr val="926408"/>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4536" name="AutoShape 162"/>
              <p:cNvSpPr>
                <a:spLocks noChangeArrowheads="1"/>
              </p:cNvSpPr>
              <p:nvPr/>
            </p:nvSpPr>
            <p:spPr bwMode="gray">
              <a:xfrm>
                <a:off x="1590" y="2222"/>
                <a:ext cx="442" cy="228"/>
              </a:xfrm>
              <a:prstGeom prst="triangle">
                <a:avLst>
                  <a:gd name="adj" fmla="val 50000"/>
                </a:avLst>
              </a:prstGeom>
              <a:gradFill rotWithShape="1">
                <a:gsLst>
                  <a:gs pos="0">
                    <a:srgbClr val="F0EADD"/>
                  </a:gs>
                  <a:gs pos="100000">
                    <a:srgbClr val="926408"/>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4537" name="AutoShape 163"/>
              <p:cNvSpPr>
                <a:spLocks noChangeArrowheads="1"/>
              </p:cNvSpPr>
              <p:nvPr/>
            </p:nvSpPr>
            <p:spPr bwMode="gray">
              <a:xfrm flipV="1">
                <a:off x="1593" y="2881"/>
                <a:ext cx="429" cy="216"/>
              </a:xfrm>
              <a:prstGeom prst="triangle">
                <a:avLst>
                  <a:gd name="adj" fmla="val 50000"/>
                </a:avLst>
              </a:prstGeom>
              <a:gradFill rotWithShape="1">
                <a:gsLst>
                  <a:gs pos="0">
                    <a:srgbClr val="442E04"/>
                  </a:gs>
                  <a:gs pos="100000">
                    <a:srgbClr val="926408"/>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grpSp>
        <p:grpSp>
          <p:nvGrpSpPr>
            <p:cNvPr id="64519" name="Group 164"/>
            <p:cNvGrpSpPr>
              <a:grpSpLocks/>
            </p:cNvGrpSpPr>
            <p:nvPr/>
          </p:nvGrpSpPr>
          <p:grpSpPr bwMode="auto">
            <a:xfrm>
              <a:off x="1286" y="1424"/>
              <a:ext cx="1100" cy="999"/>
              <a:chOff x="751" y="1531"/>
              <a:chExt cx="1161" cy="1161"/>
            </a:xfrm>
          </p:grpSpPr>
          <p:sp>
            <p:nvSpPr>
              <p:cNvPr id="64532" name="AutoShape 165"/>
              <p:cNvSpPr>
                <a:spLocks noChangeArrowheads="1"/>
              </p:cNvSpPr>
              <p:nvPr/>
            </p:nvSpPr>
            <p:spPr bwMode="gray">
              <a:xfrm>
                <a:off x="751" y="1531"/>
                <a:ext cx="1161" cy="1161"/>
              </a:xfrm>
              <a:prstGeom prst="diamond">
                <a:avLst/>
              </a:prstGeom>
              <a:solidFill>
                <a:srgbClr val="08926B"/>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4533" name="AutoShape 166"/>
              <p:cNvSpPr>
                <a:spLocks noChangeArrowheads="1"/>
              </p:cNvSpPr>
              <p:nvPr/>
            </p:nvSpPr>
            <p:spPr bwMode="gray">
              <a:xfrm>
                <a:off x="1061" y="1554"/>
                <a:ext cx="540" cy="272"/>
              </a:xfrm>
              <a:prstGeom prst="triangle">
                <a:avLst>
                  <a:gd name="adj" fmla="val 50000"/>
                </a:avLst>
              </a:prstGeom>
              <a:gradFill rotWithShape="1">
                <a:gsLst>
                  <a:gs pos="0">
                    <a:srgbClr val="49F5C4"/>
                  </a:gs>
                  <a:gs pos="100000">
                    <a:srgbClr val="08926B"/>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4534" name="AutoShape 167"/>
              <p:cNvSpPr>
                <a:spLocks noChangeArrowheads="1"/>
              </p:cNvSpPr>
              <p:nvPr/>
            </p:nvSpPr>
            <p:spPr bwMode="gray">
              <a:xfrm flipV="1">
                <a:off x="1057" y="2385"/>
                <a:ext cx="540" cy="272"/>
              </a:xfrm>
              <a:prstGeom prst="triangle">
                <a:avLst>
                  <a:gd name="adj" fmla="val 50000"/>
                </a:avLst>
              </a:prstGeom>
              <a:gradFill rotWithShape="1">
                <a:gsLst>
                  <a:gs pos="0">
                    <a:srgbClr val="044432"/>
                  </a:gs>
                  <a:gs pos="100000">
                    <a:srgbClr val="08926B"/>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grpSp>
        <p:sp>
          <p:nvSpPr>
            <p:cNvPr id="64520" name="Rectangle 168"/>
            <p:cNvSpPr>
              <a:spLocks noChangeArrowheads="1"/>
            </p:cNvSpPr>
            <p:nvPr/>
          </p:nvSpPr>
          <p:spPr bwMode="gray">
            <a:xfrm>
              <a:off x="1450" y="1832"/>
              <a:ext cx="815" cy="209"/>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rgbClr val="52BAEF"/>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chemeClr val="bg1"/>
                  </a:solidFill>
                  <a:latin typeface="Times New Roman" pitchFamily="18" charset="0"/>
                  <a:ea typeface="新細明體" pitchFamily="18" charset="-120"/>
                </a:rPr>
                <a:t>芭蕾</a:t>
              </a:r>
            </a:p>
          </p:txBody>
        </p:sp>
        <p:grpSp>
          <p:nvGrpSpPr>
            <p:cNvPr id="64521" name="Group 179"/>
            <p:cNvGrpSpPr>
              <a:grpSpLocks/>
            </p:cNvGrpSpPr>
            <p:nvPr/>
          </p:nvGrpSpPr>
          <p:grpSpPr bwMode="auto">
            <a:xfrm>
              <a:off x="708" y="1947"/>
              <a:ext cx="1100" cy="999"/>
              <a:chOff x="751" y="1531"/>
              <a:chExt cx="1161" cy="1161"/>
            </a:xfrm>
          </p:grpSpPr>
          <p:sp>
            <p:nvSpPr>
              <p:cNvPr id="64529" name="AutoShape 180"/>
              <p:cNvSpPr>
                <a:spLocks noChangeArrowheads="1"/>
              </p:cNvSpPr>
              <p:nvPr/>
            </p:nvSpPr>
            <p:spPr bwMode="gray">
              <a:xfrm>
                <a:off x="751" y="1531"/>
                <a:ext cx="1161" cy="1161"/>
              </a:xfrm>
              <a:prstGeom prst="diamond">
                <a:avLst/>
              </a:prstGeom>
              <a:solidFill>
                <a:srgbClr val="085092"/>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4530" name="AutoShape 181"/>
              <p:cNvSpPr>
                <a:spLocks noChangeArrowheads="1"/>
              </p:cNvSpPr>
              <p:nvPr/>
            </p:nvSpPr>
            <p:spPr bwMode="gray">
              <a:xfrm>
                <a:off x="1061" y="1554"/>
                <a:ext cx="540" cy="272"/>
              </a:xfrm>
              <a:prstGeom prst="triangle">
                <a:avLst>
                  <a:gd name="adj" fmla="val 50000"/>
                </a:avLst>
              </a:prstGeom>
              <a:gradFill rotWithShape="1">
                <a:gsLst>
                  <a:gs pos="0">
                    <a:srgbClr val="DDE7F0"/>
                  </a:gs>
                  <a:gs pos="100000">
                    <a:srgbClr val="085092"/>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4531" name="AutoShape 182"/>
              <p:cNvSpPr>
                <a:spLocks noChangeArrowheads="1"/>
              </p:cNvSpPr>
              <p:nvPr/>
            </p:nvSpPr>
            <p:spPr bwMode="gray">
              <a:xfrm flipV="1">
                <a:off x="1057" y="2385"/>
                <a:ext cx="540" cy="272"/>
              </a:xfrm>
              <a:prstGeom prst="triangle">
                <a:avLst>
                  <a:gd name="adj" fmla="val 50000"/>
                </a:avLst>
              </a:prstGeom>
              <a:gradFill rotWithShape="1">
                <a:gsLst>
                  <a:gs pos="0">
                    <a:srgbClr val="042544"/>
                  </a:gs>
                  <a:gs pos="100000">
                    <a:srgbClr val="085092"/>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grpSp>
        <p:grpSp>
          <p:nvGrpSpPr>
            <p:cNvPr id="64522" name="Group 183"/>
            <p:cNvGrpSpPr>
              <a:grpSpLocks/>
            </p:cNvGrpSpPr>
            <p:nvPr/>
          </p:nvGrpSpPr>
          <p:grpSpPr bwMode="auto">
            <a:xfrm>
              <a:off x="1877" y="1965"/>
              <a:ext cx="1091" cy="976"/>
              <a:chOff x="1349" y="2203"/>
              <a:chExt cx="924" cy="922"/>
            </a:xfrm>
          </p:grpSpPr>
          <p:sp>
            <p:nvSpPr>
              <p:cNvPr id="64526" name="AutoShape 184"/>
              <p:cNvSpPr>
                <a:spLocks noChangeArrowheads="1"/>
              </p:cNvSpPr>
              <p:nvPr/>
            </p:nvSpPr>
            <p:spPr bwMode="gray">
              <a:xfrm>
                <a:off x="1349" y="2203"/>
                <a:ext cx="924" cy="922"/>
              </a:xfrm>
              <a:prstGeom prst="diamond">
                <a:avLst/>
              </a:prstGeom>
              <a:solidFill>
                <a:srgbClr val="5A9208"/>
              </a:solidFill>
              <a:ln w="57150" algn="ctr">
                <a:solidFill>
                  <a:srgbClr val="CDDCE9"/>
                </a:solidFill>
                <a:miter lim="800000"/>
                <a:headEnd/>
                <a:tailEnd/>
              </a:ln>
              <a:effectLst>
                <a:prstShdw prst="shdw17" dist="17961" dir="2700000">
                  <a:srgbClr val="7B848C"/>
                </a:prstShdw>
              </a:effec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4527" name="AutoShape 185"/>
              <p:cNvSpPr>
                <a:spLocks noChangeArrowheads="1"/>
              </p:cNvSpPr>
              <p:nvPr/>
            </p:nvSpPr>
            <p:spPr bwMode="gray">
              <a:xfrm>
                <a:off x="1590" y="2222"/>
                <a:ext cx="442" cy="228"/>
              </a:xfrm>
              <a:prstGeom prst="triangle">
                <a:avLst>
                  <a:gd name="adj" fmla="val 50000"/>
                </a:avLst>
              </a:prstGeom>
              <a:gradFill rotWithShape="1">
                <a:gsLst>
                  <a:gs pos="0">
                    <a:srgbClr val="E1EBD2"/>
                  </a:gs>
                  <a:gs pos="100000">
                    <a:srgbClr val="5A9208"/>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sp>
            <p:nvSpPr>
              <p:cNvPr id="64528" name="AutoShape 186"/>
              <p:cNvSpPr>
                <a:spLocks noChangeArrowheads="1"/>
              </p:cNvSpPr>
              <p:nvPr/>
            </p:nvSpPr>
            <p:spPr bwMode="gray">
              <a:xfrm flipV="1">
                <a:off x="1593" y="2881"/>
                <a:ext cx="429" cy="216"/>
              </a:xfrm>
              <a:prstGeom prst="triangle">
                <a:avLst>
                  <a:gd name="adj" fmla="val 50000"/>
                </a:avLst>
              </a:prstGeom>
              <a:gradFill rotWithShape="1">
                <a:gsLst>
                  <a:gs pos="0">
                    <a:srgbClr val="2A4404"/>
                  </a:gs>
                  <a:gs pos="100000">
                    <a:srgbClr val="5A9208"/>
                  </a:gs>
                </a:gsLst>
                <a:lin ang="5400000" scaled="1"/>
              </a:gra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rot="10800000"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endParaRPr lang="zh-TW" altLang="en-US" sz="1000" b="1">
                  <a:latin typeface="Times New Roman" pitchFamily="18" charset="0"/>
                  <a:ea typeface="新細明體" pitchFamily="18" charset="-120"/>
                </a:endParaRPr>
              </a:p>
            </p:txBody>
          </p:sp>
        </p:grpSp>
        <p:sp>
          <p:nvSpPr>
            <p:cNvPr id="64523" name="Rectangle 187"/>
            <p:cNvSpPr>
              <a:spLocks noChangeArrowheads="1"/>
            </p:cNvSpPr>
            <p:nvPr/>
          </p:nvSpPr>
          <p:spPr bwMode="gray">
            <a:xfrm>
              <a:off x="908" y="2308"/>
              <a:ext cx="687" cy="209"/>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rgbClr val="52BAEF"/>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chemeClr val="bg1"/>
                  </a:solidFill>
                  <a:latin typeface="Times New Roman" pitchFamily="18" charset="0"/>
                  <a:ea typeface="新細明體" pitchFamily="18" charset="-120"/>
                </a:rPr>
                <a:t>中國舞</a:t>
              </a:r>
            </a:p>
          </p:txBody>
        </p:sp>
        <p:sp>
          <p:nvSpPr>
            <p:cNvPr id="64524" name="Rectangle 188"/>
            <p:cNvSpPr>
              <a:spLocks noChangeArrowheads="1"/>
            </p:cNvSpPr>
            <p:nvPr/>
          </p:nvSpPr>
          <p:spPr bwMode="gray">
            <a:xfrm>
              <a:off x="2057" y="2308"/>
              <a:ext cx="736" cy="209"/>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rgbClr val="52BAEF"/>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chemeClr val="bg1"/>
                  </a:solidFill>
                  <a:latin typeface="Times New Roman" pitchFamily="18" charset="0"/>
                  <a:ea typeface="新細明體" pitchFamily="18" charset="-120"/>
                </a:rPr>
                <a:t>現代舞</a:t>
              </a:r>
              <a:endParaRPr lang="en-US" altLang="zh-TW" sz="1800" b="1">
                <a:solidFill>
                  <a:schemeClr val="bg1"/>
                </a:solidFill>
                <a:latin typeface="Times New Roman" pitchFamily="18" charset="0"/>
                <a:ea typeface="新細明體" pitchFamily="18" charset="-120"/>
              </a:endParaRPr>
            </a:p>
          </p:txBody>
        </p:sp>
        <p:sp>
          <p:nvSpPr>
            <p:cNvPr id="64525" name="Rectangle 189"/>
            <p:cNvSpPr>
              <a:spLocks noChangeArrowheads="1"/>
            </p:cNvSpPr>
            <p:nvPr/>
          </p:nvSpPr>
          <p:spPr bwMode="gray">
            <a:xfrm>
              <a:off x="1518" y="2820"/>
              <a:ext cx="651" cy="366"/>
            </a:xfrm>
            <a:prstGeom prst="rect">
              <a:avLst/>
            </a:prstGeom>
            <a:noFill/>
            <a:ln>
              <a:noFill/>
            </a:ln>
            <a:effectLst/>
            <a:extLst>
              <a:ext uri="{909E8E84-426E-40DD-AFC4-6F175D3DCCD1}">
                <a14:hiddenFill xmlns="" xmlns:a14="http://schemas.microsoft.com/office/drawing/2010/main">
                  <a:gradFill rotWithShape="1">
                    <a:gsLst>
                      <a:gs pos="0">
                        <a:schemeClr val="accent2"/>
                      </a:gs>
                      <a:gs pos="100000">
                        <a:srgbClr val="52BAEF"/>
                      </a:gs>
                    </a:gsLst>
                    <a:lin ang="5400000" scaled="1"/>
                  </a:gra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chemeClr val="bg1"/>
                  </a:solidFill>
                  <a:latin typeface="Times New Roman" pitchFamily="18" charset="0"/>
                  <a:ea typeface="新細明體" pitchFamily="18" charset="-120"/>
                </a:rPr>
                <a:t>即興</a:t>
              </a:r>
            </a:p>
            <a:p>
              <a:pPr algn="ctr" eaLnBrk="1" hangingPunct="1">
                <a:spcBef>
                  <a:spcPct val="0"/>
                </a:spcBef>
                <a:buFontTx/>
                <a:buNone/>
              </a:pPr>
              <a:r>
                <a:rPr lang="zh-TW" altLang="en-US" sz="1800" b="1">
                  <a:solidFill>
                    <a:schemeClr val="bg1"/>
                  </a:solidFill>
                  <a:latin typeface="Times New Roman" pitchFamily="18" charset="0"/>
                  <a:ea typeface="新細明體" pitchFamily="18" charset="-120"/>
                </a:rPr>
                <a:t>與創作</a:t>
              </a:r>
              <a:endParaRPr lang="en-US" altLang="zh-TW" sz="1800" b="1">
                <a:solidFill>
                  <a:schemeClr val="bg1"/>
                </a:solidFill>
                <a:latin typeface="Times New Roman" pitchFamily="18" charset="0"/>
                <a:ea typeface="新細明體" pitchFamily="18" charset="-120"/>
              </a:endParaRPr>
            </a:p>
          </p:txBody>
        </p:sp>
      </p:grpSp>
      <p:sp>
        <p:nvSpPr>
          <p:cNvPr id="64516" name="Rectangle 263"/>
          <p:cNvSpPr>
            <a:spLocks noGrp="1" noChangeArrowheads="1"/>
          </p:cNvSpPr>
          <p:nvPr>
            <p:ph type="title"/>
          </p:nvPr>
        </p:nvSpPr>
        <p:spPr>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dirty="0" smtClean="0"/>
              <a:t>藝才班甄選入學</a:t>
            </a:r>
            <a:r>
              <a:rPr altLang="en-US" dirty="0" smtClean="0"/>
              <a:t>術科測驗科目</a:t>
            </a:r>
            <a:r>
              <a:rPr altLang="zh-TW" dirty="0" smtClean="0"/>
              <a:t>（3/4）</a:t>
            </a:r>
            <a:r>
              <a:rPr altLang="en-US" dirty="0" smtClean="0">
                <a:latin typeface="Times New Roman" pitchFamily="18" charset="0"/>
              </a:rPr>
              <a:t> </a:t>
            </a:r>
            <a:endParaRPr lang="en-US" altLang="zh-TW" dirty="0" smtClean="0"/>
          </a:p>
        </p:txBody>
      </p:sp>
      <p:sp>
        <p:nvSpPr>
          <p:cNvPr id="34874" name="Text Box 58"/>
          <p:cNvSpPr txBox="1">
            <a:spLocks noChangeArrowheads="1"/>
          </p:cNvSpPr>
          <p:nvPr/>
        </p:nvSpPr>
        <p:spPr bwMode="gray">
          <a:xfrm>
            <a:off x="5292725" y="5229225"/>
            <a:ext cx="1784350" cy="30480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1400"/>
              <a:t>以各區簡章公告為準</a:t>
            </a:r>
          </a:p>
        </p:txBody>
      </p:sp>
    </p:spTree>
    <p:extLst>
      <p:ext uri="{BB962C8B-B14F-4D97-AF65-F5344CB8AC3E}">
        <p14:creationId xmlns="" xmlns:p14="http://schemas.microsoft.com/office/powerpoint/2010/main" val="2081000633"/>
      </p:ext>
    </p:extLst>
  </p:cSld>
  <p:clrMapOvr>
    <a:masterClrMapping/>
  </p:clrMapOvr>
  <p:transition spd="med">
    <p:wipe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63"/>
          <p:cNvSpPr>
            <a:spLocks noGrp="1" noChangeArrowheads="1"/>
          </p:cNvSpPr>
          <p:nvPr>
            <p:ph type="title"/>
          </p:nvPr>
        </p:nvSpPr>
        <p:spPr>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dirty="0" smtClean="0"/>
              <a:t>藝才班甄選入學</a:t>
            </a:r>
            <a:r>
              <a:rPr altLang="en-US" dirty="0" smtClean="0"/>
              <a:t>術科測驗科目</a:t>
            </a:r>
            <a:r>
              <a:rPr altLang="zh-TW" dirty="0" smtClean="0"/>
              <a:t>（</a:t>
            </a:r>
            <a:r>
              <a:rPr lang="en-US" altLang="zh-TW" dirty="0" smtClean="0"/>
              <a:t>4</a:t>
            </a:r>
            <a:r>
              <a:rPr altLang="zh-TW" dirty="0" smtClean="0"/>
              <a:t>/4）</a:t>
            </a:r>
            <a:r>
              <a:rPr altLang="en-US" dirty="0" smtClean="0">
                <a:latin typeface="Times New Roman" pitchFamily="18" charset="0"/>
              </a:rPr>
              <a:t> </a:t>
            </a:r>
            <a:endParaRPr lang="en-US" altLang="zh-TW" dirty="0" smtClean="0"/>
          </a:p>
        </p:txBody>
      </p:sp>
      <p:sp>
        <p:nvSpPr>
          <p:cNvPr id="4" name="投影片編號版面配置區 3"/>
          <p:cNvSpPr>
            <a:spLocks noGrp="1"/>
          </p:cNvSpPr>
          <p:nvPr>
            <p:ph type="sldNum" sz="quarter" idx="12"/>
          </p:nvPr>
        </p:nvSpPr>
        <p:spPr/>
        <p:txBody>
          <a:bodyPr/>
          <a:lstStyle/>
          <a:p>
            <a:pPr>
              <a:defRPr/>
            </a:pPr>
            <a:fld id="{FB8AD0DE-A118-4F45-B9B6-089AA85C8FDD}" type="slidenum">
              <a:rPr lang="en-US" altLang="zh-TW" smtClean="0"/>
              <a:pPr>
                <a:defRPr/>
              </a:pPr>
              <a:t>83</a:t>
            </a:fld>
            <a:endParaRPr lang="en-US" altLang="zh-TW" dirty="0"/>
          </a:p>
        </p:txBody>
      </p:sp>
      <p:sp>
        <p:nvSpPr>
          <p:cNvPr id="6" name="Text Box 5"/>
          <p:cNvSpPr txBox="1">
            <a:spLocks noChangeArrowheads="1"/>
          </p:cNvSpPr>
          <p:nvPr/>
        </p:nvSpPr>
        <p:spPr bwMode="gray">
          <a:xfrm>
            <a:off x="390569" y="1484313"/>
            <a:ext cx="11079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b="1" dirty="0" smtClean="0">
                <a:solidFill>
                  <a:srgbClr val="FF3300"/>
                </a:solidFill>
                <a:latin typeface="Times New Roman" pitchFamily="18" charset="0"/>
                <a:ea typeface="新細明體" pitchFamily="18" charset="-120"/>
              </a:rPr>
              <a:t>戲劇類</a:t>
            </a:r>
            <a:endParaRPr lang="zh-TW" altLang="en-US" b="1" dirty="0">
              <a:solidFill>
                <a:srgbClr val="FF3300"/>
              </a:solidFill>
              <a:latin typeface="Times New Roman" pitchFamily="18" charset="0"/>
              <a:ea typeface="新細明體" pitchFamily="18" charset="-120"/>
            </a:endParaRPr>
          </a:p>
        </p:txBody>
      </p:sp>
      <p:sp>
        <p:nvSpPr>
          <p:cNvPr id="7" name="Text Box 25"/>
          <p:cNvSpPr txBox="1">
            <a:spLocks noChangeArrowheads="1"/>
          </p:cNvSpPr>
          <p:nvPr/>
        </p:nvSpPr>
        <p:spPr bwMode="gray">
          <a:xfrm>
            <a:off x="5470525" y="5516563"/>
            <a:ext cx="1428750" cy="304800"/>
          </a:xfrm>
          <a:prstGeom prst="rect">
            <a:avLst/>
          </a:prstGeom>
          <a:noFill/>
          <a:ln>
            <a:noFill/>
          </a:ln>
          <a:effectLst>
            <a:prstShdw prst="shdw17" dist="17961" dir="2700000">
              <a:schemeClr val="accent1">
                <a:gamma/>
                <a:shade val="60000"/>
                <a:invGamma/>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Lst>
        </p:spPr>
        <p:txBody>
          <a:bodyPr wrap="none">
            <a:spAutoFit/>
          </a:bodyPr>
          <a:lstStyle/>
          <a:p>
            <a:pPr algn="ctr" eaLnBrk="1" hangingPunct="1">
              <a:defRPr/>
            </a:pPr>
            <a:r>
              <a:rPr lang="zh-TW" altLang="en-US" sz="1400"/>
              <a:t>以簡章公告為準</a:t>
            </a:r>
          </a:p>
        </p:txBody>
      </p:sp>
      <p:pic>
        <p:nvPicPr>
          <p:cNvPr id="8" name="Picture 49" descr="circuler_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84438" y="1844675"/>
            <a:ext cx="4032250" cy="361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rc 50"/>
          <p:cNvSpPr>
            <a:spLocks/>
          </p:cNvSpPr>
          <p:nvPr/>
        </p:nvSpPr>
        <p:spPr bwMode="gray">
          <a:xfrm rot="5400000" flipH="1" flipV="1">
            <a:off x="1709737" y="2619376"/>
            <a:ext cx="3598863" cy="2049462"/>
          </a:xfrm>
          <a:custGeom>
            <a:avLst/>
            <a:gdLst>
              <a:gd name="T0" fmla="*/ 0 w 43189"/>
              <a:gd name="T1" fmla="*/ 2147483647 h 21791"/>
              <a:gd name="T2" fmla="*/ 2147483647 w 43189"/>
              <a:gd name="T3" fmla="*/ 2147483647 h 21791"/>
              <a:gd name="T4" fmla="*/ 2147483647 w 43189"/>
              <a:gd name="T5" fmla="*/ 2147483647 h 21791"/>
              <a:gd name="T6" fmla="*/ 0 60000 65536"/>
              <a:gd name="T7" fmla="*/ 0 60000 65536"/>
              <a:gd name="T8" fmla="*/ 0 60000 65536"/>
            </a:gdLst>
            <a:ahLst/>
            <a:cxnLst>
              <a:cxn ang="T6">
                <a:pos x="T0" y="T1"/>
              </a:cxn>
              <a:cxn ang="T7">
                <a:pos x="T2" y="T3"/>
              </a:cxn>
              <a:cxn ang="T8">
                <a:pos x="T4" y="T5"/>
              </a:cxn>
            </a:cxnLst>
            <a:rect l="0" t="0" r="r" b="b"/>
            <a:pathLst>
              <a:path w="43189" h="21791" fill="none" extrusionOk="0">
                <a:moveTo>
                  <a:pt x="-1" y="20914"/>
                </a:moveTo>
                <a:cubicBezTo>
                  <a:pt x="369" y="9258"/>
                  <a:pt x="9926" y="0"/>
                  <a:pt x="21589" y="0"/>
                </a:cubicBezTo>
                <a:cubicBezTo>
                  <a:pt x="33518" y="0"/>
                  <a:pt x="43189" y="9670"/>
                  <a:pt x="43189" y="21600"/>
                </a:cubicBezTo>
                <a:cubicBezTo>
                  <a:pt x="43189" y="21663"/>
                  <a:pt x="43188" y="21727"/>
                  <a:pt x="43188" y="21791"/>
                </a:cubicBezTo>
              </a:path>
              <a:path w="43189" h="21791" stroke="0" extrusionOk="0">
                <a:moveTo>
                  <a:pt x="-1" y="20914"/>
                </a:moveTo>
                <a:cubicBezTo>
                  <a:pt x="369" y="9258"/>
                  <a:pt x="9926" y="0"/>
                  <a:pt x="21589" y="0"/>
                </a:cubicBezTo>
                <a:cubicBezTo>
                  <a:pt x="33518" y="0"/>
                  <a:pt x="43189" y="9670"/>
                  <a:pt x="43189" y="21600"/>
                </a:cubicBezTo>
                <a:cubicBezTo>
                  <a:pt x="43189" y="21663"/>
                  <a:pt x="43188" y="21727"/>
                  <a:pt x="43188" y="21791"/>
                </a:cubicBezTo>
                <a:lnTo>
                  <a:pt x="21589" y="21600"/>
                </a:lnTo>
                <a:lnTo>
                  <a:pt x="-1" y="20914"/>
                </a:lnTo>
                <a:close/>
              </a:path>
            </a:pathLst>
          </a:custGeom>
          <a:solidFill>
            <a:schemeClr val="accent1">
              <a:alpha val="50195"/>
            </a:schemeClr>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 name="Text Box 52"/>
          <p:cNvSpPr txBox="1">
            <a:spLocks noChangeArrowheads="1"/>
          </p:cNvSpPr>
          <p:nvPr/>
        </p:nvSpPr>
        <p:spPr bwMode="auto">
          <a:xfrm>
            <a:off x="2916238" y="3443288"/>
            <a:ext cx="1593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r>
              <a:rPr lang="zh-TW" altLang="en-US" sz="1800" b="1">
                <a:solidFill>
                  <a:srgbClr val="FF0000"/>
                </a:solidFill>
                <a:latin typeface="Arial" pitchFamily="34" charset="0"/>
                <a:ea typeface="新細明體" pitchFamily="18" charset="-120"/>
              </a:rPr>
              <a:t>口語表達</a:t>
            </a:r>
            <a:endParaRPr lang="en-US" altLang="zh-TW" sz="1800" b="1">
              <a:solidFill>
                <a:srgbClr val="FF0000"/>
              </a:solidFill>
              <a:latin typeface="Arial" pitchFamily="34" charset="0"/>
              <a:ea typeface="新細明體" pitchFamily="18" charset="-120"/>
            </a:endParaRPr>
          </a:p>
        </p:txBody>
      </p:sp>
      <p:sp>
        <p:nvSpPr>
          <p:cNvPr id="11" name="Text Box 53"/>
          <p:cNvSpPr txBox="1">
            <a:spLocks noChangeArrowheads="1"/>
          </p:cNvSpPr>
          <p:nvPr/>
        </p:nvSpPr>
        <p:spPr bwMode="auto">
          <a:xfrm>
            <a:off x="4787900" y="3443288"/>
            <a:ext cx="1593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r>
              <a:rPr lang="zh-TW" altLang="en-US" sz="1800" b="1" dirty="0">
                <a:solidFill>
                  <a:srgbClr val="FF0000"/>
                </a:solidFill>
                <a:latin typeface="Arial" pitchFamily="34" charset="0"/>
                <a:ea typeface="新細明體" pitchFamily="18" charset="-120"/>
              </a:rPr>
              <a:t>專長表演</a:t>
            </a:r>
            <a:endParaRPr lang="en-US" altLang="zh-TW" sz="1800" b="1" dirty="0">
              <a:solidFill>
                <a:srgbClr val="FF0000"/>
              </a:solidFill>
              <a:latin typeface="Arial" pitchFamily="34" charset="0"/>
              <a:ea typeface="新細明體" pitchFamily="18" charset="-120"/>
            </a:endParaRPr>
          </a:p>
        </p:txBody>
      </p:sp>
    </p:spTree>
    <p:extLst>
      <p:ext uri="{BB962C8B-B14F-4D97-AF65-F5344CB8AC3E}">
        <p14:creationId xmlns="" xmlns:p14="http://schemas.microsoft.com/office/powerpoint/2010/main" val="2087143538"/>
      </p:ext>
    </p:extLst>
  </p:cSld>
  <p:clrMapOvr>
    <a:masterClrMapping/>
  </p:clrMapOvr>
  <p:transition spd="med">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normAutofit/>
          </a:bodyPr>
          <a:lstStyle/>
          <a:p>
            <a:pPr eaLnBrk="1" hangingPunct="1"/>
            <a:r>
              <a:rPr altLang="zh-TW" smtClean="0">
                <a:latin typeface="Times New Roman" pitchFamily="18" charset="0"/>
              </a:rPr>
              <a:t>10</a:t>
            </a:r>
            <a:r>
              <a:rPr lang="en-US" altLang="zh-TW" smtClean="0">
                <a:latin typeface="Times New Roman" pitchFamily="18" charset="0"/>
              </a:rPr>
              <a:t>5</a:t>
            </a:r>
            <a:r>
              <a:rPr altLang="zh-TW" smtClean="0"/>
              <a:t>年藝才班甄選入學聯合招生區</a:t>
            </a:r>
            <a:endParaRPr lang="en-US" altLang="zh-TW" smtClean="0"/>
          </a:p>
        </p:txBody>
      </p:sp>
      <p:pic>
        <p:nvPicPr>
          <p:cNvPr id="66563"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71550" y="1844675"/>
            <a:ext cx="2879725" cy="3925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4" name="AutoShape 31"/>
          <p:cNvSpPr>
            <a:spLocks noChangeArrowheads="1"/>
          </p:cNvSpPr>
          <p:nvPr/>
        </p:nvSpPr>
        <p:spPr bwMode="gray">
          <a:xfrm>
            <a:off x="755650" y="1844675"/>
            <a:ext cx="1079500" cy="287338"/>
          </a:xfrm>
          <a:prstGeom prst="wedgeRoundRectCallout">
            <a:avLst>
              <a:gd name="adj1" fmla="val 106472"/>
              <a:gd name="adj2" fmla="val 148343"/>
              <a:gd name="adj3" fmla="val 16667"/>
            </a:avLst>
          </a:prstGeom>
          <a:solidFill>
            <a:srgbClr val="66FFFF"/>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北區</a:t>
            </a:r>
          </a:p>
        </p:txBody>
      </p:sp>
      <p:sp>
        <p:nvSpPr>
          <p:cNvPr id="66565" name="AutoShape 32"/>
          <p:cNvSpPr>
            <a:spLocks noChangeArrowheads="1"/>
          </p:cNvSpPr>
          <p:nvPr/>
        </p:nvSpPr>
        <p:spPr bwMode="gray">
          <a:xfrm>
            <a:off x="323850" y="3068638"/>
            <a:ext cx="1079500" cy="287337"/>
          </a:xfrm>
          <a:prstGeom prst="wedgeRoundRectCallout">
            <a:avLst>
              <a:gd name="adj1" fmla="val 120588"/>
              <a:gd name="adj2" fmla="val 135083"/>
              <a:gd name="adj3" fmla="val 16667"/>
            </a:avLst>
          </a:prstGeom>
          <a:solidFill>
            <a:srgbClr val="FFFF00"/>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中區</a:t>
            </a:r>
          </a:p>
        </p:txBody>
      </p:sp>
      <p:sp>
        <p:nvSpPr>
          <p:cNvPr id="66566" name="AutoShape 33"/>
          <p:cNvSpPr>
            <a:spLocks noChangeArrowheads="1"/>
          </p:cNvSpPr>
          <p:nvPr/>
        </p:nvSpPr>
        <p:spPr bwMode="gray">
          <a:xfrm>
            <a:off x="538163" y="5445125"/>
            <a:ext cx="1079500" cy="287338"/>
          </a:xfrm>
          <a:prstGeom prst="wedgeRoundRectCallout">
            <a:avLst>
              <a:gd name="adj1" fmla="val 70148"/>
              <a:gd name="adj2" fmla="val -279833"/>
              <a:gd name="adj3" fmla="val 16667"/>
            </a:avLst>
          </a:prstGeom>
          <a:solidFill>
            <a:srgbClr val="FF00FF"/>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南區</a:t>
            </a:r>
          </a:p>
        </p:txBody>
      </p:sp>
      <p:pic>
        <p:nvPicPr>
          <p:cNvPr id="66567" name="Picture 3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924300" y="1773238"/>
            <a:ext cx="2879725" cy="4173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568" name="Picture 3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264275" y="1916113"/>
            <a:ext cx="2879725" cy="3795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9" name="AutoShape 36"/>
          <p:cNvSpPr>
            <a:spLocks noChangeArrowheads="1"/>
          </p:cNvSpPr>
          <p:nvPr/>
        </p:nvSpPr>
        <p:spPr bwMode="gray">
          <a:xfrm>
            <a:off x="3708400" y="2420938"/>
            <a:ext cx="1079500" cy="287337"/>
          </a:xfrm>
          <a:prstGeom prst="wedgeRoundRectCallout">
            <a:avLst>
              <a:gd name="adj1" fmla="val 100440"/>
              <a:gd name="adj2" fmla="val -109667"/>
              <a:gd name="adj3" fmla="val 16667"/>
            </a:avLst>
          </a:prstGeom>
          <a:solidFill>
            <a:srgbClr val="FF3300"/>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桃園區</a:t>
            </a:r>
          </a:p>
        </p:txBody>
      </p:sp>
      <p:sp>
        <p:nvSpPr>
          <p:cNvPr id="66570" name="AutoShape 37"/>
          <p:cNvSpPr>
            <a:spLocks noChangeArrowheads="1"/>
          </p:cNvSpPr>
          <p:nvPr/>
        </p:nvSpPr>
        <p:spPr bwMode="gray">
          <a:xfrm>
            <a:off x="3851275" y="1844675"/>
            <a:ext cx="1079500" cy="287338"/>
          </a:xfrm>
          <a:prstGeom prst="wedgeRoundRectCallout">
            <a:avLst>
              <a:gd name="adj1" fmla="val 125588"/>
              <a:gd name="adj2" fmla="val -19611"/>
              <a:gd name="adj3" fmla="val 16667"/>
            </a:avLst>
          </a:prstGeom>
          <a:solidFill>
            <a:srgbClr val="66FFFF"/>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北區</a:t>
            </a:r>
          </a:p>
        </p:txBody>
      </p:sp>
      <p:sp>
        <p:nvSpPr>
          <p:cNvPr id="66571" name="AutoShape 38"/>
          <p:cNvSpPr>
            <a:spLocks noChangeArrowheads="1"/>
          </p:cNvSpPr>
          <p:nvPr/>
        </p:nvSpPr>
        <p:spPr bwMode="gray">
          <a:xfrm>
            <a:off x="3276600" y="3068638"/>
            <a:ext cx="1079500" cy="287337"/>
          </a:xfrm>
          <a:prstGeom prst="wedgeRoundRectCallout">
            <a:avLst>
              <a:gd name="adj1" fmla="val 69412"/>
              <a:gd name="adj2" fmla="val 115745"/>
              <a:gd name="adj3" fmla="val 16667"/>
            </a:avLst>
          </a:prstGeom>
          <a:solidFill>
            <a:srgbClr val="FFFF00"/>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中區</a:t>
            </a:r>
          </a:p>
        </p:txBody>
      </p:sp>
      <p:sp>
        <p:nvSpPr>
          <p:cNvPr id="66572" name="AutoShape 39"/>
          <p:cNvSpPr>
            <a:spLocks noChangeArrowheads="1"/>
          </p:cNvSpPr>
          <p:nvPr/>
        </p:nvSpPr>
        <p:spPr bwMode="gray">
          <a:xfrm>
            <a:off x="3203575" y="5445125"/>
            <a:ext cx="1079500" cy="287338"/>
          </a:xfrm>
          <a:prstGeom prst="wedgeRoundRectCallout">
            <a:avLst>
              <a:gd name="adj1" fmla="val 79704"/>
              <a:gd name="adj2" fmla="val -301935"/>
              <a:gd name="adj3" fmla="val 16667"/>
            </a:avLst>
          </a:prstGeom>
          <a:solidFill>
            <a:srgbClr val="FF00FF"/>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南區</a:t>
            </a:r>
          </a:p>
        </p:txBody>
      </p:sp>
      <p:sp>
        <p:nvSpPr>
          <p:cNvPr id="66573" name="AutoShape 40"/>
          <p:cNvSpPr>
            <a:spLocks noChangeArrowheads="1"/>
          </p:cNvSpPr>
          <p:nvPr/>
        </p:nvSpPr>
        <p:spPr bwMode="gray">
          <a:xfrm>
            <a:off x="5795963" y="5445125"/>
            <a:ext cx="1079500" cy="287338"/>
          </a:xfrm>
          <a:prstGeom prst="wedgeRoundRectCallout">
            <a:avLst>
              <a:gd name="adj1" fmla="val 63088"/>
              <a:gd name="adj2" fmla="val -335634"/>
              <a:gd name="adj3" fmla="val 16667"/>
            </a:avLst>
          </a:prstGeom>
          <a:solidFill>
            <a:srgbClr val="FF00FF"/>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南區</a:t>
            </a:r>
          </a:p>
        </p:txBody>
      </p:sp>
      <p:sp>
        <p:nvSpPr>
          <p:cNvPr id="66574" name="AutoShape 41"/>
          <p:cNvSpPr>
            <a:spLocks noChangeArrowheads="1"/>
          </p:cNvSpPr>
          <p:nvPr/>
        </p:nvSpPr>
        <p:spPr bwMode="gray">
          <a:xfrm>
            <a:off x="6516688" y="1844675"/>
            <a:ext cx="1079500" cy="287338"/>
          </a:xfrm>
          <a:prstGeom prst="wedgeRoundRectCallout">
            <a:avLst>
              <a:gd name="adj1" fmla="val 79852"/>
              <a:gd name="adj2" fmla="val 104144"/>
              <a:gd name="adj3" fmla="val 16667"/>
            </a:avLst>
          </a:prstGeom>
          <a:solidFill>
            <a:srgbClr val="66FFFF"/>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600" b="1">
                <a:solidFill>
                  <a:srgbClr val="9A5315"/>
                </a:solidFill>
                <a:latin typeface="微軟正黑體" panose="020B0604030504040204" pitchFamily="34" charset="-120"/>
                <a:ea typeface="新細明體" pitchFamily="18" charset="-120"/>
              </a:rPr>
              <a:t>北區</a:t>
            </a:r>
          </a:p>
        </p:txBody>
      </p:sp>
      <p:sp>
        <p:nvSpPr>
          <p:cNvPr id="66575" name="Text Box 42"/>
          <p:cNvSpPr txBox="1">
            <a:spLocks noChangeArrowheads="1"/>
          </p:cNvSpPr>
          <p:nvPr/>
        </p:nvSpPr>
        <p:spPr bwMode="gray">
          <a:xfrm>
            <a:off x="1476375" y="5949950"/>
            <a:ext cx="869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0000FF"/>
                </a:solidFill>
                <a:latin typeface="微軟正黑體" panose="020B0604030504040204" pitchFamily="34" charset="-120"/>
                <a:ea typeface="新細明體" pitchFamily="18" charset="-120"/>
              </a:rPr>
              <a:t>音樂班</a:t>
            </a:r>
          </a:p>
        </p:txBody>
      </p:sp>
      <p:sp>
        <p:nvSpPr>
          <p:cNvPr id="66576" name="Text Box 43"/>
          <p:cNvSpPr txBox="1">
            <a:spLocks noChangeArrowheads="1"/>
          </p:cNvSpPr>
          <p:nvPr/>
        </p:nvSpPr>
        <p:spPr bwMode="gray">
          <a:xfrm>
            <a:off x="4572000" y="5949950"/>
            <a:ext cx="869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0000FF"/>
                </a:solidFill>
                <a:latin typeface="微軟正黑體" panose="020B0604030504040204" pitchFamily="34" charset="-120"/>
                <a:ea typeface="新細明體" pitchFamily="18" charset="-120"/>
              </a:rPr>
              <a:t>美術班</a:t>
            </a:r>
          </a:p>
        </p:txBody>
      </p:sp>
      <p:sp>
        <p:nvSpPr>
          <p:cNvPr id="66577" name="Text Box 44"/>
          <p:cNvSpPr txBox="1">
            <a:spLocks noChangeArrowheads="1"/>
          </p:cNvSpPr>
          <p:nvPr/>
        </p:nvSpPr>
        <p:spPr bwMode="gray">
          <a:xfrm>
            <a:off x="7019925" y="5949950"/>
            <a:ext cx="869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1800" b="1">
                <a:solidFill>
                  <a:srgbClr val="0000FF"/>
                </a:solidFill>
                <a:latin typeface="微軟正黑體" panose="020B0604030504040204" pitchFamily="34" charset="-120"/>
                <a:ea typeface="新細明體" pitchFamily="18" charset="-120"/>
              </a:rPr>
              <a:t>舞蹈班</a:t>
            </a:r>
          </a:p>
        </p:txBody>
      </p:sp>
    </p:spTree>
    <p:extLst>
      <p:ext uri="{BB962C8B-B14F-4D97-AF65-F5344CB8AC3E}">
        <p14:creationId xmlns="" xmlns:p14="http://schemas.microsoft.com/office/powerpoint/2010/main" val="1131776016"/>
      </p:ext>
    </p:extLst>
  </p:cSld>
  <p:clrMapOvr>
    <a:masterClrMapping/>
  </p:clrMapOvr>
  <p:transition spd="med">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Line 290"/>
          <p:cNvSpPr>
            <a:spLocks noChangeShapeType="1"/>
          </p:cNvSpPr>
          <p:nvPr/>
        </p:nvSpPr>
        <p:spPr bwMode="gray">
          <a:xfrm>
            <a:off x="866775" y="1042988"/>
            <a:ext cx="0"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87" name="Line 291"/>
          <p:cNvSpPr>
            <a:spLocks noChangeShapeType="1"/>
          </p:cNvSpPr>
          <p:nvPr/>
        </p:nvSpPr>
        <p:spPr bwMode="gray">
          <a:xfrm>
            <a:off x="866775" y="1295400"/>
            <a:ext cx="0" cy="0"/>
          </a:xfrm>
          <a:prstGeom prst="line">
            <a:avLst/>
          </a:prstGeom>
          <a:noFill/>
          <a:ln w="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88" name="Line 294"/>
          <p:cNvSpPr>
            <a:spLocks noChangeShapeType="1"/>
          </p:cNvSpPr>
          <p:nvPr/>
        </p:nvSpPr>
        <p:spPr bwMode="gray">
          <a:xfrm>
            <a:off x="898525" y="1547813"/>
            <a:ext cx="0"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89" name="Rectangle 770"/>
          <p:cNvSpPr>
            <a:spLocks noChangeArrowheads="1"/>
          </p:cNvSpPr>
          <p:nvPr/>
        </p:nvSpPr>
        <p:spPr bwMode="gray">
          <a:xfrm>
            <a:off x="1187450" y="679450"/>
            <a:ext cx="3416300" cy="52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r>
              <a:rPr lang="zh-TW" altLang="en-US" sz="2800" b="1">
                <a:solidFill>
                  <a:srgbClr val="000000"/>
                </a:solidFill>
                <a:latin typeface="微軟正黑體" panose="020B0604030504040204" pitchFamily="34" charset="-120"/>
                <a:ea typeface="新細明體" pitchFamily="18" charset="-120"/>
                <a:cs typeface="Times New Roman" pitchFamily="18" charset="0"/>
              </a:rPr>
              <a:t>藝才班北區承辦學校</a:t>
            </a:r>
            <a:endParaRPr lang="zh-TW" altLang="en-US" sz="2800" b="1" dirty="0">
              <a:solidFill>
                <a:srgbClr val="000000"/>
              </a:solidFill>
              <a:latin typeface="Arial" pitchFamily="34" charset="0"/>
              <a:ea typeface="新細明體" pitchFamily="18" charset="-120"/>
              <a:cs typeface="Times New Roman" pitchFamily="18" charset="0"/>
            </a:endParaRPr>
          </a:p>
        </p:txBody>
      </p:sp>
      <p:sp>
        <p:nvSpPr>
          <p:cNvPr id="67590" name="Line 1009"/>
          <p:cNvSpPr>
            <a:spLocks noChangeShapeType="1"/>
          </p:cNvSpPr>
          <p:nvPr/>
        </p:nvSpPr>
        <p:spPr bwMode="gray">
          <a:xfrm>
            <a:off x="6513513" y="3111500"/>
            <a:ext cx="0"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91" name="Line 1010"/>
          <p:cNvSpPr>
            <a:spLocks noChangeShapeType="1"/>
          </p:cNvSpPr>
          <p:nvPr/>
        </p:nvSpPr>
        <p:spPr bwMode="gray">
          <a:xfrm>
            <a:off x="6513513" y="3363913"/>
            <a:ext cx="0" cy="0"/>
          </a:xfrm>
          <a:prstGeom prst="line">
            <a:avLst/>
          </a:prstGeom>
          <a:noFill/>
          <a:ln w="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92" name="Line 1649"/>
          <p:cNvSpPr>
            <a:spLocks noChangeShapeType="1"/>
          </p:cNvSpPr>
          <p:nvPr/>
        </p:nvSpPr>
        <p:spPr bwMode="gray">
          <a:xfrm>
            <a:off x="2647950" y="3225800"/>
            <a:ext cx="0" cy="0"/>
          </a:xfrm>
          <a:prstGeom prst="line">
            <a:avLst/>
          </a:prstGeom>
          <a:noFill/>
          <a:ln w="1270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7593" name="Line 1650"/>
          <p:cNvSpPr>
            <a:spLocks noChangeShapeType="1"/>
          </p:cNvSpPr>
          <p:nvPr/>
        </p:nvSpPr>
        <p:spPr bwMode="gray">
          <a:xfrm>
            <a:off x="2647950" y="3478213"/>
            <a:ext cx="0" cy="0"/>
          </a:xfrm>
          <a:prstGeom prst="line">
            <a:avLst/>
          </a:prstGeom>
          <a:noFill/>
          <a:ln w="0" cap="rnd">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aphicFrame>
        <p:nvGraphicFramePr>
          <p:cNvPr id="217998" name="Group 1934"/>
          <p:cNvGraphicFramePr>
            <a:graphicFrameLocks noGrp="1"/>
          </p:cNvGraphicFramePr>
          <p:nvPr/>
        </p:nvGraphicFramePr>
        <p:xfrm>
          <a:off x="468313" y="1484313"/>
          <a:ext cx="8280400" cy="4370386"/>
        </p:xfrm>
        <a:graphic>
          <a:graphicData uri="http://schemas.openxmlformats.org/drawingml/2006/table">
            <a:tbl>
              <a:tblPr/>
              <a:tblGrid>
                <a:gridCol w="2641650"/>
                <a:gridCol w="5638750"/>
              </a:tblGrid>
              <a:tr h="792254">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4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班別</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4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承辦學校</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894533">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4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音樂班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FF66"/>
                    </a:solid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marL="742950" indent="-285750" algn="l" eaLnBrk="0" hangingPunct="0">
                        <a:spcBef>
                          <a:spcPct val="20000"/>
                        </a:spcBef>
                        <a:buClr>
                          <a:schemeClr val="accent1"/>
                        </a:buClr>
                        <a:buFont typeface="Wingdings" pitchFamily="2" charset="2"/>
                        <a:defRPr sz="2400">
                          <a:solidFill>
                            <a:schemeClr val="tx1"/>
                          </a:solidFill>
                          <a:latin typeface="Arial" charset="0"/>
                        </a:defRPr>
                      </a:lvl2pPr>
                      <a:lvl3pPr marL="1143000" indent="-228600" algn="l" eaLnBrk="0" hangingPunct="0">
                        <a:spcBef>
                          <a:spcPct val="20000"/>
                        </a:spcBef>
                        <a:buClr>
                          <a:schemeClr val="tx1"/>
                        </a:buClr>
                        <a:defRPr sz="2000">
                          <a:solidFill>
                            <a:schemeClr val="tx1"/>
                          </a:solidFill>
                          <a:latin typeface="Arial" charset="0"/>
                        </a:defRPr>
                      </a:lvl3pPr>
                      <a:lvl4pPr marL="1600200" indent="-228600" algn="l" eaLnBrk="0" hangingPunct="0">
                        <a:spcBef>
                          <a:spcPct val="20000"/>
                        </a:spcBef>
                        <a:defRPr>
                          <a:solidFill>
                            <a:schemeClr val="tx1"/>
                          </a:solidFill>
                          <a:latin typeface="Arial" charset="0"/>
                        </a:defRPr>
                      </a:lvl4pPr>
                      <a:lvl5pPr marL="2057400" indent="-228600" algn="l" eaLnBrk="0" hangingPunct="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新北市立新北高中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FF66"/>
                    </a:solidFill>
                  </a:tcPr>
                </a:tc>
              </a:tr>
              <a:tr h="894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舞蹈班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臺北市立復興高中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r h="894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美術班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國立基隆高中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FFFF66"/>
                    </a:solidFill>
                  </a:tcPr>
                </a:tc>
              </a:tr>
              <a:tr h="8945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戲劇班</a:t>
                      </a: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臺北市立復興高中</a:t>
                      </a:r>
                      <a:r>
                        <a:rPr kumimoji="0" lang="en-US" altLang="zh-TW"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全國唯一</a:t>
                      </a:r>
                      <a:r>
                        <a:rPr kumimoji="0" lang="en-US" altLang="zh-TW"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2800" b="1" i="0" u="none" strike="noStrike"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txBody>
                  <a:tcPr marL="91434" marR="91434" marT="45730" marB="45730" anchor="ct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5606142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編號版面配置區 4"/>
          <p:cNvSpPr>
            <a:spLocks noGrp="1"/>
          </p:cNvSpPr>
          <p:nvPr>
            <p:ph type="sldNum" sz="quarter" idx="12"/>
          </p:nvPr>
        </p:nvSpPr>
        <p:spPr bwMode="auto">
          <a:xfrm>
            <a:off x="287338" y="6411913"/>
            <a:ext cx="571500" cy="228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C5FE4A64-AB53-4050-B307-CA96A2F89A5C}" type="slidenum">
              <a:rPr lang="zh-TW" altLang="en-US" sz="1200" b="1" smtClean="0">
                <a:solidFill>
                  <a:srgbClr val="000000"/>
                </a:solidFill>
                <a:latin typeface="Arial" pitchFamily="34" charset="0"/>
                <a:ea typeface="新細明體" pitchFamily="18" charset="-120"/>
              </a:rPr>
              <a:pPr>
                <a:spcBef>
                  <a:spcPct val="0"/>
                </a:spcBef>
                <a:buFontTx/>
                <a:buNone/>
              </a:pPr>
              <a:t>86</a:t>
            </a:fld>
            <a:endParaRPr lang="zh-TW" altLang="en-US" sz="1200" b="1" smtClean="0">
              <a:solidFill>
                <a:srgbClr val="000000"/>
              </a:solidFill>
              <a:latin typeface="Arial" pitchFamily="34" charset="0"/>
              <a:ea typeface="新細明體" pitchFamily="18" charset="-120"/>
            </a:endParaRPr>
          </a:p>
        </p:txBody>
      </p:sp>
      <p:graphicFrame>
        <p:nvGraphicFramePr>
          <p:cNvPr id="4" name="表格 3"/>
          <p:cNvGraphicFramePr>
            <a:graphicFrameLocks noGrp="1"/>
          </p:cNvGraphicFramePr>
          <p:nvPr/>
        </p:nvGraphicFramePr>
        <p:xfrm>
          <a:off x="611188" y="765175"/>
          <a:ext cx="8208962" cy="5795964"/>
        </p:xfrm>
        <a:graphic>
          <a:graphicData uri="http://schemas.openxmlformats.org/drawingml/2006/table">
            <a:tbl>
              <a:tblPr firstRow="1" firstCol="1" lastRow="1" lastCol="1" bandRow="1" bandCol="1"/>
              <a:tblGrid>
                <a:gridCol w="1793554"/>
                <a:gridCol w="1434885"/>
                <a:gridCol w="1507073"/>
                <a:gridCol w="2006600"/>
                <a:gridCol w="1466850"/>
              </a:tblGrid>
              <a:tr h="555460">
                <a:tc>
                  <a:txBody>
                    <a:bodyPr/>
                    <a:lstStyle/>
                    <a:p>
                      <a:pPr marL="609600" algn="just">
                        <a:spcAft>
                          <a:spcPts val="0"/>
                        </a:spcAft>
                      </a:pPr>
                      <a:r>
                        <a:rPr lang="zh-TW" sz="1700" kern="0" spc="-40" dirty="0">
                          <a:solidFill>
                            <a:srgbClr val="000000"/>
                          </a:solidFill>
                          <a:effectLst/>
                          <a:latin typeface="Times New Roman"/>
                          <a:ea typeface="微軟正黑體" panose="020B0604030504040204" pitchFamily="34" charset="-120"/>
                          <a:cs typeface="標楷體"/>
                        </a:rPr>
                        <a:t>班別</a:t>
                      </a:r>
                      <a:endParaRPr lang="zh-TW" sz="1700" kern="100" dirty="0">
                        <a:effectLst/>
                        <a:latin typeface="Times New Roman"/>
                        <a:ea typeface="新細明體"/>
                      </a:endParaRPr>
                    </a:p>
                    <a:p>
                      <a:pPr algn="just">
                        <a:spcAft>
                          <a:spcPts val="0"/>
                        </a:spcAft>
                      </a:pPr>
                      <a:r>
                        <a:rPr lang="zh-TW" sz="1700" kern="0" spc="-40" dirty="0">
                          <a:solidFill>
                            <a:srgbClr val="000000"/>
                          </a:solidFill>
                          <a:effectLst/>
                          <a:latin typeface="Times New Roman"/>
                          <a:ea typeface="微軟正黑體" panose="020B0604030504040204" pitchFamily="34" charset="-120"/>
                          <a:cs typeface="標楷體"/>
                        </a:rPr>
                        <a:t>工作項目</a:t>
                      </a:r>
                      <a:endParaRPr lang="zh-TW" sz="1700" kern="100" dirty="0">
                        <a:effectLst/>
                        <a:latin typeface="Times New Roman"/>
                        <a:ea typeface="新細明體"/>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chemeClr val="bg1"/>
                    </a:solidFill>
                  </a:tcPr>
                </a:tc>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音樂</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舞蹈</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美術</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戲劇</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38895">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承辦學校</a:t>
                      </a:r>
                      <a:endParaRPr lang="zh-TW" sz="1700" kern="100" dirty="0">
                        <a:effectLst/>
                        <a:latin typeface="Times New Roman"/>
                        <a:ea typeface="新細明體"/>
                      </a:endParaRPr>
                    </a:p>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【臺灣北區】</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altLang="en-US" sz="1700" kern="100" dirty="0" smtClean="0">
                          <a:solidFill>
                            <a:srgbClr val="000000"/>
                          </a:solidFill>
                          <a:effectLst/>
                          <a:latin typeface="Times New Roman"/>
                          <a:ea typeface="微軟正黑體" panose="020B0604030504040204" pitchFamily="34" charset="-120"/>
                          <a:cs typeface="標楷體"/>
                        </a:rPr>
                        <a:t>新北市</a:t>
                      </a:r>
                      <a:r>
                        <a:rPr lang="zh-TW" sz="1700" kern="100" dirty="0" smtClean="0">
                          <a:solidFill>
                            <a:srgbClr val="000000"/>
                          </a:solidFill>
                          <a:effectLst/>
                          <a:latin typeface="Times New Roman"/>
                          <a:ea typeface="微軟正黑體" panose="020B0604030504040204" pitchFamily="34" charset="-120"/>
                          <a:cs typeface="標楷體"/>
                        </a:rPr>
                        <a:t>立</a:t>
                      </a:r>
                      <a:endParaRPr lang="zh-TW" sz="1700" kern="100" dirty="0">
                        <a:effectLst/>
                        <a:latin typeface="Times New Roman"/>
                        <a:ea typeface="新細明體"/>
                      </a:endParaRPr>
                    </a:p>
                    <a:p>
                      <a:pPr algn="ctr">
                        <a:spcAft>
                          <a:spcPts val="0"/>
                        </a:spcAft>
                      </a:pPr>
                      <a:r>
                        <a:rPr lang="zh-TW" altLang="en-US" sz="1700" kern="100" dirty="0" smtClean="0">
                          <a:solidFill>
                            <a:srgbClr val="000000"/>
                          </a:solidFill>
                          <a:effectLst/>
                          <a:latin typeface="Times New Roman"/>
                          <a:ea typeface="微軟正黑體" panose="020B0604030504040204" pitchFamily="34" charset="-120"/>
                          <a:cs typeface="標楷體"/>
                        </a:rPr>
                        <a:t>新北</a:t>
                      </a:r>
                      <a:r>
                        <a:rPr lang="zh-TW" sz="1700" kern="100" dirty="0" smtClean="0">
                          <a:solidFill>
                            <a:srgbClr val="000000"/>
                          </a:solidFill>
                          <a:effectLst/>
                          <a:latin typeface="Times New Roman"/>
                          <a:ea typeface="微軟正黑體" panose="020B0604030504040204" pitchFamily="34" charset="-120"/>
                          <a:cs typeface="標楷體"/>
                        </a:rPr>
                        <a:t>高級中學</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100" dirty="0">
                          <a:solidFill>
                            <a:srgbClr val="000000"/>
                          </a:solidFill>
                          <a:effectLst/>
                          <a:latin typeface="Times New Roman"/>
                          <a:ea typeface="微軟正黑體" panose="020B0604030504040204" pitchFamily="34" charset="-120"/>
                          <a:cs typeface="標楷體"/>
                        </a:rPr>
                        <a:t>臺北市立</a:t>
                      </a:r>
                      <a:endParaRPr lang="zh-TW" sz="1700" kern="100" dirty="0">
                        <a:effectLst/>
                        <a:latin typeface="Times New Roman"/>
                        <a:ea typeface="新細明體"/>
                      </a:endParaRPr>
                    </a:p>
                    <a:p>
                      <a:pPr algn="ctr">
                        <a:spcAft>
                          <a:spcPts val="0"/>
                        </a:spcAft>
                      </a:pPr>
                      <a:r>
                        <a:rPr kumimoji="0" lang="zh-TW" altLang="en-US" sz="1700" b="0" i="0" u="none" strike="noStrike" kern="100" cap="none" spc="0" normalizeH="0" baseline="0" noProof="0" dirty="0" smtClean="0">
                          <a:ln>
                            <a:noFill/>
                          </a:ln>
                          <a:solidFill>
                            <a:srgbClr val="000000"/>
                          </a:solidFill>
                          <a:effectLst/>
                          <a:uLnTx/>
                          <a:uFillTx/>
                          <a:latin typeface="Times New Roman"/>
                          <a:ea typeface="微軟正黑體" panose="020B0604030504040204" pitchFamily="34" charset="-120"/>
                          <a:cs typeface="標楷體"/>
                        </a:rPr>
                        <a:t>復興</a:t>
                      </a:r>
                      <a:r>
                        <a:rPr lang="zh-TW" sz="1700" kern="100" dirty="0" smtClean="0">
                          <a:solidFill>
                            <a:srgbClr val="000000"/>
                          </a:solidFill>
                          <a:effectLst/>
                          <a:latin typeface="Times New Roman"/>
                          <a:ea typeface="微軟正黑體" panose="020B0604030504040204" pitchFamily="34" charset="-120"/>
                          <a:cs typeface="標楷體"/>
                        </a:rPr>
                        <a:t>高級中學</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altLang="en-US" sz="1700" kern="100" dirty="0" smtClean="0">
                          <a:solidFill>
                            <a:srgbClr val="000000"/>
                          </a:solidFill>
                          <a:effectLst/>
                          <a:latin typeface="Times New Roman"/>
                          <a:ea typeface="微軟正黑體" panose="020B0604030504040204" pitchFamily="34" charset="-120"/>
                          <a:cs typeface="標楷體"/>
                        </a:rPr>
                        <a:t>國立基隆</a:t>
                      </a:r>
                      <a:endParaRPr lang="zh-TW" sz="1700" kern="100" dirty="0">
                        <a:effectLst/>
                        <a:latin typeface="Times New Roman"/>
                        <a:ea typeface="新細明體"/>
                      </a:endParaRPr>
                    </a:p>
                    <a:p>
                      <a:pPr algn="ctr">
                        <a:spcAft>
                          <a:spcPts val="0"/>
                        </a:spcAft>
                      </a:pPr>
                      <a:r>
                        <a:rPr lang="zh-TW" sz="1700" kern="100" dirty="0" smtClean="0">
                          <a:solidFill>
                            <a:srgbClr val="000000"/>
                          </a:solidFill>
                          <a:effectLst/>
                          <a:latin typeface="Times New Roman"/>
                          <a:ea typeface="微軟正黑體" panose="020B0604030504040204" pitchFamily="34" charset="-120"/>
                          <a:cs typeface="標楷體"/>
                        </a:rPr>
                        <a:t>高級中學</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TW" sz="1700" kern="100" dirty="0">
                          <a:solidFill>
                            <a:srgbClr val="000000"/>
                          </a:solidFill>
                          <a:effectLst/>
                          <a:latin typeface="Times New Roman"/>
                          <a:ea typeface="微軟正黑體" panose="020B0604030504040204" pitchFamily="34" charset="-120"/>
                          <a:cs typeface="標楷體"/>
                        </a:rPr>
                        <a:t>臺北市立</a:t>
                      </a:r>
                      <a:endParaRPr lang="zh-TW" sz="1700" kern="100" dirty="0">
                        <a:effectLst/>
                        <a:latin typeface="Times New Roman"/>
                        <a:ea typeface="新細明體"/>
                      </a:endParaRPr>
                    </a:p>
                    <a:p>
                      <a:pPr algn="ctr">
                        <a:spcAft>
                          <a:spcPts val="0"/>
                        </a:spcAft>
                      </a:pPr>
                      <a:r>
                        <a:rPr lang="zh-TW" sz="1700" kern="100" dirty="0">
                          <a:solidFill>
                            <a:srgbClr val="000000"/>
                          </a:solidFill>
                          <a:effectLst/>
                          <a:latin typeface="Times New Roman"/>
                          <a:ea typeface="微軟正黑體" panose="020B0604030504040204" pitchFamily="34" charset="-120"/>
                          <a:cs typeface="標楷體"/>
                        </a:rPr>
                        <a:t>復興高級中學</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086">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簡章公告</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algn="ctr" defTabSz="914400" rtl="0" eaLnBrk="1" latinLnBrk="0" hangingPunct="1">
                        <a:spcAft>
                          <a:spcPts val="0"/>
                        </a:spcAft>
                      </a:pP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22192">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術科測驗線上報名暨郵寄繳件</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algn="ctr" defTabSz="914400" rtl="0" eaLnBrk="1" latinLnBrk="0" hangingPunct="1">
                        <a:spcAft>
                          <a:spcPts val="0"/>
                        </a:spcAft>
                      </a:pP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日至</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7</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2413">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以競賽表現</a:t>
                      </a:r>
                      <a:r>
                        <a:rPr lang="zh-TW" sz="1700" kern="0" spc="-40" dirty="0" smtClean="0">
                          <a:solidFill>
                            <a:srgbClr val="000000"/>
                          </a:solidFill>
                          <a:effectLst/>
                          <a:latin typeface="Times New Roman"/>
                          <a:ea typeface="微軟正黑體" panose="020B0604030504040204" pitchFamily="34" charset="-120"/>
                          <a:cs typeface="標楷體"/>
                        </a:rPr>
                        <a:t>入學</a:t>
                      </a:r>
                      <a:endParaRPr lang="en-US" altLang="zh-TW" sz="1700" kern="0" spc="-40" dirty="0" smtClean="0">
                        <a:solidFill>
                          <a:srgbClr val="000000"/>
                        </a:solidFill>
                        <a:effectLst/>
                        <a:latin typeface="Times New Roman"/>
                        <a:ea typeface="微軟正黑體" panose="020B0604030504040204" pitchFamily="34" charset="-120"/>
                        <a:cs typeface="標楷體"/>
                      </a:endParaRPr>
                    </a:p>
                    <a:p>
                      <a:pPr algn="ctr">
                        <a:spcAft>
                          <a:spcPts val="0"/>
                        </a:spcAft>
                      </a:pPr>
                      <a:r>
                        <a:rPr lang="zh-TW" sz="1700" kern="0" spc="-40" dirty="0" smtClean="0">
                          <a:solidFill>
                            <a:srgbClr val="000000"/>
                          </a:solidFill>
                          <a:effectLst/>
                          <a:latin typeface="Times New Roman"/>
                          <a:ea typeface="微軟正黑體" panose="020B0604030504040204" pitchFamily="34" charset="-120"/>
                          <a:cs typeface="標楷體"/>
                        </a:rPr>
                        <a:t>報名</a:t>
                      </a:r>
                      <a:r>
                        <a:rPr lang="zh-TW" sz="1700" kern="0" spc="-40" dirty="0">
                          <a:solidFill>
                            <a:srgbClr val="000000"/>
                          </a:solidFill>
                          <a:effectLst/>
                          <a:latin typeface="Times New Roman"/>
                          <a:ea typeface="微軟正黑體" panose="020B0604030504040204" pitchFamily="34" charset="-120"/>
                          <a:cs typeface="標楷體"/>
                        </a:rPr>
                        <a:t>暨郵寄繳件</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algn="ctr" defTabSz="914400" rtl="0" eaLnBrk="1" latinLnBrk="0" hangingPunct="1">
                        <a:spcAft>
                          <a:spcPts val="0"/>
                        </a:spcAft>
                      </a:pP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日至</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日至</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
                      </a:r>
                      <a:b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0" spc="-40" dirty="0">
                          <a:solidFill>
                            <a:srgbClr val="000000"/>
                          </a:solidFill>
                          <a:effectLst/>
                          <a:latin typeface="微軟正黑體" panose="020B0604030504040204" pitchFamily="34" charset="-120"/>
                          <a:ea typeface="新細明體"/>
                        </a:rPr>
                        <a:t> </a:t>
                      </a:r>
                      <a:endParaRPr lang="zh-TW" sz="1700" kern="100" dirty="0">
                        <a:effectLst/>
                        <a:latin typeface="Times New Roman"/>
                        <a:ea typeface="新細明體"/>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r>
              <a:tr h="697059">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以競賽表現入學放榜暨寄發錄取通知</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0" spc="-40" dirty="0">
                          <a:solidFill>
                            <a:srgbClr val="000000"/>
                          </a:solidFill>
                          <a:effectLst/>
                          <a:latin typeface="微軟正黑體" panose="020B0604030504040204" pitchFamily="34" charset="-120"/>
                          <a:ea typeface="新細明體"/>
                        </a:rPr>
                        <a:t> </a:t>
                      </a:r>
                      <a:endParaRPr lang="zh-TW" sz="1700" kern="100" dirty="0">
                        <a:effectLst/>
                        <a:latin typeface="Times New Roman"/>
                        <a:ea typeface="新細明體"/>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r>
              <a:tr h="518172">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以競賽表現</a:t>
                      </a:r>
                      <a:r>
                        <a:rPr lang="zh-TW" sz="1700" kern="0" spc="-40" dirty="0" smtClean="0">
                          <a:solidFill>
                            <a:srgbClr val="000000"/>
                          </a:solidFill>
                          <a:effectLst/>
                          <a:latin typeface="Times New Roman"/>
                          <a:ea typeface="微軟正黑體" panose="020B0604030504040204" pitchFamily="34" charset="-120"/>
                          <a:cs typeface="標楷體"/>
                        </a:rPr>
                        <a:t>入學</a:t>
                      </a:r>
                      <a:endParaRPr lang="en-US" altLang="zh-TW" sz="1700" kern="0" spc="-40" dirty="0" smtClean="0">
                        <a:solidFill>
                          <a:srgbClr val="000000"/>
                        </a:solidFill>
                        <a:effectLst/>
                        <a:latin typeface="Times New Roman"/>
                        <a:ea typeface="微軟正黑體" panose="020B0604030504040204" pitchFamily="34" charset="-120"/>
                        <a:cs typeface="標楷體"/>
                      </a:endParaRPr>
                    </a:p>
                    <a:p>
                      <a:pPr algn="ctr">
                        <a:spcAft>
                          <a:spcPts val="0"/>
                        </a:spcAft>
                      </a:pPr>
                      <a:r>
                        <a:rPr lang="zh-TW" sz="1700" kern="0" spc="-40" dirty="0" smtClean="0">
                          <a:solidFill>
                            <a:srgbClr val="000000"/>
                          </a:solidFill>
                          <a:effectLst/>
                          <a:latin typeface="Times New Roman"/>
                          <a:ea typeface="微軟正黑體" panose="020B0604030504040204" pitchFamily="34" charset="-120"/>
                          <a:cs typeface="標楷體"/>
                        </a:rPr>
                        <a:t>報到</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13</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1700" kern="0" spc="-40" dirty="0">
                          <a:solidFill>
                            <a:srgbClr val="000000"/>
                          </a:solidFill>
                          <a:effectLst/>
                          <a:latin typeface="微軟正黑體" panose="020B0604030504040204" pitchFamily="34" charset="-120"/>
                          <a:ea typeface="新細明體"/>
                        </a:rPr>
                        <a:t> </a:t>
                      </a:r>
                      <a:endParaRPr lang="zh-TW" sz="1700" kern="100" dirty="0">
                        <a:effectLst/>
                        <a:latin typeface="Times New Roman"/>
                        <a:ea typeface="新細明體"/>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solid"/>
                      <a:round/>
                      <a:headEnd type="none" w="med" len="med"/>
                      <a:tailEnd type="none" w="med" len="med"/>
                    </a:lnBlToTr>
                    <a:solidFill>
                      <a:schemeClr val="bg1"/>
                    </a:solidFill>
                  </a:tcPr>
                </a:tc>
              </a:tr>
              <a:tr h="777257">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術科測驗</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10</a:t>
                      </a:r>
                      <a:r>
                        <a:rPr lang="en-US" alt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5</a:t>
                      </a:r>
                      <a:r>
                        <a:rPr 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0" spc="-4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sz="1700" b="1" kern="0" spc="-4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6</a:t>
                      </a:r>
                      <a:r>
                        <a:rPr 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新細明體"/>
                        <a:cs typeface="Times New Roman" panose="02020603050405020304" pitchFamily="18" charset="0"/>
                      </a:endParaRPr>
                    </a:p>
                    <a:p>
                      <a:pPr algn="ctr">
                        <a:spcAft>
                          <a:spcPts val="0"/>
                        </a:spcAft>
                      </a:pPr>
                      <a:r>
                        <a:rPr lang="zh-TW" sz="1700" b="1" kern="0" spc="-4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至</a:t>
                      </a:r>
                      <a:endParaRPr lang="zh-TW" sz="1700" b="1" kern="100" dirty="0">
                        <a:solidFill>
                          <a:srgbClr val="FF0000"/>
                        </a:solidFill>
                        <a:effectLst/>
                        <a:latin typeface="Times New Roman" panose="02020603050405020304" pitchFamily="18" charset="0"/>
                        <a:ea typeface="新細明體"/>
                        <a:cs typeface="Times New Roman" panose="02020603050405020304" pitchFamily="18" charset="0"/>
                      </a:endParaRPr>
                    </a:p>
                    <a:p>
                      <a:pPr algn="ctr">
                        <a:spcAft>
                          <a:spcPts val="0"/>
                        </a:spcAft>
                      </a:pPr>
                      <a:r>
                        <a:rPr lang="en-US"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10</a:t>
                      </a:r>
                      <a:r>
                        <a:rPr lang="en-US" alt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5</a:t>
                      </a:r>
                      <a:r>
                        <a:rPr 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0" spc="-4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18</a:t>
                      </a:r>
                      <a:r>
                        <a:rPr 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新細明體"/>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至</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1700" b="1" kern="100" noProof="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altLang="en-US" sz="1700" b="1" kern="100" noProof="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algn="ctr" defTabSz="914400" rtl="0" eaLnBrk="1" latinLnBrk="0" hangingPunct="1">
                        <a:spcAft>
                          <a:spcPts val="0"/>
                        </a:spcAft>
                      </a:pP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至</a:t>
                      </a:r>
                      <a:endPar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p>
                      <a:pPr marL="0" algn="ctr" defTabSz="914400" rtl="0" eaLnBrk="1" latinLnBrk="0" hangingPunct="1">
                        <a:spcAft>
                          <a:spcPts val="0"/>
                        </a:spcAft>
                      </a:pP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latinLnBrk="0" hangingPunct="1">
                        <a:spcAft>
                          <a:spcPts val="0"/>
                        </a:spcAft>
                      </a:pPr>
                      <a:r>
                        <a:rPr lang="en-US"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10</a:t>
                      </a:r>
                      <a:r>
                        <a:rPr lang="en-US" alt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5</a:t>
                      </a:r>
                      <a:r>
                        <a:rPr 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年</a:t>
                      </a:r>
                      <a:r>
                        <a:rPr lang="en-US" sz="1700" b="1" kern="0" spc="-40" dirty="0">
                          <a:solidFill>
                            <a:srgbClr val="FF0000"/>
                          </a:solidFill>
                          <a:effectLst/>
                          <a:latin typeface="Times New Roman" panose="02020603050405020304" pitchFamily="18" charset="0"/>
                          <a:ea typeface="新細明體"/>
                          <a:cs typeface="Times New Roman" panose="02020603050405020304" pitchFamily="18" charset="0"/>
                        </a:rPr>
                        <a:t>4</a:t>
                      </a:r>
                      <a:r>
                        <a:rPr 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月</a:t>
                      </a:r>
                      <a:r>
                        <a:rPr lang="en-US" alt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9</a:t>
                      </a:r>
                      <a:r>
                        <a:rPr 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日</a:t>
                      </a:r>
                      <a:endParaRPr lang="zh-TW" sz="1700" b="1" kern="0" spc="-40" dirty="0">
                        <a:solidFill>
                          <a:srgbClr val="FF0000"/>
                        </a:solidFill>
                        <a:effectLst/>
                        <a:latin typeface="Times New Roman" panose="02020603050405020304" pitchFamily="18" charset="0"/>
                        <a:ea typeface="新細明體"/>
                        <a:cs typeface="Times New Roman" panose="02020603050405020304" pitchFamily="18" charset="0"/>
                      </a:endParaRPr>
                    </a:p>
                    <a:p>
                      <a:pPr marL="0" algn="ctr" defTabSz="914400" rtl="0" eaLnBrk="1" latinLnBrk="0" hangingPunct="1">
                        <a:spcAft>
                          <a:spcPts val="0"/>
                        </a:spcAft>
                      </a:pPr>
                      <a:r>
                        <a:rPr lang="zh-TW" sz="1700" b="1" kern="0" spc="-40" dirty="0">
                          <a:solidFill>
                            <a:srgbClr val="FF0000"/>
                          </a:solidFill>
                          <a:effectLst/>
                          <a:latin typeface="Times New Roman" panose="02020603050405020304" pitchFamily="18" charset="0"/>
                          <a:ea typeface="新細明體"/>
                          <a:cs typeface="Times New Roman" panose="02020603050405020304" pitchFamily="18" charset="0"/>
                        </a:rPr>
                        <a:t>至</a:t>
                      </a:r>
                    </a:p>
                    <a:p>
                      <a:pPr marL="0" algn="ctr" defTabSz="914400" rtl="0" eaLnBrk="1" latinLnBrk="0" hangingPunct="1">
                        <a:spcAft>
                          <a:spcPts val="0"/>
                        </a:spcAft>
                      </a:pPr>
                      <a:r>
                        <a:rPr lang="en-US"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10</a:t>
                      </a:r>
                      <a:r>
                        <a:rPr lang="en-US" alt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5</a:t>
                      </a:r>
                      <a:r>
                        <a:rPr 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年</a:t>
                      </a:r>
                      <a:r>
                        <a:rPr lang="en-US" sz="1700" b="1" kern="0" spc="-40" dirty="0">
                          <a:solidFill>
                            <a:srgbClr val="FF0000"/>
                          </a:solidFill>
                          <a:effectLst/>
                          <a:latin typeface="Times New Roman" panose="02020603050405020304" pitchFamily="18" charset="0"/>
                          <a:ea typeface="新細明體"/>
                          <a:cs typeface="Times New Roman" panose="02020603050405020304" pitchFamily="18" charset="0"/>
                        </a:rPr>
                        <a:t>4</a:t>
                      </a:r>
                      <a:r>
                        <a:rPr lang="zh-TW" sz="1700" b="1" kern="0" spc="-40" dirty="0">
                          <a:solidFill>
                            <a:srgbClr val="FF0000"/>
                          </a:solidFill>
                          <a:effectLst/>
                          <a:latin typeface="Times New Roman" panose="02020603050405020304" pitchFamily="18" charset="0"/>
                          <a:ea typeface="新細明體"/>
                          <a:cs typeface="Times New Roman" panose="02020603050405020304" pitchFamily="18" charset="0"/>
                        </a:rPr>
                        <a:t>月</a:t>
                      </a:r>
                      <a:r>
                        <a:rPr lang="en-US"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1</a:t>
                      </a:r>
                      <a:r>
                        <a:rPr lang="en-US" alt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0</a:t>
                      </a:r>
                      <a:r>
                        <a:rPr lang="zh-TW"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日</a:t>
                      </a:r>
                      <a:endParaRPr lang="zh-TW" sz="1700" b="1" kern="0" spc="-40" dirty="0">
                        <a:solidFill>
                          <a:srgbClr val="FF0000"/>
                        </a:solidFill>
                        <a:effectLst/>
                        <a:latin typeface="Times New Roman" panose="02020603050405020304" pitchFamily="18" charset="0"/>
                        <a:ea typeface="新細明體"/>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086">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國中教育會考</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algn="ctr" defTabSz="914400" rtl="0" eaLnBrk="1" latinLnBrk="0" hangingPunct="1">
                        <a:spcAft>
                          <a:spcPts val="0"/>
                        </a:spcAft>
                      </a:pP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4</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日至</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354" marR="39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18172">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甄選入學</a:t>
                      </a:r>
                      <a:r>
                        <a:rPr lang="zh-TW" sz="1700" kern="0" spc="-40" dirty="0" smtClean="0">
                          <a:solidFill>
                            <a:srgbClr val="000000"/>
                          </a:solidFill>
                          <a:effectLst/>
                          <a:latin typeface="Times New Roman"/>
                          <a:ea typeface="微軟正黑體" panose="020B0604030504040204" pitchFamily="34" charset="-120"/>
                          <a:cs typeface="標楷體"/>
                        </a:rPr>
                        <a:t>報名</a:t>
                      </a:r>
                      <a:endParaRPr lang="en-US" altLang="zh-TW" sz="1700" kern="0" spc="-40" dirty="0" smtClean="0">
                        <a:solidFill>
                          <a:srgbClr val="000000"/>
                        </a:solidFill>
                        <a:effectLst/>
                        <a:latin typeface="Times New Roman"/>
                        <a:ea typeface="微軟正黑體" panose="020B0604030504040204" pitchFamily="34" charset="-120"/>
                        <a:cs typeface="標楷體"/>
                      </a:endParaRPr>
                    </a:p>
                    <a:p>
                      <a:pPr algn="ctr">
                        <a:spcAft>
                          <a:spcPts val="0"/>
                        </a:spcAft>
                      </a:pPr>
                      <a:r>
                        <a:rPr lang="zh-TW" sz="1700" kern="0" spc="-40" dirty="0" smtClean="0">
                          <a:solidFill>
                            <a:srgbClr val="000000"/>
                          </a:solidFill>
                          <a:effectLst/>
                          <a:latin typeface="Times New Roman"/>
                          <a:ea typeface="微軟正黑體" panose="020B0604030504040204" pitchFamily="34" charset="-120"/>
                          <a:cs typeface="標楷體"/>
                        </a:rPr>
                        <a:t>暨</a:t>
                      </a:r>
                      <a:r>
                        <a:rPr lang="zh-TW" sz="1700" kern="0" spc="-40" dirty="0">
                          <a:solidFill>
                            <a:srgbClr val="000000"/>
                          </a:solidFill>
                          <a:effectLst/>
                          <a:latin typeface="Times New Roman"/>
                          <a:ea typeface="微軟正黑體" panose="020B0604030504040204" pitchFamily="34" charset="-120"/>
                          <a:cs typeface="標楷體"/>
                        </a:rPr>
                        <a:t>郵寄繳件</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marL="0" algn="ctr" defTabSz="914400" rtl="0" eaLnBrk="1" latinLnBrk="0" hangingPunct="1">
                        <a:spcAft>
                          <a:spcPts val="0"/>
                        </a:spcAft>
                      </a:pP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5</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6</a:t>
                      </a:r>
                      <a:r>
                        <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r>
                        <a:rPr 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至</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105</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1700" b="1" kern="10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18172">
                <a:tc>
                  <a:txBody>
                    <a:bodyPr/>
                    <a:lstStyle/>
                    <a:p>
                      <a:pPr algn="ctr">
                        <a:spcAft>
                          <a:spcPts val="0"/>
                        </a:spcAft>
                      </a:pPr>
                      <a:r>
                        <a:rPr lang="zh-TW" sz="1700" kern="0" spc="-40" dirty="0">
                          <a:solidFill>
                            <a:srgbClr val="000000"/>
                          </a:solidFill>
                          <a:effectLst/>
                          <a:latin typeface="Times New Roman"/>
                          <a:ea typeface="微軟正黑體" panose="020B0604030504040204" pitchFamily="34" charset="-120"/>
                          <a:cs typeface="標楷體"/>
                        </a:rPr>
                        <a:t>甄選入學分發現場撕榜暨報到</a:t>
                      </a:r>
                      <a:endParaRPr lang="zh-TW" sz="1700" kern="100" dirty="0">
                        <a:effectLst/>
                        <a:latin typeface="Times New Roman"/>
                        <a:ea typeface="新細明體"/>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gn="ctr">
                        <a:spcAft>
                          <a:spcPts val="0"/>
                        </a:spcAft>
                      </a:pPr>
                      <a:r>
                        <a:rPr lang="en-US" sz="1700" b="1" kern="0" spc="-40" dirty="0" smtClean="0">
                          <a:solidFill>
                            <a:srgbClr val="FF0000"/>
                          </a:solidFill>
                          <a:effectLst/>
                          <a:latin typeface="Times New Roman" panose="02020603050405020304" pitchFamily="18" charset="0"/>
                          <a:ea typeface="新細明體"/>
                          <a:cs typeface="Times New Roman" panose="02020603050405020304" pitchFamily="18" charset="0"/>
                        </a:rPr>
                        <a:t>105</a:t>
                      </a:r>
                      <a:r>
                        <a:rPr 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年</a:t>
                      </a:r>
                      <a:r>
                        <a:rPr lang="en-US" sz="1700" b="1" kern="0" spc="-40" dirty="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7</a:t>
                      </a:r>
                      <a:r>
                        <a:rPr 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月</a:t>
                      </a:r>
                      <a:r>
                        <a:rPr lang="en-US"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6 </a:t>
                      </a:r>
                      <a:r>
                        <a:rPr lang="zh-TW" sz="1700" b="1" kern="0" spc="-40" dirty="0" smtClean="0">
                          <a:solidFill>
                            <a:srgbClr val="FF0000"/>
                          </a:solidFill>
                          <a:effectLst/>
                          <a:latin typeface="Times New Roman" panose="02020603050405020304" pitchFamily="18" charset="0"/>
                          <a:ea typeface="微軟正黑體" panose="020B0604030504040204" pitchFamily="34" charset="-120"/>
                          <a:cs typeface="Times New Roman" panose="02020603050405020304" pitchFamily="18" charset="0"/>
                        </a:rPr>
                        <a:t>日</a:t>
                      </a:r>
                      <a:endParaRPr lang="zh-TW" sz="1700" b="1" kern="100" dirty="0">
                        <a:solidFill>
                          <a:srgbClr val="FF0000"/>
                        </a:solidFill>
                        <a:effectLst/>
                        <a:latin typeface="Times New Roman" panose="02020603050405020304" pitchFamily="18" charset="0"/>
                        <a:ea typeface="新細明體"/>
                        <a:cs typeface="Times New Roman" panose="02020603050405020304" pitchFamily="18" charset="0"/>
                      </a:endParaRPr>
                    </a:p>
                  </a:txBody>
                  <a:tcPr marL="39354" marR="39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 xmlns:p14="http://schemas.microsoft.com/office/powerpoint/2010/main" val="13939635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798513" y="1752600"/>
            <a:ext cx="7543800" cy="4484712"/>
          </a:xfrm>
        </p:spPr>
        <p:txBody>
          <a:bodyPr>
            <a:noAutofit/>
          </a:bodyPr>
          <a:lstStyle/>
          <a:p>
            <a:pPr marL="0" indent="0">
              <a:buFont typeface="Arial" pitchFamily="34" charset="0"/>
              <a:buNone/>
            </a:pPr>
            <a:r>
              <a:rPr altLang="en-US" dirty="0" smtClean="0">
                <a:solidFill>
                  <a:srgbClr val="000000"/>
                </a:solidFill>
                <a:latin typeface="微軟正黑體" panose="020B0604030504040204" pitchFamily="34" charset="-120"/>
                <a:ea typeface="微軟正黑體" panose="020B0604030504040204" pitchFamily="34" charset="-120"/>
              </a:rPr>
              <a:t>高級中等學校體育班辦理特色招生甄選入學，係依術科測驗分數作為入學依據。術科測驗內容包括基礎體能、專項技術及運動成就表現等，由學校依體育班發展運動種類及特色課程內容，設計考科及計分方式。招生方式得由學校選擇採取獨立或聯合招生方式為之，</a:t>
            </a:r>
            <a:r>
              <a:rPr altLang="en-US" b="1" dirty="0" smtClean="0">
                <a:solidFill>
                  <a:srgbClr val="FF0000"/>
                </a:solidFill>
                <a:latin typeface="微軟正黑體" panose="020B0604030504040204" pitchFamily="34" charset="-120"/>
                <a:ea typeface="微軟正黑體" panose="020B0604030504040204" pitchFamily="34" charset="-120"/>
              </a:rPr>
              <a:t>招生範圍則不受免試就學區限制，各校可跨區招生，學生也可跨區報考。</a:t>
            </a:r>
          </a:p>
        </p:txBody>
      </p:sp>
      <p:sp>
        <p:nvSpPr>
          <p:cNvPr id="70659" name="投影片編號版面配置區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05DC82E3-1AB7-4AE7-80C1-67F0ABEB5273}" type="slidenum">
              <a:rPr lang="en-US" altLang="zh-TW" sz="1000" smtClean="0">
                <a:solidFill>
                  <a:srgbClr val="9A5315"/>
                </a:solidFill>
                <a:latin typeface="Arial" pitchFamily="34" charset="0"/>
                <a:ea typeface="新細明體" pitchFamily="18" charset="-120"/>
              </a:rPr>
              <a:pPr>
                <a:spcBef>
                  <a:spcPct val="0"/>
                </a:spcBef>
                <a:buFontTx/>
                <a:buNone/>
              </a:pPr>
              <a:t>87</a:t>
            </a:fld>
            <a:endParaRPr lang="en-US" altLang="en-US" sz="1000" smtClean="0">
              <a:solidFill>
                <a:srgbClr val="9A5315"/>
              </a:solidFill>
              <a:latin typeface="Arial" pitchFamily="34" charset="0"/>
              <a:ea typeface="新細明體" pitchFamily="18" charset="-120"/>
            </a:endParaRPr>
          </a:p>
        </p:txBody>
      </p:sp>
      <p:pic>
        <p:nvPicPr>
          <p:cNvPr id="7066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16013" y="836613"/>
            <a:ext cx="6499225" cy="963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924710"/>
                  </a:outerShdw>
                </a:effectLst>
              </a14:hiddenEffects>
            </a:ext>
          </a:extLst>
        </p:spPr>
      </p:pic>
    </p:spTree>
    <p:extLst>
      <p:ext uri="{BB962C8B-B14F-4D97-AF65-F5344CB8AC3E}">
        <p14:creationId xmlns="" xmlns:p14="http://schemas.microsoft.com/office/powerpoint/2010/main" val="31929771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5"/>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4925" y="4527550"/>
            <a:ext cx="244475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1"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fld id="{3683001B-E2D3-41A7-AB4E-778C0B6F8386}" type="slidenum">
              <a:rPr lang="en-US" altLang="zh-TW" sz="1400" smtClean="0">
                <a:latin typeface="Times New Roman" pitchFamily="18" charset="0"/>
                <a:ea typeface="新細明體" pitchFamily="18" charset="-120"/>
              </a:rPr>
              <a:pPr eaLnBrk="1" hangingPunct="1">
                <a:spcBef>
                  <a:spcPct val="0"/>
                </a:spcBef>
                <a:buFontTx/>
                <a:buNone/>
              </a:pPr>
              <a:t>88</a:t>
            </a:fld>
            <a:endParaRPr lang="en-US" altLang="zh-TW" sz="1400" smtClean="0">
              <a:latin typeface="Times New Roman" pitchFamily="18" charset="0"/>
              <a:ea typeface="新細明體" pitchFamily="18" charset="-120"/>
            </a:endParaRPr>
          </a:p>
        </p:txBody>
      </p:sp>
      <p:sp>
        <p:nvSpPr>
          <p:cNvPr id="73732" name="Rectangle 93"/>
          <p:cNvSpPr>
            <a:spLocks noChangeArrowheads="1"/>
          </p:cNvSpPr>
          <p:nvPr/>
        </p:nvSpPr>
        <p:spPr bwMode="auto">
          <a:xfrm>
            <a:off x="0" y="1125538"/>
            <a:ext cx="684213" cy="71437"/>
          </a:xfrm>
          <a:prstGeom prst="rect">
            <a:avLst/>
          </a:prstGeom>
          <a:solidFill>
            <a:srgbClr val="008000"/>
          </a:solidFill>
          <a:ln w="9525">
            <a:solidFill>
              <a:srgbClr val="008000"/>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sp>
        <p:nvSpPr>
          <p:cNvPr id="73733" name="Rectangle 92"/>
          <p:cNvSpPr>
            <a:spLocks noChangeArrowheads="1"/>
          </p:cNvSpPr>
          <p:nvPr/>
        </p:nvSpPr>
        <p:spPr bwMode="auto">
          <a:xfrm>
            <a:off x="755650" y="1123950"/>
            <a:ext cx="8424863" cy="73025"/>
          </a:xfrm>
          <a:prstGeom prst="rect">
            <a:avLst/>
          </a:prstGeom>
          <a:solidFill>
            <a:schemeClr val="hlink"/>
          </a:solidFill>
          <a:ln w="9525">
            <a:solidFill>
              <a:schemeClr val="tx1"/>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sp>
        <p:nvSpPr>
          <p:cNvPr id="39" name="手繪多邊形 38"/>
          <p:cNvSpPr/>
          <p:nvPr/>
        </p:nvSpPr>
        <p:spPr bwMode="auto">
          <a:xfrm>
            <a:off x="1403350" y="1700213"/>
            <a:ext cx="2736850" cy="690562"/>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r>
              <a:rPr lang="zh-TW" altLang="en-US" sz="2600" b="1" dirty="0"/>
              <a:t>招生種類及名額</a:t>
            </a:r>
          </a:p>
        </p:txBody>
      </p:sp>
      <p:sp>
        <p:nvSpPr>
          <p:cNvPr id="40" name="手繪多邊形 39"/>
          <p:cNvSpPr/>
          <p:nvPr/>
        </p:nvSpPr>
        <p:spPr bwMode="auto">
          <a:xfrm>
            <a:off x="1403350" y="2420938"/>
            <a:ext cx="2736850" cy="33845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en-US" altLang="zh-TW" dirty="0"/>
              <a:t>1.104</a:t>
            </a:r>
            <a:r>
              <a:rPr lang="zh-TW" altLang="en-US" dirty="0"/>
              <a:t>學年度計有</a:t>
            </a:r>
            <a:endParaRPr lang="en-US" altLang="zh-TW" dirty="0"/>
          </a:p>
          <a:p>
            <a:pPr marL="0" lvl="1" defTabSz="1289050">
              <a:lnSpc>
                <a:spcPts val="3000"/>
              </a:lnSpc>
              <a:spcAft>
                <a:spcPts val="0"/>
              </a:spcAft>
              <a:defRPr/>
            </a:pPr>
            <a:r>
              <a:rPr lang="zh-TW" altLang="en-US" dirty="0"/>
              <a:t>   </a:t>
            </a:r>
            <a:r>
              <a:rPr lang="en-US" altLang="zh-TW" dirty="0">
                <a:solidFill>
                  <a:srgbClr val="FF0000"/>
                </a:solidFill>
              </a:rPr>
              <a:t>133</a:t>
            </a:r>
            <a:r>
              <a:rPr lang="zh-TW" altLang="en-US" dirty="0">
                <a:solidFill>
                  <a:srgbClr val="FF0000"/>
                </a:solidFill>
              </a:rPr>
              <a:t>校</a:t>
            </a:r>
            <a:r>
              <a:rPr lang="zh-TW" altLang="en-US" dirty="0"/>
              <a:t>辦理，招</a:t>
            </a:r>
            <a:endParaRPr lang="en-US" altLang="zh-TW" dirty="0"/>
          </a:p>
          <a:p>
            <a:pPr marL="0" lvl="1" defTabSz="1289050">
              <a:lnSpc>
                <a:spcPts val="3000"/>
              </a:lnSpc>
              <a:spcAft>
                <a:spcPts val="0"/>
              </a:spcAft>
              <a:defRPr/>
            </a:pPr>
            <a:r>
              <a:rPr lang="zh-TW" altLang="en-US" dirty="0"/>
              <a:t>   生班級數計</a:t>
            </a:r>
            <a:r>
              <a:rPr lang="en-US" altLang="zh-TW" dirty="0">
                <a:solidFill>
                  <a:srgbClr val="FF0000"/>
                </a:solidFill>
              </a:rPr>
              <a:t>143</a:t>
            </a:r>
          </a:p>
          <a:p>
            <a:pPr marL="0" lvl="1" defTabSz="1289050">
              <a:lnSpc>
                <a:spcPts val="3000"/>
              </a:lnSpc>
              <a:spcAft>
                <a:spcPts val="0"/>
              </a:spcAft>
              <a:defRPr/>
            </a:pPr>
            <a:r>
              <a:rPr lang="zh-TW" altLang="en-US" dirty="0">
                <a:solidFill>
                  <a:srgbClr val="FF0000"/>
                </a:solidFill>
              </a:rPr>
              <a:t>   班</a:t>
            </a:r>
            <a:r>
              <a:rPr lang="zh-TW" altLang="en-US" dirty="0"/>
              <a:t>，招生名額共</a:t>
            </a:r>
            <a:endParaRPr lang="en-US" altLang="zh-TW" dirty="0"/>
          </a:p>
          <a:p>
            <a:pPr marL="0" lvl="1" defTabSz="1289050">
              <a:lnSpc>
                <a:spcPts val="3000"/>
              </a:lnSpc>
              <a:spcAft>
                <a:spcPts val="0"/>
              </a:spcAft>
              <a:defRPr/>
            </a:pPr>
            <a:r>
              <a:rPr lang="zh-TW" altLang="en-US" dirty="0">
                <a:solidFill>
                  <a:srgbClr val="FF0000"/>
                </a:solidFill>
              </a:rPr>
              <a:t>   </a:t>
            </a:r>
            <a:r>
              <a:rPr lang="en-US" altLang="zh-TW" dirty="0">
                <a:solidFill>
                  <a:srgbClr val="FF0000"/>
                </a:solidFill>
              </a:rPr>
              <a:t>4,672</a:t>
            </a:r>
            <a:r>
              <a:rPr lang="zh-TW" altLang="en-US" dirty="0">
                <a:solidFill>
                  <a:srgbClr val="FF0000"/>
                </a:solidFill>
              </a:rPr>
              <a:t>名</a:t>
            </a:r>
            <a:r>
              <a:rPr lang="zh-TW" altLang="en-US" dirty="0"/>
              <a:t>。</a:t>
            </a:r>
          </a:p>
          <a:p>
            <a:pPr marL="0" lvl="1" defTabSz="1289050">
              <a:lnSpc>
                <a:spcPts val="3000"/>
              </a:lnSpc>
              <a:spcAft>
                <a:spcPts val="0"/>
              </a:spcAft>
              <a:defRPr/>
            </a:pPr>
            <a:r>
              <a:rPr lang="en-US" altLang="zh-TW" dirty="0"/>
              <a:t>2.105</a:t>
            </a:r>
            <a:r>
              <a:rPr lang="zh-TW" altLang="en-US" dirty="0"/>
              <a:t>年各校招生名額</a:t>
            </a:r>
            <a:endParaRPr lang="en-US" altLang="zh-TW" dirty="0"/>
          </a:p>
          <a:p>
            <a:pPr marL="0" lvl="1" defTabSz="1289050">
              <a:lnSpc>
                <a:spcPts val="3000"/>
              </a:lnSpc>
              <a:spcAft>
                <a:spcPts val="0"/>
              </a:spcAft>
              <a:defRPr/>
            </a:pPr>
            <a:r>
              <a:rPr lang="zh-TW" altLang="en-US" dirty="0"/>
              <a:t>   已公布於國教署網站</a:t>
            </a:r>
            <a:endParaRPr lang="en-US" altLang="zh-TW" dirty="0"/>
          </a:p>
          <a:p>
            <a:pPr marL="0" lvl="1" defTabSz="1289050">
              <a:lnSpc>
                <a:spcPts val="3000"/>
              </a:lnSpc>
              <a:spcAft>
                <a:spcPts val="0"/>
              </a:spcAft>
              <a:defRPr/>
            </a:pPr>
            <a:r>
              <a:rPr lang="zh-TW" altLang="en-US" dirty="0"/>
              <a:t>   電子公告欄。</a:t>
            </a:r>
          </a:p>
          <a:p>
            <a:pPr marL="285750" lvl="1" indent="-285750" defTabSz="1289050">
              <a:lnSpc>
                <a:spcPct val="90000"/>
              </a:lnSpc>
              <a:spcAft>
                <a:spcPct val="15000"/>
              </a:spcAft>
              <a:buFontTx/>
              <a:buChar char="••"/>
              <a:defRPr/>
            </a:pPr>
            <a:endParaRPr lang="zh-TW" altLang="en-US" dirty="0"/>
          </a:p>
        </p:txBody>
      </p:sp>
      <p:grpSp>
        <p:nvGrpSpPr>
          <p:cNvPr id="73736" name="群組 3"/>
          <p:cNvGrpSpPr>
            <a:grpSpLocks/>
          </p:cNvGrpSpPr>
          <p:nvPr/>
        </p:nvGrpSpPr>
        <p:grpSpPr bwMode="auto">
          <a:xfrm>
            <a:off x="4171950" y="1698625"/>
            <a:ext cx="2876550" cy="4106863"/>
            <a:chOff x="1613324" y="2376765"/>
            <a:chExt cx="2001508" cy="3077303"/>
          </a:xfrm>
        </p:grpSpPr>
        <p:sp>
          <p:nvSpPr>
            <p:cNvPr id="42" name="手繪多邊形 41"/>
            <p:cNvSpPr/>
            <p:nvPr/>
          </p:nvSpPr>
          <p:spPr>
            <a:xfrm>
              <a:off x="1613324" y="2376765"/>
              <a:ext cx="979767" cy="51982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3" name="手繪多邊形 42"/>
            <p:cNvSpPr/>
            <p:nvPr/>
          </p:nvSpPr>
          <p:spPr>
            <a:xfrm>
              <a:off x="1613324" y="2918000"/>
              <a:ext cx="979767" cy="2536068"/>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algn="ctr" defTabSz="1289050">
                <a:lnSpc>
                  <a:spcPts val="3500"/>
                </a:lnSpc>
                <a:spcAft>
                  <a:spcPts val="0"/>
                </a:spcAft>
                <a:defRPr/>
              </a:pPr>
              <a:r>
                <a:rPr lang="zh-TW" altLang="en-US" sz="2600" dirty="0">
                  <a:latin typeface="微軟正黑體" panose="020B0604030504040204" pitchFamily="34" charset="-120"/>
                  <a:ea typeface="微軟正黑體" panose="020B0604030504040204" pitchFamily="34" charset="-120"/>
                </a:rPr>
                <a:t>不受就學區限制，學生</a:t>
              </a:r>
              <a:r>
                <a:rPr lang="zh-TW" altLang="en-US" sz="2600" dirty="0">
                  <a:solidFill>
                    <a:srgbClr val="FF0000"/>
                  </a:solidFill>
                  <a:latin typeface="微軟正黑體" panose="020B0604030504040204" pitchFamily="34" charset="-120"/>
                  <a:ea typeface="微軟正黑體" panose="020B0604030504040204" pitchFamily="34" charset="-120"/>
                </a:rPr>
                <a:t>得跨區報考</a:t>
              </a:r>
              <a:endParaRPr lang="zh-TW" altLang="en-US" sz="2600" dirty="0">
                <a:latin typeface="微軟正黑體" panose="020B0604030504040204" pitchFamily="34" charset="-120"/>
                <a:ea typeface="微軟正黑體" panose="020B0604030504040204" pitchFamily="34" charset="-120"/>
              </a:endParaRPr>
            </a:p>
          </p:txBody>
        </p:sp>
        <p:sp>
          <p:nvSpPr>
            <p:cNvPr id="44" name="手繪多邊形 43"/>
            <p:cNvSpPr/>
            <p:nvPr/>
          </p:nvSpPr>
          <p:spPr>
            <a:xfrm>
              <a:off x="2617392" y="2389850"/>
              <a:ext cx="991917" cy="51863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5" name="手繪多邊形 44"/>
            <p:cNvSpPr/>
            <p:nvPr/>
          </p:nvSpPr>
          <p:spPr>
            <a:xfrm>
              <a:off x="2612974" y="2918000"/>
              <a:ext cx="1001858" cy="2536068"/>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algn="ctr" defTabSz="1289050">
                <a:lnSpc>
                  <a:spcPts val="3500"/>
                </a:lnSpc>
                <a:spcAft>
                  <a:spcPts val="0"/>
                </a:spcAft>
                <a:defRPr/>
              </a:pPr>
              <a:r>
                <a:rPr lang="zh-TW" altLang="en-US" sz="2600" dirty="0"/>
                <a:t>學校得採</a:t>
              </a:r>
              <a:r>
                <a:rPr lang="zh-TW" altLang="en-US" sz="2600" dirty="0">
                  <a:solidFill>
                    <a:srgbClr val="FF0000"/>
                  </a:solidFill>
                </a:rPr>
                <a:t>獨立</a:t>
              </a:r>
              <a:r>
                <a:rPr lang="zh-TW" altLang="en-US" sz="2600" dirty="0"/>
                <a:t>或</a:t>
              </a:r>
              <a:r>
                <a:rPr lang="zh-TW" altLang="en-US" sz="2600" dirty="0">
                  <a:solidFill>
                    <a:srgbClr val="FF0000"/>
                  </a:solidFill>
                </a:rPr>
                <a:t>聯合</a:t>
              </a:r>
              <a:r>
                <a:rPr lang="zh-TW" altLang="en-US" sz="2600" dirty="0">
                  <a:solidFill>
                    <a:schemeClr val="tx1"/>
                  </a:solidFill>
                </a:rPr>
                <a:t>招生</a:t>
              </a:r>
              <a:r>
                <a:rPr lang="zh-TW" altLang="en-US" sz="2600" dirty="0"/>
                <a:t>方式為之</a:t>
              </a:r>
            </a:p>
          </p:txBody>
        </p:sp>
      </p:grpSp>
      <p:sp>
        <p:nvSpPr>
          <p:cNvPr id="46" name="矩形 45"/>
          <p:cNvSpPr/>
          <p:nvPr/>
        </p:nvSpPr>
        <p:spPr>
          <a:xfrm>
            <a:off x="4133850" y="1773238"/>
            <a:ext cx="1518364" cy="524759"/>
          </a:xfrm>
          <a:prstGeom prst="rect">
            <a:avLst/>
          </a:prstGeom>
        </p:spPr>
        <p:txBody>
          <a:bodyPr wrap="none">
            <a:spAutoFit/>
          </a:bodyPr>
          <a:lstStyle/>
          <a:p>
            <a:pPr>
              <a:lnSpc>
                <a:spcPts val="3700"/>
              </a:lnSpc>
              <a:defRPr/>
            </a:pPr>
            <a:r>
              <a:rPr lang="zh-TW" altLang="zh-TW" sz="2600" b="1" kern="0" dirty="0">
                <a:solidFill>
                  <a:schemeClr val="bg1"/>
                </a:solidFill>
                <a:latin typeface="微軟正黑體" panose="020B0604030504040204" pitchFamily="34" charset="-120"/>
                <a:ea typeface="微軟正黑體" panose="020B0604030504040204" pitchFamily="34" charset="-120"/>
              </a:rPr>
              <a:t>招生範圍</a:t>
            </a:r>
            <a:endParaRPr lang="en-US" altLang="zh-TW" sz="2600" b="1" kern="0" dirty="0">
              <a:solidFill>
                <a:schemeClr val="bg1"/>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5651500" y="1814513"/>
            <a:ext cx="1133644" cy="369332"/>
          </a:xfrm>
          <a:prstGeom prst="rect">
            <a:avLst/>
          </a:prstGeom>
        </p:spPr>
        <p:txBody>
          <a:bodyPr wrap="none">
            <a:spAutoFit/>
          </a:bodyPr>
          <a:lstStyle/>
          <a:p>
            <a:pPr>
              <a:defRPr/>
            </a:pPr>
            <a:r>
              <a:rPr lang="zh-TW" altLang="zh-TW" b="1" kern="0" dirty="0">
                <a:solidFill>
                  <a:schemeClr val="bg1"/>
                </a:solidFill>
                <a:latin typeface="微軟正黑體" panose="020B0604030504040204" pitchFamily="34" charset="-120"/>
                <a:ea typeface="微軟正黑體" panose="020B0604030504040204" pitchFamily="34" charset="-120"/>
              </a:rPr>
              <a:t>招生方式</a:t>
            </a:r>
            <a:endParaRPr lang="en-US" altLang="zh-TW" b="1" kern="0" dirty="0">
              <a:solidFill>
                <a:schemeClr val="bg1"/>
              </a:solidFill>
              <a:latin typeface="微軟正黑體" panose="020B0604030504040204" pitchFamily="34" charset="-120"/>
              <a:ea typeface="微軟正黑體" panose="020B0604030504040204" pitchFamily="34" charset="-120"/>
            </a:endParaRPr>
          </a:p>
        </p:txBody>
      </p:sp>
      <p:sp>
        <p:nvSpPr>
          <p:cNvPr id="16" name="手繪多邊形 15"/>
          <p:cNvSpPr/>
          <p:nvPr/>
        </p:nvSpPr>
        <p:spPr bwMode="auto">
          <a:xfrm>
            <a:off x="7092950" y="1716088"/>
            <a:ext cx="1423988" cy="69215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chemeClr val="accent6">
              <a:lumMod val="75000"/>
            </a:schemeClr>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b="1" dirty="0">
              <a:solidFill>
                <a:schemeClr val="bg1"/>
              </a:solidFill>
            </a:endParaRPr>
          </a:p>
        </p:txBody>
      </p:sp>
      <p:sp>
        <p:nvSpPr>
          <p:cNvPr id="17" name="手繪多邊形 16"/>
          <p:cNvSpPr/>
          <p:nvPr/>
        </p:nvSpPr>
        <p:spPr bwMode="auto">
          <a:xfrm>
            <a:off x="7092950" y="2435225"/>
            <a:ext cx="1423988" cy="33845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500"/>
              </a:lnSpc>
              <a:spcAft>
                <a:spcPts val="0"/>
              </a:spcAft>
              <a:defRPr/>
            </a:pPr>
            <a:r>
              <a:rPr lang="zh-TW" altLang="en-US" sz="2600" dirty="0"/>
              <a:t>依</a:t>
            </a:r>
            <a:r>
              <a:rPr lang="zh-TW" altLang="en-US" sz="2600" dirty="0">
                <a:solidFill>
                  <a:srgbClr val="FF0000"/>
                </a:solidFill>
              </a:rPr>
              <a:t>術科測驗</a:t>
            </a:r>
            <a:r>
              <a:rPr lang="zh-TW" altLang="en-US" sz="2600" dirty="0"/>
              <a:t>分數為錄取依據</a:t>
            </a:r>
          </a:p>
        </p:txBody>
      </p:sp>
      <p:sp>
        <p:nvSpPr>
          <p:cNvPr id="18" name="矩形 17"/>
          <p:cNvSpPr/>
          <p:nvPr/>
        </p:nvSpPr>
        <p:spPr>
          <a:xfrm>
            <a:off x="7092950" y="1839913"/>
            <a:ext cx="1133644" cy="369332"/>
          </a:xfrm>
          <a:prstGeom prst="rect">
            <a:avLst/>
          </a:prstGeom>
        </p:spPr>
        <p:txBody>
          <a:bodyPr wrap="none">
            <a:spAutoFit/>
          </a:bodyPr>
          <a:lstStyle/>
          <a:p>
            <a:pPr>
              <a:defRPr/>
            </a:pPr>
            <a:r>
              <a:rPr lang="zh-TW" altLang="en-US" b="1" kern="0" dirty="0">
                <a:solidFill>
                  <a:schemeClr val="bg1"/>
                </a:solidFill>
                <a:latin typeface="微軟正黑體" panose="020B0604030504040204" pitchFamily="34" charset="-120"/>
                <a:ea typeface="微軟正黑體" panose="020B0604030504040204" pitchFamily="34" charset="-120"/>
              </a:rPr>
              <a:t>錄取依據</a:t>
            </a:r>
            <a:endParaRPr lang="en-US" altLang="zh-TW" b="1" kern="0" dirty="0">
              <a:solidFill>
                <a:schemeClr val="bg1"/>
              </a:solidFill>
              <a:latin typeface="微軟正黑體" panose="020B0604030504040204" pitchFamily="34" charset="-120"/>
              <a:ea typeface="微軟正黑體" panose="020B0604030504040204" pitchFamily="34" charset="-120"/>
            </a:endParaRPr>
          </a:p>
        </p:txBody>
      </p:sp>
      <p:sp>
        <p:nvSpPr>
          <p:cNvPr id="73742" name="標題 1"/>
          <p:cNvSpPr txBox="1">
            <a:spLocks/>
          </p:cNvSpPr>
          <p:nvPr/>
        </p:nvSpPr>
        <p:spPr bwMode="auto">
          <a:xfrm>
            <a:off x="1789113" y="260350"/>
            <a:ext cx="6172200" cy="70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39775" indent="-282575">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nSpc>
                <a:spcPct val="90000"/>
              </a:lnSpc>
              <a:spcBef>
                <a:spcPct val="0"/>
              </a:spcBef>
              <a:buFontTx/>
              <a:buNone/>
            </a:pPr>
            <a:r>
              <a:rPr kumimoji="0" lang="zh-TW" altLang="en-US" sz="3600">
                <a:solidFill>
                  <a:srgbClr val="C00000"/>
                </a:solidFill>
                <a:latin typeface="微軟正黑體" panose="020B0604030504040204" pitchFamily="34" charset="-120"/>
                <a:ea typeface="微軟正黑體" panose="020B0604030504040204" pitchFamily="34" charset="-120"/>
              </a:rPr>
              <a:t>特色招生甄選入學 </a:t>
            </a:r>
            <a:r>
              <a:rPr kumimoji="0" lang="en-US" altLang="zh-TW" sz="3600">
                <a:solidFill>
                  <a:srgbClr val="C00000"/>
                </a:solidFill>
                <a:latin typeface="微軟正黑體" panose="020B0604030504040204" pitchFamily="34" charset="-120"/>
                <a:ea typeface="微軟正黑體" panose="020B0604030504040204" pitchFamily="34" charset="-120"/>
              </a:rPr>
              <a:t>---</a:t>
            </a:r>
            <a:r>
              <a:rPr kumimoji="0" lang="zh-TW" altLang="en-US" sz="3600">
                <a:solidFill>
                  <a:srgbClr val="C00000"/>
                </a:solidFill>
                <a:latin typeface="微軟正黑體" panose="020B0604030504040204" pitchFamily="34" charset="-120"/>
                <a:ea typeface="微軟正黑體" panose="020B0604030504040204" pitchFamily="34" charset="-120"/>
              </a:rPr>
              <a:t>體育班</a:t>
            </a:r>
          </a:p>
        </p:txBody>
      </p:sp>
    </p:spTree>
    <p:extLst>
      <p:ext uri="{BB962C8B-B14F-4D97-AF65-F5344CB8AC3E}">
        <p14:creationId xmlns="" xmlns:p14="http://schemas.microsoft.com/office/powerpoint/2010/main" val="9463761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fld id="{E7EA27AF-A876-4DBE-A285-40062BD43BDA}" type="slidenum">
              <a:rPr lang="en-US" altLang="zh-TW" sz="1400" smtClean="0">
                <a:latin typeface="Times New Roman" pitchFamily="18" charset="0"/>
                <a:ea typeface="新細明體" pitchFamily="18" charset="-120"/>
              </a:rPr>
              <a:pPr eaLnBrk="1" hangingPunct="1">
                <a:spcBef>
                  <a:spcPct val="0"/>
                </a:spcBef>
                <a:buFontTx/>
                <a:buNone/>
              </a:pPr>
              <a:t>89</a:t>
            </a:fld>
            <a:endParaRPr lang="en-US" altLang="zh-TW" sz="1400" smtClean="0">
              <a:latin typeface="Times New Roman" pitchFamily="18" charset="0"/>
              <a:ea typeface="新細明體" pitchFamily="18" charset="-120"/>
            </a:endParaRPr>
          </a:p>
        </p:txBody>
      </p:sp>
      <p:sp>
        <p:nvSpPr>
          <p:cNvPr id="74755" name="Rectangle 93"/>
          <p:cNvSpPr>
            <a:spLocks noChangeArrowheads="1"/>
          </p:cNvSpPr>
          <p:nvPr/>
        </p:nvSpPr>
        <p:spPr bwMode="auto">
          <a:xfrm>
            <a:off x="0" y="1125538"/>
            <a:ext cx="684213" cy="71437"/>
          </a:xfrm>
          <a:prstGeom prst="rect">
            <a:avLst/>
          </a:prstGeom>
          <a:solidFill>
            <a:srgbClr val="008000"/>
          </a:solidFill>
          <a:ln w="9525">
            <a:solidFill>
              <a:srgbClr val="008000"/>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sp>
        <p:nvSpPr>
          <p:cNvPr id="74756" name="Rectangle 92"/>
          <p:cNvSpPr>
            <a:spLocks noChangeArrowheads="1"/>
          </p:cNvSpPr>
          <p:nvPr/>
        </p:nvSpPr>
        <p:spPr bwMode="auto">
          <a:xfrm>
            <a:off x="684213" y="1123950"/>
            <a:ext cx="8424862" cy="73025"/>
          </a:xfrm>
          <a:prstGeom prst="rect">
            <a:avLst/>
          </a:prstGeom>
          <a:solidFill>
            <a:schemeClr val="hlink"/>
          </a:solidFill>
          <a:ln w="9525">
            <a:solidFill>
              <a:schemeClr val="tx1"/>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pic>
        <p:nvPicPr>
          <p:cNvPr id="74757" name="Picture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25" y="4598988"/>
            <a:ext cx="244475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手繪多邊形 38"/>
          <p:cNvSpPr/>
          <p:nvPr/>
        </p:nvSpPr>
        <p:spPr bwMode="auto">
          <a:xfrm>
            <a:off x="1257300" y="1700213"/>
            <a:ext cx="2882900" cy="690562"/>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a:lnSpc>
                <a:spcPts val="3700"/>
              </a:lnSpc>
              <a:defRPr/>
            </a:pPr>
            <a:r>
              <a:rPr lang="en-US" altLang="zh-TW" sz="2400" b="1" dirty="0"/>
              <a:t>105</a:t>
            </a:r>
            <a:r>
              <a:rPr lang="zh-TW" altLang="en-US" sz="2400" b="1" dirty="0"/>
              <a:t>年重要日程</a:t>
            </a:r>
            <a:endParaRPr lang="en-US" altLang="zh-TW" sz="2400" b="1" dirty="0"/>
          </a:p>
        </p:txBody>
      </p:sp>
      <p:sp>
        <p:nvSpPr>
          <p:cNvPr id="40" name="手繪多邊形 39"/>
          <p:cNvSpPr/>
          <p:nvPr/>
        </p:nvSpPr>
        <p:spPr bwMode="auto">
          <a:xfrm>
            <a:off x="1257300" y="2420938"/>
            <a:ext cx="2882900" cy="38163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en-US" altLang="zh-TW" sz="2000" dirty="0">
                <a:solidFill>
                  <a:schemeClr val="tx2"/>
                </a:solidFill>
              </a:rPr>
              <a:t>1.</a:t>
            </a:r>
            <a:r>
              <a:rPr lang="zh-TW" altLang="en-US" sz="2000" dirty="0">
                <a:solidFill>
                  <a:schemeClr val="tx2"/>
                </a:solidFill>
              </a:rPr>
              <a:t>術科測驗報名：</a:t>
            </a:r>
            <a:endParaRPr lang="en-US" altLang="zh-TW" sz="2000" dirty="0">
              <a:solidFill>
                <a:schemeClr val="tx2"/>
              </a:solidFill>
            </a:endParaRPr>
          </a:p>
          <a:p>
            <a:pPr marL="0" lvl="1" defTabSz="1289050">
              <a:lnSpc>
                <a:spcPts val="3000"/>
              </a:lnSpc>
              <a:spcAft>
                <a:spcPts val="0"/>
              </a:spcAft>
              <a:defRPr/>
            </a:pPr>
            <a:r>
              <a:rPr lang="zh-TW" altLang="en-US" sz="2000" dirty="0">
                <a:solidFill>
                  <a:schemeClr val="tx2"/>
                </a:solidFill>
              </a:rPr>
              <a:t>   </a:t>
            </a:r>
            <a:r>
              <a:rPr lang="en-US" altLang="zh-TW" sz="2000" dirty="0">
                <a:solidFill>
                  <a:schemeClr val="tx2"/>
                </a:solidFill>
              </a:rPr>
              <a:t>105</a:t>
            </a:r>
            <a:r>
              <a:rPr lang="zh-TW" altLang="en-US" sz="2000" dirty="0">
                <a:solidFill>
                  <a:schemeClr val="tx2"/>
                </a:solidFill>
              </a:rPr>
              <a:t>年</a:t>
            </a:r>
            <a:r>
              <a:rPr lang="en-US" altLang="zh-TW" sz="2000" dirty="0">
                <a:solidFill>
                  <a:schemeClr val="tx2"/>
                </a:solidFill>
              </a:rPr>
              <a:t>5</a:t>
            </a:r>
            <a:r>
              <a:rPr lang="zh-TW" altLang="en-US" sz="2000" dirty="0">
                <a:solidFill>
                  <a:schemeClr val="tx2"/>
                </a:solidFill>
              </a:rPr>
              <a:t>月</a:t>
            </a:r>
            <a:r>
              <a:rPr lang="en-US" altLang="zh-TW" sz="2000" dirty="0">
                <a:solidFill>
                  <a:schemeClr val="tx2"/>
                </a:solidFill>
              </a:rPr>
              <a:t>2</a:t>
            </a:r>
            <a:r>
              <a:rPr lang="zh-TW" altLang="en-US" sz="2000" dirty="0">
                <a:solidFill>
                  <a:schemeClr val="tx2"/>
                </a:solidFill>
              </a:rPr>
              <a:t>日至</a:t>
            </a:r>
            <a:r>
              <a:rPr lang="en-US" altLang="zh-TW" sz="2000" dirty="0">
                <a:solidFill>
                  <a:schemeClr val="tx2"/>
                </a:solidFill>
              </a:rPr>
              <a:t>5</a:t>
            </a:r>
            <a:r>
              <a:rPr lang="zh-TW" altLang="en-US" sz="2000" dirty="0">
                <a:solidFill>
                  <a:schemeClr val="tx2"/>
                </a:solidFill>
              </a:rPr>
              <a:t>日</a:t>
            </a:r>
          </a:p>
          <a:p>
            <a:pPr marL="0" lvl="1" defTabSz="1289050">
              <a:lnSpc>
                <a:spcPts val="3000"/>
              </a:lnSpc>
              <a:spcAft>
                <a:spcPts val="0"/>
              </a:spcAft>
              <a:defRPr/>
            </a:pPr>
            <a:r>
              <a:rPr lang="en-US" altLang="zh-TW" sz="2000" dirty="0">
                <a:solidFill>
                  <a:schemeClr val="tx2"/>
                </a:solidFill>
              </a:rPr>
              <a:t>2.</a:t>
            </a:r>
            <a:r>
              <a:rPr lang="zh-TW" altLang="en-US" sz="2000" dirty="0">
                <a:solidFill>
                  <a:schemeClr val="tx2"/>
                </a:solidFill>
              </a:rPr>
              <a:t>術科測驗：</a:t>
            </a:r>
            <a:endParaRPr lang="en-US" altLang="zh-TW" sz="2000" dirty="0">
              <a:solidFill>
                <a:schemeClr val="tx2"/>
              </a:solidFill>
            </a:endParaRPr>
          </a:p>
          <a:p>
            <a:pPr marL="0" lvl="1" defTabSz="1289050">
              <a:lnSpc>
                <a:spcPts val="3000"/>
              </a:lnSpc>
              <a:spcAft>
                <a:spcPts val="0"/>
              </a:spcAft>
              <a:defRPr/>
            </a:pPr>
            <a:r>
              <a:rPr lang="zh-TW" altLang="en-US" sz="2000" dirty="0">
                <a:solidFill>
                  <a:schemeClr val="tx2"/>
                </a:solidFill>
              </a:rPr>
              <a:t>   </a:t>
            </a:r>
            <a:r>
              <a:rPr lang="en-US" altLang="zh-TW" sz="2000" dirty="0">
                <a:solidFill>
                  <a:schemeClr val="tx2"/>
                </a:solidFill>
              </a:rPr>
              <a:t>105</a:t>
            </a:r>
            <a:r>
              <a:rPr lang="zh-TW" altLang="en-US" sz="2000" dirty="0">
                <a:solidFill>
                  <a:schemeClr val="tx2"/>
                </a:solidFill>
              </a:rPr>
              <a:t>年</a:t>
            </a:r>
            <a:r>
              <a:rPr lang="en-US" altLang="zh-TW" sz="2000" dirty="0">
                <a:solidFill>
                  <a:schemeClr val="tx2"/>
                </a:solidFill>
              </a:rPr>
              <a:t>5</a:t>
            </a:r>
            <a:r>
              <a:rPr lang="zh-TW" altLang="en-US" sz="2000" dirty="0">
                <a:solidFill>
                  <a:schemeClr val="tx2"/>
                </a:solidFill>
              </a:rPr>
              <a:t>月</a:t>
            </a:r>
            <a:r>
              <a:rPr lang="en-US" altLang="zh-TW" sz="2000" dirty="0">
                <a:solidFill>
                  <a:schemeClr val="tx2"/>
                </a:solidFill>
              </a:rPr>
              <a:t>7</a:t>
            </a:r>
            <a:r>
              <a:rPr lang="zh-TW" altLang="en-US" sz="2000" dirty="0">
                <a:solidFill>
                  <a:schemeClr val="tx2"/>
                </a:solidFill>
              </a:rPr>
              <a:t>日</a:t>
            </a:r>
          </a:p>
          <a:p>
            <a:pPr marL="0" lvl="1" defTabSz="1289050">
              <a:lnSpc>
                <a:spcPts val="3000"/>
              </a:lnSpc>
              <a:spcAft>
                <a:spcPts val="0"/>
              </a:spcAft>
              <a:defRPr/>
            </a:pPr>
            <a:r>
              <a:rPr lang="en-US" altLang="zh-TW" sz="2000" dirty="0">
                <a:solidFill>
                  <a:schemeClr val="tx2"/>
                </a:solidFill>
              </a:rPr>
              <a:t>3.</a:t>
            </a:r>
            <a:r>
              <a:rPr lang="zh-TW" altLang="en-US" sz="2000" dirty="0">
                <a:solidFill>
                  <a:schemeClr val="tx2"/>
                </a:solidFill>
              </a:rPr>
              <a:t>放榜：</a:t>
            </a:r>
            <a:r>
              <a:rPr lang="en-US" altLang="zh-TW" sz="2000" dirty="0">
                <a:solidFill>
                  <a:schemeClr val="tx2"/>
                </a:solidFill>
              </a:rPr>
              <a:t>105</a:t>
            </a:r>
            <a:r>
              <a:rPr lang="zh-TW" altLang="en-US" sz="2000" dirty="0">
                <a:solidFill>
                  <a:schemeClr val="tx2"/>
                </a:solidFill>
              </a:rPr>
              <a:t>年</a:t>
            </a:r>
            <a:r>
              <a:rPr lang="en-US" altLang="zh-TW" sz="2000" dirty="0">
                <a:solidFill>
                  <a:schemeClr val="tx2"/>
                </a:solidFill>
              </a:rPr>
              <a:t>5</a:t>
            </a:r>
            <a:r>
              <a:rPr lang="zh-TW" altLang="en-US" sz="2000" dirty="0">
                <a:solidFill>
                  <a:schemeClr val="tx2"/>
                </a:solidFill>
              </a:rPr>
              <a:t>月</a:t>
            </a:r>
            <a:r>
              <a:rPr lang="en-US" altLang="zh-TW" sz="2000" dirty="0">
                <a:solidFill>
                  <a:schemeClr val="tx2"/>
                </a:solidFill>
              </a:rPr>
              <a:t>9</a:t>
            </a:r>
            <a:r>
              <a:rPr lang="zh-TW" altLang="en-US" sz="2000" dirty="0">
                <a:solidFill>
                  <a:schemeClr val="tx2"/>
                </a:solidFill>
              </a:rPr>
              <a:t>日</a:t>
            </a:r>
          </a:p>
          <a:p>
            <a:pPr marL="0" lvl="1" defTabSz="1289050">
              <a:lnSpc>
                <a:spcPts val="3000"/>
              </a:lnSpc>
              <a:spcAft>
                <a:spcPts val="0"/>
              </a:spcAft>
              <a:defRPr/>
            </a:pPr>
            <a:r>
              <a:rPr lang="en-US" altLang="zh-TW" sz="2000" dirty="0">
                <a:solidFill>
                  <a:schemeClr val="tx2"/>
                </a:solidFill>
              </a:rPr>
              <a:t>4.</a:t>
            </a:r>
            <a:r>
              <a:rPr lang="zh-TW" altLang="en-US" sz="2000" dirty="0">
                <a:solidFill>
                  <a:schemeClr val="tx2"/>
                </a:solidFill>
              </a:rPr>
              <a:t>報到：</a:t>
            </a:r>
            <a:r>
              <a:rPr lang="en-US" altLang="zh-TW" sz="2000" dirty="0">
                <a:solidFill>
                  <a:schemeClr val="tx2"/>
                </a:solidFill>
              </a:rPr>
              <a:t>105</a:t>
            </a:r>
            <a:r>
              <a:rPr lang="zh-TW" altLang="en-US" sz="2000" dirty="0">
                <a:solidFill>
                  <a:schemeClr val="tx2"/>
                </a:solidFill>
              </a:rPr>
              <a:t>年</a:t>
            </a:r>
            <a:r>
              <a:rPr lang="en-US" altLang="zh-TW" sz="2000" dirty="0">
                <a:solidFill>
                  <a:schemeClr val="tx2"/>
                </a:solidFill>
              </a:rPr>
              <a:t>5</a:t>
            </a:r>
            <a:r>
              <a:rPr lang="zh-TW" altLang="en-US" sz="2000" dirty="0">
                <a:solidFill>
                  <a:schemeClr val="tx2"/>
                </a:solidFill>
              </a:rPr>
              <a:t>月</a:t>
            </a:r>
            <a:r>
              <a:rPr lang="en-US" altLang="zh-TW" sz="2000" dirty="0">
                <a:solidFill>
                  <a:schemeClr val="tx2"/>
                </a:solidFill>
              </a:rPr>
              <a:t>16</a:t>
            </a:r>
            <a:r>
              <a:rPr lang="zh-TW" altLang="en-US" sz="2000" dirty="0" smtClean="0">
                <a:solidFill>
                  <a:schemeClr val="tx2"/>
                </a:solidFill>
              </a:rPr>
              <a:t>日</a:t>
            </a:r>
            <a:endParaRPr lang="zh-TW" altLang="en-US" sz="2000" dirty="0">
              <a:solidFill>
                <a:schemeClr val="tx2"/>
              </a:solidFill>
            </a:endParaRPr>
          </a:p>
        </p:txBody>
      </p:sp>
      <p:grpSp>
        <p:nvGrpSpPr>
          <p:cNvPr id="74760" name="群組 3"/>
          <p:cNvGrpSpPr>
            <a:grpSpLocks/>
          </p:cNvGrpSpPr>
          <p:nvPr/>
        </p:nvGrpSpPr>
        <p:grpSpPr bwMode="auto">
          <a:xfrm>
            <a:off x="4171950" y="1698625"/>
            <a:ext cx="4432300" cy="4538663"/>
            <a:chOff x="1613324" y="2376765"/>
            <a:chExt cx="2001508" cy="3077303"/>
          </a:xfrm>
        </p:grpSpPr>
        <p:sp>
          <p:nvSpPr>
            <p:cNvPr id="42" name="手繪多邊形 41"/>
            <p:cNvSpPr/>
            <p:nvPr/>
          </p:nvSpPr>
          <p:spPr>
            <a:xfrm>
              <a:off x="1613324" y="2376765"/>
              <a:ext cx="979965" cy="469291"/>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3" name="手繪多邊形 42"/>
            <p:cNvSpPr/>
            <p:nvPr/>
          </p:nvSpPr>
          <p:spPr>
            <a:xfrm>
              <a:off x="1613324" y="2866507"/>
              <a:ext cx="979965" cy="258756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500"/>
                </a:lnSpc>
                <a:spcAft>
                  <a:spcPts val="0"/>
                </a:spcAft>
                <a:defRPr/>
              </a:pPr>
              <a:r>
                <a:rPr lang="zh-TW" altLang="en-US" sz="2000" b="1" dirty="0">
                  <a:latin typeface="微軟正黑體" panose="020B0604030504040204" pitchFamily="34" charset="-120"/>
                  <a:ea typeface="微軟正黑體" panose="020B0604030504040204" pitchFamily="34" charset="-120"/>
                </a:rPr>
                <a:t>包括</a:t>
              </a:r>
              <a:r>
                <a:rPr lang="zh-TW" altLang="en-US" sz="2000" b="1" dirty="0">
                  <a:solidFill>
                    <a:srgbClr val="FF0000"/>
                  </a:solidFill>
                  <a:latin typeface="微軟正黑體" panose="020B0604030504040204" pitchFamily="34" charset="-120"/>
                  <a:ea typeface="微軟正黑體" panose="020B0604030504040204" pitchFamily="34" charset="-120"/>
                </a:rPr>
                <a:t>基礎體能</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FF0000"/>
                  </a:solidFill>
                  <a:latin typeface="微軟正黑體" panose="020B0604030504040204" pitchFamily="34" charset="-120"/>
                  <a:ea typeface="微軟正黑體" panose="020B0604030504040204" pitchFamily="34" charset="-120"/>
                </a:rPr>
                <a:t>專項技術</a:t>
              </a:r>
              <a:r>
                <a:rPr lang="zh-TW" altLang="en-US" sz="2000" b="1" dirty="0">
                  <a:latin typeface="微軟正黑體" panose="020B0604030504040204" pitchFamily="34" charset="-120"/>
                  <a:ea typeface="微軟正黑體" panose="020B0604030504040204" pitchFamily="34" charset="-120"/>
                </a:rPr>
                <a:t>及</a:t>
              </a:r>
              <a:r>
                <a:rPr lang="zh-TW" altLang="en-US" sz="2000" b="1" dirty="0">
                  <a:solidFill>
                    <a:srgbClr val="FF0000"/>
                  </a:solidFill>
                  <a:latin typeface="微軟正黑體" panose="020B0604030504040204" pitchFamily="34" charset="-120"/>
                  <a:ea typeface="微軟正黑體" panose="020B0604030504040204" pitchFamily="34" charset="-120"/>
                </a:rPr>
                <a:t>運動成就表現</a:t>
              </a:r>
              <a:r>
                <a:rPr lang="zh-TW" altLang="en-US" sz="2000" b="1" dirty="0">
                  <a:latin typeface="微軟正黑體" panose="020B0604030504040204" pitchFamily="34" charset="-120"/>
                  <a:ea typeface="微軟正黑體" panose="020B0604030504040204" pitchFamily="34" charset="-120"/>
                </a:rPr>
                <a:t>等，由學校依體育班發展運動種類及特色課程內容，設計考科及計分方式。</a:t>
              </a:r>
              <a:endParaRPr lang="en-US" altLang="zh-TW" sz="2000" b="1" dirty="0">
                <a:latin typeface="微軟正黑體" panose="020B0604030504040204" pitchFamily="34" charset="-120"/>
                <a:ea typeface="微軟正黑體" panose="020B0604030504040204" pitchFamily="34" charset="-120"/>
              </a:endParaRPr>
            </a:p>
          </p:txBody>
        </p:sp>
        <p:sp>
          <p:nvSpPr>
            <p:cNvPr id="44" name="手繪多邊形 43"/>
            <p:cNvSpPr/>
            <p:nvPr/>
          </p:nvSpPr>
          <p:spPr>
            <a:xfrm>
              <a:off x="2617663" y="2389681"/>
              <a:ext cx="992152" cy="456375"/>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5" name="手繪多邊形 44"/>
            <p:cNvSpPr/>
            <p:nvPr/>
          </p:nvSpPr>
          <p:spPr>
            <a:xfrm>
              <a:off x="2612644" y="2866507"/>
              <a:ext cx="1002188" cy="258756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100"/>
                </a:lnSpc>
                <a:spcAft>
                  <a:spcPts val="0"/>
                </a:spcAft>
                <a:defRPr/>
              </a:pPr>
              <a:r>
                <a:rPr lang="zh-TW" altLang="zh-TW" sz="2300" dirty="0">
                  <a:latin typeface="微軟正黑體" panose="020B0604030504040204" pitchFamily="34" charset="-120"/>
                  <a:ea typeface="微軟正黑體" panose="020B0604030504040204" pitchFamily="34" charset="-120"/>
                </a:rPr>
                <a:t>若參加體育班術科測驗結果未獲錄取，可</a:t>
              </a:r>
              <a:r>
                <a:rPr lang="zh-TW" altLang="en-US" sz="2300" dirty="0">
                  <a:latin typeface="微軟正黑體" panose="020B0604030504040204" pitchFamily="34" charset="-120"/>
                  <a:ea typeface="微軟正黑體" panose="020B0604030504040204" pitchFamily="34" charset="-120"/>
                </a:rPr>
                <a:t>於</a:t>
              </a:r>
              <a:r>
                <a:rPr lang="zh-TW" altLang="zh-TW" sz="2300" dirty="0">
                  <a:latin typeface="微軟正黑體" panose="020B0604030504040204" pitchFamily="34" charset="-120"/>
                  <a:ea typeface="微軟正黑體" panose="020B0604030504040204" pitchFamily="34" charset="-120"/>
                </a:rPr>
                <a:t>體育班學校辦理續招時，再次報名參加辦理續招學校之體育班特色招生甄選入學。</a:t>
              </a:r>
              <a:endParaRPr lang="zh-TW" altLang="en-US" sz="2300" dirty="0">
                <a:latin typeface="微軟正黑體" panose="020B0604030504040204" pitchFamily="34" charset="-120"/>
                <a:ea typeface="微軟正黑體" panose="020B0604030504040204" pitchFamily="34" charset="-120"/>
              </a:endParaRPr>
            </a:p>
          </p:txBody>
        </p:sp>
      </p:grpSp>
      <p:sp>
        <p:nvSpPr>
          <p:cNvPr id="46" name="矩形 45"/>
          <p:cNvSpPr/>
          <p:nvPr/>
        </p:nvSpPr>
        <p:spPr>
          <a:xfrm>
            <a:off x="4133850" y="1773238"/>
            <a:ext cx="2208213" cy="566822"/>
          </a:xfrm>
          <a:prstGeom prst="rect">
            <a:avLst/>
          </a:prstGeom>
        </p:spPr>
        <p:txBody>
          <a:bodyPr>
            <a:spAutoFit/>
          </a:bodyPr>
          <a:lstStyle/>
          <a:p>
            <a:pPr>
              <a:lnSpc>
                <a:spcPts val="3700"/>
              </a:lnSpc>
              <a:defRPr/>
            </a:pPr>
            <a:r>
              <a:rPr lang="zh-TW" altLang="en-US" sz="2600" b="1" kern="0" dirty="0">
                <a:solidFill>
                  <a:schemeClr val="bg1"/>
                </a:solidFill>
                <a:latin typeface="微軟正黑體" panose="020B0604030504040204" pitchFamily="34" charset="-120"/>
                <a:ea typeface="微軟正黑體" panose="020B0604030504040204" pitchFamily="34" charset="-120"/>
              </a:rPr>
              <a:t>術科測驗內容</a:t>
            </a:r>
          </a:p>
        </p:txBody>
      </p:sp>
      <p:sp>
        <p:nvSpPr>
          <p:cNvPr id="16" name="矩形 15"/>
          <p:cNvSpPr/>
          <p:nvPr/>
        </p:nvSpPr>
        <p:spPr>
          <a:xfrm>
            <a:off x="6342063" y="1700213"/>
            <a:ext cx="2208212" cy="733425"/>
          </a:xfrm>
          <a:prstGeom prst="rect">
            <a:avLst/>
          </a:prstGeom>
        </p:spPr>
        <p:txBody>
          <a:bodyPr>
            <a:spAutoFit/>
          </a:bodyPr>
          <a:lstStyle/>
          <a:p>
            <a:pPr algn="ctr">
              <a:lnSpc>
                <a:spcPts val="2500"/>
              </a:lnSpc>
              <a:defRPr/>
            </a:pPr>
            <a:r>
              <a:rPr lang="zh-TW" altLang="en-US" sz="2400" b="1" kern="0" dirty="0">
                <a:solidFill>
                  <a:schemeClr val="bg1"/>
                </a:solidFill>
                <a:latin typeface="微軟正黑體" panose="020B0604030504040204" pitchFamily="34" charset="-120"/>
                <a:ea typeface="微軟正黑體" panose="020B0604030504040204" pitchFamily="34" charset="-120"/>
              </a:rPr>
              <a:t>未獲錄取可</a:t>
            </a:r>
            <a:endParaRPr lang="en-US" altLang="zh-TW" sz="2400" b="1" kern="0" dirty="0">
              <a:solidFill>
                <a:schemeClr val="bg1"/>
              </a:solidFill>
              <a:latin typeface="微軟正黑體" panose="020B0604030504040204" pitchFamily="34" charset="-120"/>
              <a:ea typeface="微軟正黑體" panose="020B0604030504040204" pitchFamily="34" charset="-120"/>
            </a:endParaRPr>
          </a:p>
          <a:p>
            <a:pPr>
              <a:lnSpc>
                <a:spcPts val="2500"/>
              </a:lnSpc>
              <a:defRPr/>
            </a:pPr>
            <a:r>
              <a:rPr lang="zh-TW" altLang="en-US" sz="2400" b="1" kern="0" dirty="0">
                <a:solidFill>
                  <a:schemeClr val="bg1"/>
                </a:solidFill>
                <a:latin typeface="微軟正黑體" panose="020B0604030504040204" pitchFamily="34" charset="-120"/>
                <a:ea typeface="微軟正黑體" panose="020B0604030504040204" pitchFamily="34" charset="-120"/>
              </a:rPr>
              <a:t>報名參加續招</a:t>
            </a:r>
          </a:p>
        </p:txBody>
      </p:sp>
      <p:pic>
        <p:nvPicPr>
          <p:cNvPr id="7476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57300" y="222250"/>
            <a:ext cx="6499225" cy="963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rgbClr val="924710"/>
                  </a:outerShdw>
                </a:effectLst>
              </a14:hiddenEffects>
            </a:ext>
          </a:extLst>
        </p:spPr>
      </p:pic>
    </p:spTree>
    <p:extLst>
      <p:ext uri="{BB962C8B-B14F-4D97-AF65-F5344CB8AC3E}">
        <p14:creationId xmlns="" xmlns:p14="http://schemas.microsoft.com/office/powerpoint/2010/main" val="38909741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515717" y="250226"/>
            <a:ext cx="6466484" cy="646331"/>
          </a:xfrm>
          <a:prstGeom prst="rect">
            <a:avLst/>
          </a:prstGeom>
          <a:solidFill>
            <a:schemeClr val="accent2">
              <a:lumMod val="20000"/>
              <a:lumOff val="80000"/>
            </a:schemeClr>
          </a:solidFill>
        </p:spPr>
        <p:txBody>
          <a:bodyPr wrap="square">
            <a:spAutoFit/>
          </a:bodyPr>
          <a:lstStyle/>
          <a:p>
            <a:r>
              <a:rPr lang="en-US" altLang="zh-TW" sz="3600" b="1" kern="100" dirty="0" smtClean="0">
                <a:solidFill>
                  <a:srgbClr val="7030A0"/>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105</a:t>
            </a:r>
            <a:r>
              <a:rPr lang="zh-TW" altLang="en-US" sz="3600" b="1" kern="100" dirty="0" smtClean="0">
                <a:solidFill>
                  <a:srgbClr val="7030A0"/>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年</a:t>
            </a:r>
            <a:r>
              <a:rPr lang="zh-TW" altLang="en-US" sz="1000" b="1" kern="100" dirty="0" smtClean="0">
                <a:solidFill>
                  <a:srgbClr val="7030A0"/>
                </a:solidFill>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 </a:t>
            </a:r>
            <a:r>
              <a:rPr lang="zh-TW" altLang="en-US" sz="2800" b="1" kern="100" dirty="0" smtClean="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國中教育會考</a:t>
            </a:r>
            <a:r>
              <a:rPr lang="zh-TW" altLang="zh-TW" sz="2800" b="1" kern="100" dirty="0" smtClean="0">
                <a:effectLst>
                  <a:outerShdw blurRad="38100" dist="38100" dir="2700000" algn="tl">
                    <a:srgbClr val="000000">
                      <a:alpha val="43137"/>
                    </a:srgbClr>
                  </a:outerShdw>
                </a:effectLst>
                <a:latin typeface="標楷體" pitchFamily="65" charset="-120"/>
                <a:ea typeface="標楷體" pitchFamily="65" charset="-120"/>
                <a:cs typeface="Times New Roman" panose="02020603050405020304" pitchFamily="18" charset="0"/>
              </a:rPr>
              <a:t>考試日期和時間</a:t>
            </a:r>
            <a:endParaRPr lang="zh-TW" altLang="en-US" sz="2800"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normAutofit/>
          </a:bodyPr>
          <a:lstStyle/>
          <a:p>
            <a:fld id="{47D433DB-B31C-49C9-BEC3-1A87A9E59357}" type="slidenum">
              <a:rPr lang="zh-TW" altLang="en-US" smtClean="0"/>
              <a:pPr/>
              <a:t>9</a:t>
            </a:fld>
            <a:endParaRPr lang="zh-TW" altLang="en-US"/>
          </a:p>
        </p:txBody>
      </p:sp>
      <p:graphicFrame>
        <p:nvGraphicFramePr>
          <p:cNvPr id="5" name="內容版面配置區 3"/>
          <p:cNvGraphicFramePr>
            <a:graphicFrameLocks/>
          </p:cNvGraphicFramePr>
          <p:nvPr>
            <p:extLst>
              <p:ext uri="{D42A27DB-BD31-4B8C-83A1-F6EECF244321}">
                <p14:modId xmlns="" xmlns:p14="http://schemas.microsoft.com/office/powerpoint/2010/main" val="3425415236"/>
              </p:ext>
            </p:extLst>
          </p:nvPr>
        </p:nvGraphicFramePr>
        <p:xfrm>
          <a:off x="357159" y="1052513"/>
          <a:ext cx="8429684" cy="5535609"/>
        </p:xfrm>
        <a:graphic>
          <a:graphicData uri="http://schemas.openxmlformats.org/drawingml/2006/table">
            <a:tbl>
              <a:tblPr/>
              <a:tblGrid>
                <a:gridCol w="725134"/>
                <a:gridCol w="1801521"/>
                <a:gridCol w="1868112"/>
                <a:gridCol w="1942837"/>
                <a:gridCol w="2092080"/>
              </a:tblGrid>
              <a:tr h="364795">
                <a:tc>
                  <a:txBody>
                    <a:bodyPr/>
                    <a:lstStyle/>
                    <a:p>
                      <a:pPr algn="ctr"/>
                      <a:endParaRPr lang="zh-TW" altLang="en-US" sz="12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1" dirty="0" smtClean="0">
                          <a:effectLst/>
                          <a:latin typeface="標楷體" pitchFamily="65" charset="-120"/>
                          <a:ea typeface="標楷體" pitchFamily="65" charset="-120"/>
                        </a:rPr>
                        <a:t>105</a:t>
                      </a:r>
                      <a:r>
                        <a:rPr lang="zh-TW" altLang="en-US" sz="2000" b="1" dirty="0" smtClean="0">
                          <a:effectLst/>
                          <a:latin typeface="標楷體" pitchFamily="65" charset="-120"/>
                          <a:ea typeface="標楷體" pitchFamily="65" charset="-120"/>
                        </a:rPr>
                        <a:t>年</a:t>
                      </a:r>
                      <a:r>
                        <a:rPr lang="en-US" altLang="zh-TW" sz="2000" b="1" dirty="0" smtClean="0">
                          <a:effectLst/>
                          <a:latin typeface="標楷體" pitchFamily="65" charset="-120"/>
                          <a:ea typeface="標楷體" pitchFamily="65" charset="-120"/>
                        </a:rPr>
                        <a:t>5</a:t>
                      </a:r>
                      <a:r>
                        <a:rPr lang="zh-TW" altLang="en-US" sz="2000" b="1" dirty="0" smtClean="0">
                          <a:effectLst/>
                          <a:latin typeface="標楷體" pitchFamily="65" charset="-120"/>
                          <a:ea typeface="標楷體" pitchFamily="65" charset="-120"/>
                        </a:rPr>
                        <a:t>月</a:t>
                      </a:r>
                      <a:r>
                        <a:rPr lang="en-US" altLang="zh-TW" sz="2000" b="1" dirty="0" smtClean="0">
                          <a:effectLst/>
                          <a:latin typeface="標楷體" pitchFamily="65" charset="-120"/>
                          <a:ea typeface="標楷體" pitchFamily="65" charset="-120"/>
                        </a:rPr>
                        <a:t>14</a:t>
                      </a:r>
                      <a:r>
                        <a:rPr lang="zh-TW" altLang="en-US" sz="2000" b="1" dirty="0" smtClean="0">
                          <a:effectLst/>
                          <a:latin typeface="標楷體" pitchFamily="65" charset="-120"/>
                          <a:ea typeface="標楷體" pitchFamily="65" charset="-120"/>
                        </a:rPr>
                        <a:t>日（六</a:t>
                      </a:r>
                      <a:r>
                        <a:rPr lang="zh-TW" altLang="en-US" sz="2000" b="1" dirty="0">
                          <a:effectLst/>
                          <a:latin typeface="標楷體" pitchFamily="65" charset="-120"/>
                          <a:ea typeface="標楷體" pitchFamily="65" charset="-120"/>
                        </a:rPr>
                        <a:t>）</a:t>
                      </a:r>
                    </a:p>
                  </a:txBody>
                  <a:tcPr marL="60017" marR="60017" marT="29977" marB="29977" anchor="ctr">
                    <a:lnL w="1270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hMerge="1">
                  <a:txBody>
                    <a:bodyPr/>
                    <a:lstStyle/>
                    <a:p>
                      <a:pPr algn="ctr"/>
                      <a:endParaRPr lang="zh-TW" altLang="en-US" sz="2000" b="1" dirty="0">
                        <a:effectLst/>
                      </a:endParaRPr>
                    </a:p>
                  </a:txBody>
                  <a:tcPr marL="60015" marR="60015" marT="29979" marB="29979"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gridSpan="2">
                  <a:txBody>
                    <a:bodyPr/>
                    <a:lstStyle/>
                    <a:p>
                      <a:pPr algn="ctr"/>
                      <a:r>
                        <a:rPr lang="en-US" altLang="zh-TW" sz="2000" b="1" dirty="0" smtClean="0">
                          <a:effectLst/>
                          <a:latin typeface="標楷體" pitchFamily="65" charset="-120"/>
                          <a:ea typeface="標楷體" pitchFamily="65" charset="-120"/>
                        </a:rPr>
                        <a:t>105</a:t>
                      </a:r>
                      <a:r>
                        <a:rPr lang="zh-TW" altLang="en-US" sz="2000" b="1" dirty="0" smtClean="0">
                          <a:effectLst/>
                          <a:latin typeface="標楷體" pitchFamily="65" charset="-120"/>
                          <a:ea typeface="標楷體" pitchFamily="65" charset="-120"/>
                        </a:rPr>
                        <a:t>年</a:t>
                      </a:r>
                      <a:r>
                        <a:rPr lang="en-US" altLang="zh-TW" sz="2000" b="1" dirty="0" smtClean="0">
                          <a:effectLst/>
                          <a:latin typeface="標楷體" pitchFamily="65" charset="-120"/>
                          <a:ea typeface="標楷體" pitchFamily="65" charset="-120"/>
                        </a:rPr>
                        <a:t>5</a:t>
                      </a:r>
                      <a:r>
                        <a:rPr lang="zh-TW" altLang="en-US" sz="2000" b="1" dirty="0" smtClean="0">
                          <a:effectLst/>
                          <a:latin typeface="標楷體" pitchFamily="65" charset="-120"/>
                          <a:ea typeface="標楷體" pitchFamily="65" charset="-120"/>
                        </a:rPr>
                        <a:t>月</a:t>
                      </a:r>
                      <a:r>
                        <a:rPr lang="en-US" altLang="zh-TW" sz="2000" b="1" dirty="0" smtClean="0">
                          <a:effectLst/>
                          <a:latin typeface="標楷體" pitchFamily="65" charset="-120"/>
                          <a:ea typeface="標楷體" pitchFamily="65" charset="-120"/>
                        </a:rPr>
                        <a:t>15</a:t>
                      </a:r>
                      <a:r>
                        <a:rPr lang="zh-TW" altLang="en-US" sz="2000" b="1" dirty="0" smtClean="0">
                          <a:effectLst/>
                          <a:latin typeface="標楷體" pitchFamily="65" charset="-120"/>
                          <a:ea typeface="標楷體" pitchFamily="65" charset="-120"/>
                        </a:rPr>
                        <a:t>日（日</a:t>
                      </a:r>
                      <a:r>
                        <a:rPr lang="zh-TW" altLang="en-US" sz="2000" b="1" dirty="0">
                          <a:effectLst/>
                          <a:latin typeface="標楷體" pitchFamily="65" charset="-120"/>
                          <a:ea typeface="標楷體" pitchFamily="65" charset="-120"/>
                        </a:rPr>
                        <a:t>）</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hMerge="1">
                  <a:txBody>
                    <a:bodyPr/>
                    <a:lstStyle/>
                    <a:p>
                      <a:endParaRPr lang="zh-TW" altLang="en-US"/>
                    </a:p>
                  </a:txBody>
                  <a:tcPr/>
                </a:tc>
              </a:tr>
              <a:tr h="364795">
                <a:tc rowSpan="8">
                  <a:txBody>
                    <a:bodyPr/>
                    <a:lstStyle/>
                    <a:p>
                      <a:pPr algn="ctr"/>
                      <a:r>
                        <a:rPr lang="zh-TW" altLang="en-US" sz="3200" dirty="0" smtClean="0">
                          <a:effectLst/>
                          <a:latin typeface="標楷體" pitchFamily="65" charset="-120"/>
                          <a:ea typeface="標楷體" pitchFamily="65" charset="-120"/>
                        </a:rPr>
                        <a:t>上</a:t>
                      </a:r>
                      <a:endParaRPr lang="en-US" altLang="zh-TW" sz="3200" dirty="0" smtClean="0">
                        <a:effectLst/>
                        <a:latin typeface="標楷體" pitchFamily="65" charset="-120"/>
                        <a:ea typeface="標楷體" pitchFamily="65" charset="-120"/>
                      </a:endParaRPr>
                    </a:p>
                    <a:p>
                      <a:pPr algn="ctr"/>
                      <a:r>
                        <a:rPr lang="zh-TW" altLang="en-US" sz="3200" dirty="0" smtClean="0">
                          <a:effectLst/>
                          <a:latin typeface="標楷體" pitchFamily="65" charset="-120"/>
                          <a:ea typeface="標楷體" pitchFamily="65" charset="-120"/>
                        </a:rPr>
                        <a:t>午</a:t>
                      </a:r>
                      <a:endParaRPr lang="zh-TW" altLang="en-US" sz="32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8:20-8:30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8:20-8:30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425764">
                <a:tc vMerge="1">
                  <a:txBody>
                    <a:bodyPr/>
                    <a:lstStyle/>
                    <a:p>
                      <a:endParaRPr lang="zh-TW" altLang="en-US"/>
                    </a:p>
                  </a:txBody>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8:30-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9:40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標楷體" pitchFamily="65" charset="-120"/>
                          <a:ea typeface="標楷體" pitchFamily="65" charset="-120"/>
                        </a:rPr>
                        <a:t>社會</a:t>
                      </a:r>
                      <a:endParaRPr lang="zh-TW" altLang="en-US" sz="2400" b="1" dirty="0">
                        <a:solidFill>
                          <a:srgbClr val="FF0000"/>
                        </a:solidFill>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8:30-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9:40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標楷體" pitchFamily="65" charset="-120"/>
                          <a:ea typeface="標楷體" pitchFamily="65" charset="-120"/>
                        </a:rPr>
                        <a:t>自然</a:t>
                      </a:r>
                      <a:endParaRPr lang="zh-TW" altLang="en-US" sz="2400" b="1" dirty="0">
                        <a:solidFill>
                          <a:srgbClr val="FF0000"/>
                        </a:solidFill>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vMerge="1">
                  <a:txBody>
                    <a:bodyPr/>
                    <a:lstStyle/>
                    <a:p>
                      <a:endParaRPr lang="zh-TW" altLang="en-US"/>
                    </a:p>
                  </a:txBody>
                  <a:tcPr/>
                </a:tc>
                <a:tc>
                  <a:txBody>
                    <a:bodyPr/>
                    <a:lstStyle/>
                    <a:p>
                      <a:pPr algn="ctr"/>
                      <a:r>
                        <a:rPr lang="en-US" altLang="zh-TW" sz="1600" dirty="0" smtClean="0">
                          <a:effectLst/>
                          <a:latin typeface="標楷體" pitchFamily="65" charset="-120"/>
                          <a:ea typeface="標楷體" pitchFamily="65" charset="-120"/>
                        </a:rPr>
                        <a:t>9:40-10:20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smtClean="0">
                          <a:effectLst/>
                          <a:latin typeface="標楷體" pitchFamily="65" charset="-120"/>
                          <a:ea typeface="標楷體" pitchFamily="65" charset="-120"/>
                        </a:rPr>
                        <a:t>9:40-10:20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vMerge="1">
                  <a:txBody>
                    <a:bodyPr/>
                    <a:lstStyle/>
                    <a:p>
                      <a:endParaRPr lang="zh-TW" altLang="en-US"/>
                    </a:p>
                  </a:txBody>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10:20-10:30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10:20-10:30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487581">
                <a:tc vMerge="1">
                  <a:txBody>
                    <a:bodyPr/>
                    <a:lstStyle/>
                    <a:p>
                      <a:endParaRPr lang="zh-TW" altLang="en-US"/>
                    </a:p>
                  </a:txBody>
                  <a:tcPr/>
                </a:tc>
                <a:tc rowSpan="4">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10:30-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11:50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4">
                  <a:txBody>
                    <a:bodyPr/>
                    <a:lstStyle/>
                    <a:p>
                      <a:pPr algn="ctr"/>
                      <a:r>
                        <a:rPr lang="zh-TW" altLang="en-US" sz="2400" b="1" dirty="0" smtClean="0">
                          <a:solidFill>
                            <a:srgbClr val="FF0000"/>
                          </a:solidFill>
                          <a:effectLst/>
                          <a:latin typeface="標楷體" pitchFamily="65" charset="-120"/>
                          <a:ea typeface="標楷體" pitchFamily="65" charset="-120"/>
                        </a:rPr>
                        <a:t>數學</a:t>
                      </a:r>
                      <a:r>
                        <a:rPr lang="zh-TW" altLang="en-US" sz="2400" b="0" dirty="0" smtClean="0">
                          <a:effectLst/>
                          <a:latin typeface="標楷體" pitchFamily="65" charset="-120"/>
                          <a:ea typeface="標楷體" pitchFamily="65" charset="-120"/>
                        </a:rPr>
                        <a:t>  </a:t>
                      </a:r>
                      <a:r>
                        <a:rPr lang="zh-TW" altLang="en-US" sz="2400" b="0" dirty="0" smtClean="0">
                          <a:solidFill>
                            <a:srgbClr val="FF0000"/>
                          </a:solidFill>
                          <a:effectLst/>
                          <a:latin typeface="標楷體" pitchFamily="65" charset="-120"/>
                          <a:ea typeface="標楷體" pitchFamily="65" charset="-120"/>
                        </a:rPr>
                        <a:t>                     </a:t>
                      </a:r>
                      <a:endParaRPr lang="zh-TW" altLang="en-US" sz="2400" b="0" dirty="0">
                        <a:solidFill>
                          <a:srgbClr val="FF0000"/>
                        </a:solidFill>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10:30-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11:30</a:t>
                      </a:r>
                      <a:endParaRPr lang="zh-TW" altLang="en-US" sz="1600" b="1"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smtClean="0">
                          <a:solidFill>
                            <a:srgbClr val="FF0000"/>
                          </a:solidFill>
                          <a:effectLst/>
                          <a:latin typeface="標楷體" pitchFamily="65" charset="-120"/>
                          <a:ea typeface="標楷體" pitchFamily="65" charset="-120"/>
                        </a:rPr>
                        <a:t>英語</a:t>
                      </a:r>
                      <a:r>
                        <a:rPr lang="en-US" altLang="zh-TW" sz="2400" b="1" dirty="0" smtClean="0">
                          <a:solidFill>
                            <a:srgbClr val="FF0000"/>
                          </a:solidFill>
                          <a:effectLst/>
                          <a:latin typeface="標楷體" pitchFamily="65" charset="-120"/>
                          <a:ea typeface="標楷體" pitchFamily="65" charset="-120"/>
                        </a:rPr>
                        <a:t>(</a:t>
                      </a:r>
                      <a:r>
                        <a:rPr lang="zh-TW" altLang="en-US" sz="2400" b="1" dirty="0" smtClean="0">
                          <a:solidFill>
                            <a:srgbClr val="FF0000"/>
                          </a:solidFill>
                          <a:effectLst/>
                          <a:latin typeface="標楷體" pitchFamily="65" charset="-120"/>
                          <a:ea typeface="標楷體" pitchFamily="65" charset="-120"/>
                        </a:rPr>
                        <a:t>閱讀</a:t>
                      </a:r>
                      <a:r>
                        <a:rPr lang="en-US" altLang="zh-TW" sz="2400" b="1" dirty="0" smtClean="0">
                          <a:solidFill>
                            <a:srgbClr val="FF0000"/>
                          </a:solidFill>
                          <a:effectLst/>
                          <a:latin typeface="標楷體" pitchFamily="65" charset="-120"/>
                          <a:ea typeface="標楷體" pitchFamily="65" charset="-120"/>
                        </a:rPr>
                        <a:t>)</a:t>
                      </a:r>
                      <a:endParaRPr lang="zh-TW" altLang="en-US" sz="2400" b="1" dirty="0">
                        <a:solidFill>
                          <a:srgbClr val="FF0000"/>
                        </a:solidFill>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標楷體" pitchFamily="65" charset="-120"/>
                          <a:ea typeface="標楷體" pitchFamily="65" charset="-120"/>
                        </a:rPr>
                        <a:t>11:30-12:00</a:t>
                      </a:r>
                      <a:endParaRPr lang="zh-TW" altLang="en-US" sz="1600" b="1"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smtClean="0">
                          <a:latin typeface="標楷體" pitchFamily="65" charset="-120"/>
                          <a:ea typeface="標楷體" pitchFamily="65" charset="-120"/>
                        </a:rPr>
                        <a:t>休息</a:t>
                      </a:r>
                      <a:endParaRPr lang="zh-TW" altLang="en-US" sz="2000" dirty="0">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12:00-12:05</a:t>
                      </a:r>
                      <a:endParaRPr lang="zh-TW" altLang="en-US" sz="1600" b="1"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smtClean="0">
                          <a:latin typeface="標楷體" pitchFamily="65" charset="-120"/>
                          <a:ea typeface="標楷體" pitchFamily="65" charset="-120"/>
                        </a:rPr>
                        <a:t>考試說明</a:t>
                      </a:r>
                      <a:endParaRPr lang="zh-TW" altLang="en-US" sz="2000" dirty="0">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487581">
                <a:tc vMerge="1">
                  <a:txBody>
                    <a:bodyPr/>
                    <a:lstStyle/>
                    <a:p>
                      <a:pPr algn="ctr"/>
                      <a:endParaRPr lang="zh-TW" altLang="en-US"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vMerge="1">
                  <a:txBody>
                    <a:bodyPr/>
                    <a:lstStyle/>
                    <a:p>
                      <a:endParaRPr lang="en-US" altLang="zh-TW" sz="1600" dirty="0">
                        <a:effectLst/>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vMerge="1">
                  <a:txBody>
                    <a:bodyPr/>
                    <a:lstStyle/>
                    <a:p>
                      <a:endParaRPr lang="zh-TW" altLang="en-US" sz="2400" b="0" dirty="0">
                        <a:solidFill>
                          <a:srgbClr val="FF0000"/>
                        </a:solidFill>
                        <a:effectLst/>
                        <a:latin typeface="標楷體" panose="03000509000000000000" pitchFamily="65" charset="-120"/>
                        <a:ea typeface="標楷體" panose="03000509000000000000" pitchFamily="65" charset="-120"/>
                      </a:endParaRPr>
                    </a:p>
                  </a:txBody>
                  <a:tcPr marL="60009" marR="60009" marT="29998" marB="29998"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12:05-</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12:30</a:t>
                      </a:r>
                      <a:endParaRPr lang="zh-TW" altLang="en-US" sz="1600" b="1"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FF0000"/>
                          </a:solidFill>
                          <a:effectLst/>
                          <a:latin typeface="標楷體" pitchFamily="65" charset="-120"/>
                          <a:ea typeface="標楷體" pitchFamily="65" charset="-120"/>
                        </a:rPr>
                        <a:t>英語</a:t>
                      </a:r>
                      <a:r>
                        <a:rPr lang="en-US" altLang="zh-TW" sz="2400" b="1" dirty="0" smtClean="0">
                          <a:solidFill>
                            <a:srgbClr val="FF0000"/>
                          </a:solidFill>
                          <a:effectLst/>
                          <a:latin typeface="標楷體" pitchFamily="65" charset="-120"/>
                          <a:ea typeface="標楷體" pitchFamily="65" charset="-120"/>
                        </a:rPr>
                        <a:t>(</a:t>
                      </a:r>
                      <a:r>
                        <a:rPr lang="zh-TW" altLang="en-US" sz="2400" b="1" dirty="0" smtClean="0">
                          <a:solidFill>
                            <a:srgbClr val="FF0000"/>
                          </a:solidFill>
                          <a:effectLst/>
                          <a:latin typeface="標楷體" pitchFamily="65" charset="-120"/>
                          <a:ea typeface="標楷體" pitchFamily="65" charset="-120"/>
                        </a:rPr>
                        <a:t>聽力</a:t>
                      </a:r>
                      <a:r>
                        <a:rPr lang="en-US" altLang="zh-TW" sz="2400" b="1" dirty="0" smtClean="0">
                          <a:solidFill>
                            <a:srgbClr val="FF0000"/>
                          </a:solidFill>
                          <a:effectLst/>
                          <a:latin typeface="標楷體" pitchFamily="65" charset="-120"/>
                          <a:ea typeface="標楷體" pitchFamily="65" charset="-120"/>
                        </a:rPr>
                        <a:t>)</a:t>
                      </a:r>
                      <a:endParaRPr lang="zh-TW" altLang="en-US" sz="2400" dirty="0">
                        <a:solidFill>
                          <a:srgbClr val="FF0000"/>
                        </a:solidFill>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r>
              <a:tr h="364795">
                <a:tc rowSpan="5">
                  <a:txBody>
                    <a:bodyPr/>
                    <a:lstStyle/>
                    <a:p>
                      <a:pPr algn="ctr"/>
                      <a:r>
                        <a:rPr lang="zh-TW" altLang="en-US" sz="3200" dirty="0" smtClean="0">
                          <a:effectLst/>
                          <a:latin typeface="標楷體" pitchFamily="65" charset="-120"/>
                          <a:ea typeface="標楷體" pitchFamily="65" charset="-120"/>
                        </a:rPr>
                        <a:t>下</a:t>
                      </a:r>
                      <a:endParaRPr lang="en-US" altLang="zh-TW" sz="3200" dirty="0" smtClean="0">
                        <a:effectLst/>
                        <a:latin typeface="標楷體" pitchFamily="65" charset="-120"/>
                        <a:ea typeface="標楷體" pitchFamily="65" charset="-120"/>
                      </a:endParaRPr>
                    </a:p>
                    <a:p>
                      <a:pPr algn="ctr"/>
                      <a:r>
                        <a:rPr lang="zh-TW" altLang="en-US" sz="3200" dirty="0" smtClean="0">
                          <a:effectLst/>
                          <a:latin typeface="標楷體" pitchFamily="65" charset="-120"/>
                          <a:ea typeface="標楷體" pitchFamily="65" charset="-120"/>
                        </a:rPr>
                        <a:t>午</a:t>
                      </a:r>
                      <a:endParaRPr lang="zh-TW" altLang="en-US" sz="32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FDA80"/>
                    </a:solidFill>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13:40-13:50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5" gridSpan="2">
                  <a:txBody>
                    <a:bodyPr/>
                    <a:lstStyle/>
                    <a:p>
                      <a:pPr algn="l"/>
                      <a:endParaRPr lang="en-US" altLang="zh-TW" sz="2000" dirty="0" smtClean="0">
                        <a:effectLst/>
                        <a:latin typeface="標楷體" pitchFamily="65" charset="-120"/>
                        <a:ea typeface="標楷體" pitchFamily="65" charset="-120"/>
                      </a:endParaRPr>
                    </a:p>
                    <a:p>
                      <a:pPr algn="l"/>
                      <a:endParaRPr lang="en-US" altLang="zh-TW" sz="2000" dirty="0" smtClean="0">
                        <a:effectLst/>
                        <a:latin typeface="標楷體" pitchFamily="65" charset="-120"/>
                        <a:ea typeface="標楷體" pitchFamily="65" charset="-120"/>
                      </a:endParaRPr>
                    </a:p>
                    <a:p>
                      <a:pPr algn="l"/>
                      <a:endParaRPr lang="en-US" altLang="zh-TW" sz="2000" dirty="0" smtClean="0">
                        <a:effectLst/>
                        <a:latin typeface="標楷體" pitchFamily="65" charset="-120"/>
                        <a:ea typeface="標楷體" pitchFamily="65" charset="-120"/>
                      </a:endParaRPr>
                    </a:p>
                    <a:p>
                      <a:pPr algn="l"/>
                      <a:endParaRPr lang="en-US" altLang="zh-TW" sz="2000" dirty="0" smtClean="0">
                        <a:effectLst/>
                        <a:latin typeface="標楷體" pitchFamily="65" charset="-120"/>
                        <a:ea typeface="標楷體" pitchFamily="65" charset="-120"/>
                      </a:endParaRPr>
                    </a:p>
                    <a:p>
                      <a:pPr algn="l"/>
                      <a:endParaRPr lang="zh-TW" altLang="en-US" sz="20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rowSpan="5" hMerge="1">
                  <a:txBody>
                    <a:bodyPr/>
                    <a:lstStyle/>
                    <a:p>
                      <a:endParaRPr lang="zh-TW" altLang="en-US"/>
                    </a:p>
                  </a:txBody>
                  <a:tcPr/>
                </a:tc>
              </a:tr>
              <a:tr h="425764">
                <a:tc vMerge="1">
                  <a:txBody>
                    <a:bodyPr/>
                    <a:lstStyle/>
                    <a:p>
                      <a:endParaRPr lang="zh-TW" altLang="en-US"/>
                    </a:p>
                  </a:txBody>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13:50-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15:00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標楷體" pitchFamily="65" charset="-120"/>
                          <a:ea typeface="標楷體" pitchFamily="65" charset="-120"/>
                        </a:rPr>
                        <a:t>國文</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364795">
                <a:tc vMerge="1">
                  <a:txBody>
                    <a:bodyPr/>
                    <a:lstStyle/>
                    <a:p>
                      <a:endParaRPr lang="zh-TW" altLang="en-US"/>
                    </a:p>
                  </a:txBody>
                  <a:tcPr/>
                </a:tc>
                <a:tc>
                  <a:txBody>
                    <a:bodyPr/>
                    <a:lstStyle/>
                    <a:p>
                      <a:pPr algn="ctr"/>
                      <a:r>
                        <a:rPr lang="en-US" altLang="zh-TW" sz="1600" dirty="0" smtClean="0">
                          <a:effectLst/>
                          <a:latin typeface="標楷體" pitchFamily="65" charset="-120"/>
                          <a:ea typeface="標楷體" pitchFamily="65" charset="-120"/>
                        </a:rPr>
                        <a:t>15:00-15:40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休息</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364795">
                <a:tc vMerge="1">
                  <a:txBody>
                    <a:bodyPr/>
                    <a:lstStyle/>
                    <a:p>
                      <a:endParaRPr lang="zh-TW" altLang="en-US"/>
                    </a:p>
                  </a:txBody>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15:40-15:50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000" dirty="0">
                          <a:effectLst/>
                          <a:latin typeface="標楷體" pitchFamily="65" charset="-120"/>
                          <a:ea typeface="標楷體" pitchFamily="65" charset="-120"/>
                        </a:rPr>
                        <a:t>考試說明</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r h="425764">
                <a:tc vMerge="1">
                  <a:txBody>
                    <a:bodyPr/>
                    <a:lstStyle/>
                    <a:p>
                      <a:endParaRPr lang="zh-TW" altLang="en-US"/>
                    </a:p>
                  </a:txBody>
                  <a:tcPr/>
                </a:tc>
                <a:tc>
                  <a:txBody>
                    <a:bodyPr/>
                    <a:lstStyle/>
                    <a:p>
                      <a:pPr algn="ct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15:50-</a:t>
                      </a:r>
                      <a:r>
                        <a:rPr lang="en-US" altLang="zh-TW" sz="1600" dirty="0" smtClean="0">
                          <a:effectLst/>
                          <a:latin typeface="標楷體" pitchFamily="65" charset="-120"/>
                          <a:ea typeface="標楷體" pitchFamily="65" charset="-120"/>
                          <a:sym typeface="Wingdings"/>
                        </a:rPr>
                        <a:t></a:t>
                      </a:r>
                      <a:r>
                        <a:rPr lang="en-US" altLang="zh-TW" sz="1600" dirty="0" smtClean="0">
                          <a:effectLst/>
                          <a:latin typeface="標楷體" pitchFamily="65" charset="-120"/>
                          <a:ea typeface="標楷體" pitchFamily="65" charset="-120"/>
                        </a:rPr>
                        <a:t>16:40</a:t>
                      </a:r>
                      <a:endParaRPr lang="en-US" altLang="zh-TW" sz="1600" dirty="0">
                        <a:effectLst/>
                        <a:latin typeface="標楷體" pitchFamily="65" charset="-120"/>
                        <a:ea typeface="標楷體" pitchFamily="65" charset="-120"/>
                      </a:endParaRP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a:txBody>
                    <a:bodyPr/>
                    <a:lstStyle/>
                    <a:p>
                      <a:pPr algn="ctr"/>
                      <a:r>
                        <a:rPr lang="zh-TW" altLang="en-US" sz="2400" b="1" dirty="0">
                          <a:solidFill>
                            <a:srgbClr val="FF0000"/>
                          </a:solidFill>
                          <a:effectLst/>
                          <a:latin typeface="標楷體" pitchFamily="65" charset="-120"/>
                          <a:ea typeface="標楷體" pitchFamily="65" charset="-120"/>
                        </a:rPr>
                        <a:t>寫作測驗</a:t>
                      </a:r>
                    </a:p>
                  </a:txBody>
                  <a:tcPr marL="60017" marR="60017" marT="29977" marB="29977" anchor="ctr">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solidFill>
                      <a:srgbClr val="FDFCD7"/>
                    </a:solidFill>
                  </a:tcPr>
                </a:tc>
                <a:tc gridSpan="2" vMerge="1">
                  <a:txBody>
                    <a:bodyPr/>
                    <a:lstStyle/>
                    <a:p>
                      <a:endParaRPr lang="zh-TW" altLang="en-US"/>
                    </a:p>
                  </a:txBody>
                  <a:tcPr/>
                </a:tc>
                <a:tc hMerge="1" vMerge="1">
                  <a:txBody>
                    <a:bodyPr/>
                    <a:lstStyle/>
                    <a:p>
                      <a:endParaRPr lang="zh-TW" altLang="en-US"/>
                    </a:p>
                  </a:txBody>
                  <a:tcPr/>
                </a:tc>
              </a:tr>
            </a:tbl>
          </a:graphicData>
        </a:graphic>
      </p:graphicFrame>
    </p:spTree>
    <p:extLst>
      <p:ext uri="{BB962C8B-B14F-4D97-AF65-F5344CB8AC3E}">
        <p14:creationId xmlns="" xmlns:p14="http://schemas.microsoft.com/office/powerpoint/2010/main" val="7393977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編號版面配置區 1"/>
          <p:cNvSpPr>
            <a:spLocks noGrp="1"/>
          </p:cNvSpPr>
          <p:nvPr>
            <p:ph type="sldNum" sz="quarter" idx="12"/>
          </p:nvPr>
        </p:nvSpPr>
        <p:spPr bwMode="auto">
          <a:xfrm>
            <a:off x="6988175" y="6248400"/>
            <a:ext cx="19050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fld id="{EF01A910-0050-4A99-BE80-161E1202E0A4}" type="slidenum">
              <a:rPr lang="en-US" altLang="zh-TW" sz="1400" smtClean="0">
                <a:latin typeface="Times New Roman" pitchFamily="18" charset="0"/>
                <a:ea typeface="新細明體" pitchFamily="18" charset="-120"/>
              </a:rPr>
              <a:pPr eaLnBrk="1" hangingPunct="1">
                <a:spcBef>
                  <a:spcPct val="0"/>
                </a:spcBef>
                <a:buFontTx/>
                <a:buNone/>
              </a:pPr>
              <a:t>90</a:t>
            </a:fld>
            <a:endParaRPr lang="en-US" altLang="zh-TW" sz="1400" smtClean="0">
              <a:latin typeface="Times New Roman" pitchFamily="18" charset="0"/>
              <a:ea typeface="新細明體" pitchFamily="18" charset="-120"/>
            </a:endParaRPr>
          </a:p>
        </p:txBody>
      </p:sp>
      <p:sp>
        <p:nvSpPr>
          <p:cNvPr id="75779" name="Rectangle 93"/>
          <p:cNvSpPr>
            <a:spLocks noChangeArrowheads="1"/>
          </p:cNvSpPr>
          <p:nvPr/>
        </p:nvSpPr>
        <p:spPr bwMode="auto">
          <a:xfrm>
            <a:off x="0" y="1125538"/>
            <a:ext cx="684213" cy="71437"/>
          </a:xfrm>
          <a:prstGeom prst="rect">
            <a:avLst/>
          </a:prstGeom>
          <a:solidFill>
            <a:srgbClr val="008000"/>
          </a:solidFill>
          <a:ln w="9525">
            <a:solidFill>
              <a:srgbClr val="008000"/>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sp>
        <p:nvSpPr>
          <p:cNvPr id="75780" name="Rectangle 92"/>
          <p:cNvSpPr>
            <a:spLocks noChangeArrowheads="1"/>
          </p:cNvSpPr>
          <p:nvPr/>
        </p:nvSpPr>
        <p:spPr bwMode="auto">
          <a:xfrm>
            <a:off x="755650" y="1123950"/>
            <a:ext cx="8388350" cy="46038"/>
          </a:xfrm>
          <a:prstGeom prst="rect">
            <a:avLst/>
          </a:prstGeom>
          <a:solidFill>
            <a:schemeClr val="hlink"/>
          </a:solidFill>
          <a:ln w="9525">
            <a:solidFill>
              <a:schemeClr val="tx1"/>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pic>
        <p:nvPicPr>
          <p:cNvPr id="75781" name="Picture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34925" y="4581525"/>
            <a:ext cx="244475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 name="手繪多邊形 38"/>
          <p:cNvSpPr/>
          <p:nvPr/>
        </p:nvSpPr>
        <p:spPr bwMode="auto">
          <a:xfrm>
            <a:off x="1403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a:lnSpc>
                <a:spcPts val="3700"/>
              </a:lnSpc>
              <a:defRPr/>
            </a:pPr>
            <a:r>
              <a:rPr lang="zh-TW" altLang="en-US" sz="2800" b="1" dirty="0"/>
              <a:t>甄審</a:t>
            </a:r>
            <a:endParaRPr lang="en-US" altLang="zh-TW" sz="2800" b="1" dirty="0"/>
          </a:p>
        </p:txBody>
      </p:sp>
      <p:sp>
        <p:nvSpPr>
          <p:cNvPr id="40" name="手繪多邊形 39"/>
          <p:cNvSpPr/>
          <p:nvPr/>
        </p:nvSpPr>
        <p:spPr bwMode="auto">
          <a:xfrm>
            <a:off x="1403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zh-TW" altLang="en-US" dirty="0"/>
              <a:t>甄審係以國際運動競賽成就為報名門檻，作為分發之標準，為外加招生名額。</a:t>
            </a:r>
          </a:p>
        </p:txBody>
      </p:sp>
      <p:grpSp>
        <p:nvGrpSpPr>
          <p:cNvPr id="75784" name="群組 3"/>
          <p:cNvGrpSpPr>
            <a:grpSpLocks/>
          </p:cNvGrpSpPr>
          <p:nvPr/>
        </p:nvGrpSpPr>
        <p:grpSpPr bwMode="auto">
          <a:xfrm>
            <a:off x="3708400" y="1412875"/>
            <a:ext cx="4608513" cy="4322763"/>
            <a:chOff x="1613324" y="2376765"/>
            <a:chExt cx="1984096" cy="3077303"/>
          </a:xfrm>
        </p:grpSpPr>
        <p:sp>
          <p:nvSpPr>
            <p:cNvPr id="42" name="手繪多邊形 41"/>
            <p:cNvSpPr/>
            <p:nvPr/>
          </p:nvSpPr>
          <p:spPr>
            <a:xfrm>
              <a:off x="1613324" y="2376765"/>
              <a:ext cx="930878"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3" name="手繪多邊形 42"/>
            <p:cNvSpPr/>
            <p:nvPr/>
          </p:nvSpPr>
          <p:spPr>
            <a:xfrm>
              <a:off x="1613324" y="2889837"/>
              <a:ext cx="930878"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000"/>
                </a:lnSpc>
                <a:spcAft>
                  <a:spcPts val="0"/>
                </a:spcAft>
                <a:defRPr/>
              </a:pPr>
              <a:r>
                <a:rPr lang="zh-TW" altLang="zh-TW" sz="2300" dirty="0"/>
                <a:t>以</a:t>
              </a:r>
              <a:r>
                <a:rPr lang="zh-TW" altLang="zh-TW" sz="2300" dirty="0">
                  <a:solidFill>
                    <a:srgbClr val="FF0000"/>
                  </a:solidFill>
                </a:rPr>
                <a:t>運動競賽成就</a:t>
              </a:r>
              <a:r>
                <a:rPr lang="zh-TW" altLang="zh-TW" sz="2300" dirty="0"/>
                <a:t>為報名門檻，並加考</a:t>
              </a:r>
              <a:r>
                <a:rPr lang="zh-TW" altLang="zh-TW" sz="2300" dirty="0">
                  <a:solidFill>
                    <a:srgbClr val="FF0000"/>
                  </a:solidFill>
                </a:rPr>
                <a:t>學科</a:t>
              </a:r>
              <a:r>
                <a:rPr lang="en-US" altLang="zh-TW" sz="2300" dirty="0"/>
                <a:t>(</a:t>
              </a:r>
              <a:r>
                <a:rPr lang="zh-TW" altLang="zh-TW" sz="2300" dirty="0"/>
                <a:t>國、英、數、自然及社會</a:t>
              </a:r>
              <a:r>
                <a:rPr lang="en-US" altLang="zh-TW" sz="2300" dirty="0"/>
                <a:t>)</a:t>
              </a:r>
              <a:r>
                <a:rPr lang="zh-TW" altLang="zh-TW" sz="2300" dirty="0"/>
                <a:t>及部分專長須參加</a:t>
              </a:r>
              <a:r>
                <a:rPr lang="zh-TW" altLang="zh-TW" sz="2300" dirty="0">
                  <a:solidFill>
                    <a:srgbClr val="FF0000"/>
                  </a:solidFill>
                </a:rPr>
                <a:t>術科</a:t>
              </a:r>
              <a:r>
                <a:rPr lang="zh-TW" altLang="zh-TW" sz="2300" dirty="0"/>
                <a:t>檢定，為內含之招生名額。</a:t>
              </a:r>
            </a:p>
            <a:p>
              <a:pPr marL="0" lvl="1" defTabSz="1289050">
                <a:lnSpc>
                  <a:spcPts val="3500"/>
                </a:lnSpc>
                <a:spcAft>
                  <a:spcPts val="0"/>
                </a:spcAft>
                <a:defRPr/>
              </a:pPr>
              <a:endParaRPr lang="en-US" altLang="zh-TW" sz="2300" dirty="0">
                <a:latin typeface="微軟正黑體" panose="020B0604030504040204" pitchFamily="34" charset="-120"/>
                <a:ea typeface="微軟正黑體" panose="020B0604030504040204" pitchFamily="34" charset="-120"/>
              </a:endParaRPr>
            </a:p>
          </p:txBody>
        </p:sp>
        <p:sp>
          <p:nvSpPr>
            <p:cNvPr id="44" name="手繪多邊形 43"/>
            <p:cNvSpPr/>
            <p:nvPr/>
          </p:nvSpPr>
          <p:spPr>
            <a:xfrm>
              <a:off x="2581109" y="2376765"/>
              <a:ext cx="1016311" cy="468998"/>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5" name="手繪多邊形 44"/>
            <p:cNvSpPr/>
            <p:nvPr/>
          </p:nvSpPr>
          <p:spPr>
            <a:xfrm>
              <a:off x="2575641" y="2866105"/>
              <a:ext cx="1021779"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p:cNvSpPr/>
          <p:nvPr/>
        </p:nvSpPr>
        <p:spPr>
          <a:xfrm>
            <a:off x="3659188" y="1484313"/>
            <a:ext cx="2208212" cy="566822"/>
          </a:xfrm>
          <a:prstGeom prst="rect">
            <a:avLst/>
          </a:prstGeom>
        </p:spPr>
        <p:txBody>
          <a:bodyPr>
            <a:spAutoFit/>
          </a:bodyPr>
          <a:lstStyle/>
          <a:p>
            <a:pPr algn="ctr">
              <a:lnSpc>
                <a:spcPts val="3700"/>
              </a:lnSpc>
              <a:defRPr/>
            </a:pPr>
            <a:r>
              <a:rPr lang="zh-TW" altLang="en-US" sz="2800" b="1" kern="0" dirty="0">
                <a:solidFill>
                  <a:schemeClr val="bg1"/>
                </a:solidFill>
                <a:latin typeface="微軟正黑體" panose="020B0604030504040204" pitchFamily="34" charset="-120"/>
                <a:ea typeface="微軟正黑體" panose="020B0604030504040204" pitchFamily="34" charset="-120"/>
              </a:rPr>
              <a:t>甄試</a:t>
            </a:r>
          </a:p>
        </p:txBody>
      </p:sp>
      <p:sp>
        <p:nvSpPr>
          <p:cNvPr id="16" name="矩形 15"/>
          <p:cNvSpPr/>
          <p:nvPr/>
        </p:nvSpPr>
        <p:spPr>
          <a:xfrm>
            <a:off x="6011863" y="1493838"/>
            <a:ext cx="2281237" cy="566822"/>
          </a:xfrm>
          <a:prstGeom prst="rect">
            <a:avLst/>
          </a:prstGeom>
        </p:spPr>
        <p:txBody>
          <a:bodyPr>
            <a:spAutoFit/>
          </a:bodyPr>
          <a:lstStyle/>
          <a:p>
            <a:pPr algn="ctr">
              <a:lnSpc>
                <a:spcPts val="3700"/>
              </a:lnSpc>
              <a:defRPr/>
            </a:pPr>
            <a:r>
              <a:rPr lang="zh-TW" altLang="en-US" sz="2800" b="1" kern="0" dirty="0">
                <a:solidFill>
                  <a:schemeClr val="bg1"/>
                </a:solidFill>
                <a:latin typeface="微軟正黑體" panose="020B0604030504040204" pitchFamily="34" charset="-120"/>
                <a:ea typeface="微軟正黑體" panose="020B0604030504040204" pitchFamily="34" charset="-120"/>
              </a:rPr>
              <a:t>單獨招生</a:t>
            </a:r>
          </a:p>
        </p:txBody>
      </p:sp>
      <p:sp>
        <p:nvSpPr>
          <p:cNvPr id="75787" name="矩形 3"/>
          <p:cNvSpPr>
            <a:spLocks noChangeArrowheads="1"/>
          </p:cNvSpPr>
          <p:nvPr/>
        </p:nvSpPr>
        <p:spPr bwMode="auto">
          <a:xfrm>
            <a:off x="484188" y="150813"/>
            <a:ext cx="855186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4000" b="1">
                <a:solidFill>
                  <a:srgbClr val="0000CC"/>
                </a:solidFill>
                <a:latin typeface="微軟正黑體" panose="020B0604030504040204" pitchFamily="34" charset="-120"/>
                <a:ea typeface="微軟正黑體" panose="020B0604030504040204" pitchFamily="34" charset="-120"/>
              </a:rPr>
              <a:t>運動績優生升學管道 </a:t>
            </a:r>
            <a:endParaRPr lang="zh-TW" altLang="en-US" b="1">
              <a:solidFill>
                <a:srgbClr val="FF00FF"/>
              </a:solidFill>
              <a:latin typeface="微軟正黑體" panose="020B0604030504040204" pitchFamily="34" charset="-120"/>
              <a:ea typeface="微軟正黑體" panose="020B0604030504040204" pitchFamily="34" charset="-120"/>
            </a:endParaRPr>
          </a:p>
        </p:txBody>
      </p:sp>
      <p:sp>
        <p:nvSpPr>
          <p:cNvPr id="18" name="向下箭號 17"/>
          <p:cNvSpPr/>
          <p:nvPr/>
        </p:nvSpPr>
        <p:spPr>
          <a:xfrm>
            <a:off x="4537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75789" name="AutoShape 12"/>
          <p:cNvSpPr>
            <a:spLocks noChangeArrowheads="1"/>
          </p:cNvSpPr>
          <p:nvPr/>
        </p:nvSpPr>
        <p:spPr bwMode="auto">
          <a:xfrm>
            <a:off x="1538288" y="6092825"/>
            <a:ext cx="6705600"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lnSpc>
                <a:spcPts val="3500"/>
              </a:lnSpc>
              <a:spcBef>
                <a:spcPct val="0"/>
              </a:spcBef>
              <a:buFontTx/>
              <a:buNone/>
            </a:pPr>
            <a:r>
              <a:rPr lang="zh-TW" altLang="en-US" b="1">
                <a:latin typeface="微軟正黑體" panose="020B0604030504040204" pitchFamily="34" charset="-120"/>
                <a:ea typeface="微軟正黑體" panose="020B0604030504040204" pitchFamily="34" charset="-120"/>
                <a:cs typeface="Times New Roman" pitchFamily="18" charset="0"/>
              </a:rPr>
              <a:t>甄審及甄試由教育部辦理，單獨招生由學校辦理。</a:t>
            </a:r>
          </a:p>
        </p:txBody>
      </p:sp>
    </p:spTree>
    <p:extLst>
      <p:ext uri="{BB962C8B-B14F-4D97-AF65-F5344CB8AC3E}">
        <p14:creationId xmlns="" xmlns:p14="http://schemas.microsoft.com/office/powerpoint/2010/main" val="19924562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編號版面配置區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fld id="{CE937637-7947-44D1-A8F0-42CD68E53547}" type="slidenum">
              <a:rPr lang="en-US" altLang="zh-TW" sz="1400" smtClean="0">
                <a:latin typeface="Times New Roman" pitchFamily="18" charset="0"/>
                <a:ea typeface="新細明體" pitchFamily="18" charset="-120"/>
              </a:rPr>
              <a:pPr eaLnBrk="1" hangingPunct="1">
                <a:spcBef>
                  <a:spcPct val="0"/>
                </a:spcBef>
                <a:buFontTx/>
                <a:buNone/>
              </a:pPr>
              <a:t>91</a:t>
            </a:fld>
            <a:endParaRPr lang="en-US" altLang="zh-TW" sz="1400" smtClean="0">
              <a:latin typeface="Times New Roman" pitchFamily="18" charset="0"/>
              <a:ea typeface="新細明體" pitchFamily="18" charset="-120"/>
            </a:endParaRPr>
          </a:p>
        </p:txBody>
      </p:sp>
      <p:sp>
        <p:nvSpPr>
          <p:cNvPr id="76803" name="Rectangle 93"/>
          <p:cNvSpPr>
            <a:spLocks noChangeArrowheads="1"/>
          </p:cNvSpPr>
          <p:nvPr/>
        </p:nvSpPr>
        <p:spPr bwMode="auto">
          <a:xfrm>
            <a:off x="0" y="1125538"/>
            <a:ext cx="684213" cy="71437"/>
          </a:xfrm>
          <a:prstGeom prst="rect">
            <a:avLst/>
          </a:prstGeom>
          <a:solidFill>
            <a:srgbClr val="008000"/>
          </a:solidFill>
          <a:ln w="9525">
            <a:solidFill>
              <a:srgbClr val="008000"/>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sp>
        <p:nvSpPr>
          <p:cNvPr id="76804" name="Rectangle 92"/>
          <p:cNvSpPr>
            <a:spLocks noChangeArrowheads="1"/>
          </p:cNvSpPr>
          <p:nvPr/>
        </p:nvSpPr>
        <p:spPr bwMode="auto">
          <a:xfrm>
            <a:off x="755650" y="1123950"/>
            <a:ext cx="8388350" cy="46038"/>
          </a:xfrm>
          <a:prstGeom prst="rect">
            <a:avLst/>
          </a:prstGeom>
          <a:solidFill>
            <a:schemeClr val="hlink"/>
          </a:solidFill>
          <a:ln w="9525">
            <a:solidFill>
              <a:schemeClr val="tx1"/>
            </a:solidFill>
            <a:miter lim="800000"/>
            <a:headEnd/>
            <a:tailEnd/>
          </a:ln>
        </p:spPr>
        <p:txBody>
          <a:bodyPr wrap="none"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eaLnBrk="1" hangingPunct="1">
              <a:spcBef>
                <a:spcPct val="0"/>
              </a:spcBef>
              <a:buFontTx/>
              <a:buNone/>
            </a:pPr>
            <a:endParaRPr lang="zh-TW" altLang="en-US">
              <a:latin typeface="Times New Roman" pitchFamily="18" charset="0"/>
              <a:ea typeface="新細明體" pitchFamily="18" charset="-120"/>
            </a:endParaRPr>
          </a:p>
        </p:txBody>
      </p:sp>
      <p:pic>
        <p:nvPicPr>
          <p:cNvPr id="76805" name="Picture 5"/>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66675" y="4527550"/>
            <a:ext cx="244475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6" name="矩形 3"/>
          <p:cNvSpPr>
            <a:spLocks noChangeArrowheads="1"/>
          </p:cNvSpPr>
          <p:nvPr/>
        </p:nvSpPr>
        <p:spPr bwMode="auto">
          <a:xfrm>
            <a:off x="34925" y="261937"/>
            <a:ext cx="90741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lgn="ctr" eaLnBrk="1" hangingPunct="1">
              <a:spcBef>
                <a:spcPct val="0"/>
              </a:spcBef>
              <a:buFontTx/>
              <a:buNone/>
            </a:pPr>
            <a:r>
              <a:rPr lang="zh-TW" altLang="en-US" sz="4000" b="1">
                <a:solidFill>
                  <a:srgbClr val="0000CC"/>
                </a:solidFill>
                <a:latin typeface="微軟正黑體" panose="020B0604030504040204" pitchFamily="34" charset="-120"/>
                <a:ea typeface="微軟正黑體" panose="020B0604030504040204" pitchFamily="34" charset="-120"/>
              </a:rPr>
              <a:t>運動績優生升學管道 </a:t>
            </a:r>
            <a:endParaRPr lang="zh-TW" altLang="en-US" b="1">
              <a:solidFill>
                <a:srgbClr val="FF00FF"/>
              </a:solidFill>
              <a:latin typeface="微軟正黑體" panose="020B0604030504040204" pitchFamily="34" charset="-120"/>
              <a:ea typeface="微軟正黑體" panose="020B0604030504040204" pitchFamily="34" charset="-120"/>
            </a:endParaRPr>
          </a:p>
        </p:txBody>
      </p:sp>
      <p:sp>
        <p:nvSpPr>
          <p:cNvPr id="39" name="手繪多邊形 38"/>
          <p:cNvSpPr/>
          <p:nvPr/>
        </p:nvSpPr>
        <p:spPr bwMode="auto">
          <a:xfrm>
            <a:off x="1403350" y="1628775"/>
            <a:ext cx="2736850" cy="76200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1270" anchor="ctr"/>
          <a:lstStyle/>
          <a:p>
            <a:pPr algn="ctr">
              <a:lnSpc>
                <a:spcPts val="3000"/>
              </a:lnSpc>
              <a:defRPr/>
            </a:pPr>
            <a:r>
              <a:rPr lang="en-US" altLang="zh-TW" sz="2600" b="1" dirty="0"/>
              <a:t>105</a:t>
            </a:r>
            <a:r>
              <a:rPr lang="zh-TW" altLang="en-US" sz="2600" b="1" dirty="0"/>
              <a:t>年甄審甄試</a:t>
            </a:r>
            <a:endParaRPr lang="en-US" altLang="zh-TW" sz="2600" b="1" dirty="0"/>
          </a:p>
          <a:p>
            <a:pPr algn="ctr">
              <a:lnSpc>
                <a:spcPts val="3000"/>
              </a:lnSpc>
              <a:defRPr/>
            </a:pPr>
            <a:r>
              <a:rPr lang="zh-TW" altLang="en-US" sz="2600" b="1" dirty="0"/>
              <a:t>重要日程</a:t>
            </a:r>
          </a:p>
        </p:txBody>
      </p:sp>
      <p:sp>
        <p:nvSpPr>
          <p:cNvPr id="40" name="手繪多邊形 39"/>
          <p:cNvSpPr/>
          <p:nvPr/>
        </p:nvSpPr>
        <p:spPr bwMode="auto">
          <a:xfrm>
            <a:off x="1403350" y="2390775"/>
            <a:ext cx="2736850" cy="3816350"/>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2500"/>
              </a:lnSpc>
              <a:spcAft>
                <a:spcPts val="0"/>
              </a:spcAft>
              <a:defRPr/>
            </a:pPr>
            <a:r>
              <a:rPr lang="en-US" altLang="zh-TW" b="1" dirty="0"/>
              <a:t>1.</a:t>
            </a:r>
            <a:r>
              <a:rPr lang="zh-TW" altLang="en-US" b="1" dirty="0"/>
              <a:t>網路線上報名：</a:t>
            </a:r>
            <a:endParaRPr lang="en-US" altLang="zh-TW" b="1" dirty="0"/>
          </a:p>
          <a:p>
            <a:pPr marL="0" lvl="1" defTabSz="1289050">
              <a:lnSpc>
                <a:spcPts val="2500"/>
              </a:lnSpc>
              <a:spcAft>
                <a:spcPts val="0"/>
              </a:spcAft>
              <a:defRPr/>
            </a:pPr>
            <a:r>
              <a:rPr lang="zh-TW" altLang="en-US" dirty="0"/>
              <a:t>   </a:t>
            </a:r>
            <a:r>
              <a:rPr lang="en-US" altLang="zh-TW" dirty="0"/>
              <a:t>4</a:t>
            </a:r>
            <a:r>
              <a:rPr lang="zh-TW" altLang="en-US" dirty="0"/>
              <a:t>月</a:t>
            </a:r>
            <a:r>
              <a:rPr lang="en-US" altLang="zh-TW" dirty="0"/>
              <a:t>16</a:t>
            </a:r>
            <a:r>
              <a:rPr lang="zh-TW" altLang="en-US" dirty="0"/>
              <a:t>日</a:t>
            </a:r>
            <a:r>
              <a:rPr lang="en-US" altLang="zh-TW" dirty="0"/>
              <a:t>-5</a:t>
            </a:r>
            <a:r>
              <a:rPr lang="zh-TW" altLang="en-US" dirty="0"/>
              <a:t>月</a:t>
            </a:r>
            <a:r>
              <a:rPr lang="en-US" altLang="zh-TW" dirty="0"/>
              <a:t>2</a:t>
            </a:r>
            <a:r>
              <a:rPr lang="zh-TW" altLang="en-US" dirty="0"/>
              <a:t>日</a:t>
            </a:r>
            <a:endParaRPr lang="en-US" altLang="zh-TW" dirty="0"/>
          </a:p>
          <a:p>
            <a:pPr marL="0" lvl="1" defTabSz="1289050">
              <a:lnSpc>
                <a:spcPts val="2500"/>
              </a:lnSpc>
              <a:spcAft>
                <a:spcPts val="0"/>
              </a:spcAft>
              <a:defRPr/>
            </a:pPr>
            <a:r>
              <a:rPr lang="en-US" altLang="zh-TW" b="1" dirty="0"/>
              <a:t>2.</a:t>
            </a:r>
            <a:r>
              <a:rPr lang="zh-TW" altLang="en-US" b="1" spc="-100" dirty="0"/>
              <a:t>資格審查結果網</a:t>
            </a:r>
            <a:endParaRPr lang="en-US" altLang="zh-TW" b="1" spc="-100" dirty="0"/>
          </a:p>
          <a:p>
            <a:pPr marL="0" lvl="1" defTabSz="1289050">
              <a:lnSpc>
                <a:spcPts val="2500"/>
              </a:lnSpc>
              <a:spcAft>
                <a:spcPts val="0"/>
              </a:spcAft>
              <a:defRPr/>
            </a:pPr>
            <a:r>
              <a:rPr lang="zh-TW" altLang="en-US" b="1" spc="-100" dirty="0"/>
              <a:t>   路公告：</a:t>
            </a:r>
            <a:r>
              <a:rPr lang="en-US" altLang="zh-TW" spc="-100" dirty="0"/>
              <a:t>5</a:t>
            </a:r>
            <a:r>
              <a:rPr lang="zh-TW" altLang="en-US" spc="-100" dirty="0"/>
              <a:t>月</a:t>
            </a:r>
            <a:r>
              <a:rPr lang="en-US" altLang="zh-TW" spc="-100" dirty="0"/>
              <a:t>16</a:t>
            </a:r>
            <a:r>
              <a:rPr lang="zh-TW" altLang="en-US" spc="-100" dirty="0"/>
              <a:t>日</a:t>
            </a:r>
            <a:endParaRPr lang="en-US" altLang="zh-TW" spc="-100" dirty="0"/>
          </a:p>
          <a:p>
            <a:pPr marL="0" lvl="1" defTabSz="1289050">
              <a:lnSpc>
                <a:spcPts val="2500"/>
              </a:lnSpc>
              <a:spcAft>
                <a:spcPts val="0"/>
              </a:spcAft>
              <a:defRPr/>
            </a:pPr>
            <a:r>
              <a:rPr lang="en-US" altLang="zh-TW" b="1" dirty="0"/>
              <a:t>3.</a:t>
            </a:r>
            <a:r>
              <a:rPr lang="zh-TW" altLang="en-US" b="1" dirty="0"/>
              <a:t>甄試學科考試：</a:t>
            </a:r>
            <a:endParaRPr lang="en-US" altLang="zh-TW" b="1" dirty="0"/>
          </a:p>
          <a:p>
            <a:pPr marL="0" lvl="1" defTabSz="1289050">
              <a:lnSpc>
                <a:spcPts val="2500"/>
              </a:lnSpc>
              <a:spcAft>
                <a:spcPts val="0"/>
              </a:spcAft>
              <a:defRPr/>
            </a:pPr>
            <a:r>
              <a:rPr lang="zh-TW" altLang="en-US" dirty="0"/>
              <a:t>   </a:t>
            </a:r>
            <a:r>
              <a:rPr lang="en-US" altLang="zh-TW" dirty="0"/>
              <a:t>105</a:t>
            </a:r>
            <a:r>
              <a:rPr lang="zh-TW" altLang="en-US" dirty="0"/>
              <a:t>年</a:t>
            </a:r>
            <a:r>
              <a:rPr lang="en-US" altLang="zh-TW" dirty="0"/>
              <a:t>5</a:t>
            </a:r>
            <a:r>
              <a:rPr lang="zh-TW" altLang="en-US" dirty="0"/>
              <a:t>月</a:t>
            </a:r>
            <a:r>
              <a:rPr lang="en-US" altLang="zh-TW" dirty="0"/>
              <a:t>28</a:t>
            </a:r>
            <a:r>
              <a:rPr lang="zh-TW" altLang="en-US" dirty="0"/>
              <a:t>日</a:t>
            </a:r>
            <a:endParaRPr lang="en-US" altLang="zh-TW" dirty="0"/>
          </a:p>
          <a:p>
            <a:pPr marL="0" lvl="1" defTabSz="1289050">
              <a:lnSpc>
                <a:spcPts val="2500"/>
              </a:lnSpc>
              <a:spcAft>
                <a:spcPts val="0"/>
              </a:spcAft>
              <a:defRPr/>
            </a:pPr>
            <a:r>
              <a:rPr lang="en-US" altLang="zh-TW" b="1" dirty="0"/>
              <a:t>4.</a:t>
            </a:r>
            <a:r>
              <a:rPr lang="zh-TW" altLang="en-US" b="1" dirty="0"/>
              <a:t>甄試術科檢定：  </a:t>
            </a:r>
            <a:endParaRPr lang="en-US" altLang="zh-TW" b="1" dirty="0"/>
          </a:p>
          <a:p>
            <a:pPr marL="0" lvl="1" defTabSz="1289050">
              <a:lnSpc>
                <a:spcPts val="2500"/>
              </a:lnSpc>
              <a:spcAft>
                <a:spcPts val="0"/>
              </a:spcAft>
              <a:defRPr/>
            </a:pPr>
            <a:r>
              <a:rPr lang="zh-TW" altLang="en-US" dirty="0"/>
              <a:t>   </a:t>
            </a:r>
            <a:r>
              <a:rPr lang="en-US" altLang="zh-TW" dirty="0"/>
              <a:t>105</a:t>
            </a:r>
            <a:r>
              <a:rPr lang="zh-TW" altLang="en-US" dirty="0"/>
              <a:t>年</a:t>
            </a:r>
            <a:r>
              <a:rPr lang="en-US" altLang="zh-TW" dirty="0"/>
              <a:t>5</a:t>
            </a:r>
            <a:r>
              <a:rPr lang="zh-TW" altLang="en-US" dirty="0"/>
              <a:t>月</a:t>
            </a:r>
            <a:r>
              <a:rPr lang="en-US" altLang="zh-TW" dirty="0"/>
              <a:t>29</a:t>
            </a:r>
            <a:r>
              <a:rPr lang="zh-TW" altLang="en-US" dirty="0"/>
              <a:t>日</a:t>
            </a:r>
            <a:endParaRPr lang="en-US" altLang="zh-TW" dirty="0"/>
          </a:p>
          <a:p>
            <a:pPr marL="0" lvl="1" defTabSz="1289050">
              <a:lnSpc>
                <a:spcPts val="2500"/>
              </a:lnSpc>
              <a:spcAft>
                <a:spcPts val="0"/>
              </a:spcAft>
              <a:defRPr/>
            </a:pPr>
            <a:r>
              <a:rPr lang="en-US" altLang="zh-TW" b="1" dirty="0"/>
              <a:t>5.</a:t>
            </a:r>
            <a:r>
              <a:rPr lang="zh-TW" altLang="en-US" b="1" dirty="0"/>
              <a:t>錄取分發放榜：</a:t>
            </a:r>
            <a:endParaRPr lang="en-US" altLang="zh-TW" b="1" dirty="0"/>
          </a:p>
          <a:p>
            <a:pPr marL="0" lvl="1" defTabSz="1289050">
              <a:lnSpc>
                <a:spcPts val="2500"/>
              </a:lnSpc>
              <a:spcAft>
                <a:spcPts val="0"/>
              </a:spcAft>
              <a:defRPr/>
            </a:pPr>
            <a:r>
              <a:rPr lang="zh-TW" altLang="en-US" dirty="0"/>
              <a:t>   </a:t>
            </a:r>
            <a:r>
              <a:rPr lang="en-US" altLang="zh-TW" dirty="0"/>
              <a:t>105</a:t>
            </a:r>
            <a:r>
              <a:rPr lang="zh-TW" altLang="en-US" dirty="0"/>
              <a:t>年</a:t>
            </a:r>
            <a:r>
              <a:rPr lang="en-US" altLang="zh-TW" dirty="0"/>
              <a:t>6</a:t>
            </a:r>
            <a:r>
              <a:rPr lang="zh-TW" altLang="en-US" dirty="0"/>
              <a:t>月</a:t>
            </a:r>
            <a:r>
              <a:rPr lang="en-US" altLang="zh-TW" dirty="0"/>
              <a:t>○</a:t>
            </a:r>
            <a:r>
              <a:rPr lang="zh-TW" altLang="en-US" dirty="0"/>
              <a:t>日</a:t>
            </a:r>
            <a:endParaRPr lang="en-US" altLang="zh-TW" dirty="0"/>
          </a:p>
          <a:p>
            <a:pPr marL="0" lvl="1" defTabSz="1289050">
              <a:lnSpc>
                <a:spcPts val="2500"/>
              </a:lnSpc>
              <a:spcAft>
                <a:spcPts val="0"/>
              </a:spcAft>
              <a:defRPr/>
            </a:pPr>
            <a:r>
              <a:rPr lang="en-US" altLang="zh-TW" b="1" dirty="0"/>
              <a:t>6.</a:t>
            </a:r>
            <a:r>
              <a:rPr lang="zh-TW" altLang="en-US" b="1" dirty="0"/>
              <a:t>報到：</a:t>
            </a:r>
            <a:r>
              <a:rPr lang="en-US" altLang="zh-TW" dirty="0"/>
              <a:t>6</a:t>
            </a:r>
            <a:r>
              <a:rPr lang="zh-TW" altLang="en-US" dirty="0"/>
              <a:t>月</a:t>
            </a:r>
            <a:r>
              <a:rPr lang="en-US" altLang="zh-TW" dirty="0"/>
              <a:t>○</a:t>
            </a:r>
            <a:r>
              <a:rPr lang="zh-TW" altLang="en-US" dirty="0"/>
              <a:t>日</a:t>
            </a:r>
            <a:endParaRPr lang="zh-TW" altLang="en-US" sz="1600" dirty="0"/>
          </a:p>
        </p:txBody>
      </p:sp>
      <p:grpSp>
        <p:nvGrpSpPr>
          <p:cNvPr id="76809" name="群組 3"/>
          <p:cNvGrpSpPr>
            <a:grpSpLocks/>
          </p:cNvGrpSpPr>
          <p:nvPr/>
        </p:nvGrpSpPr>
        <p:grpSpPr bwMode="auto">
          <a:xfrm>
            <a:off x="4171950" y="1628775"/>
            <a:ext cx="4205288" cy="4621213"/>
            <a:chOff x="1613324" y="2405927"/>
            <a:chExt cx="2001508" cy="3048141"/>
          </a:xfrm>
        </p:grpSpPr>
        <p:sp>
          <p:nvSpPr>
            <p:cNvPr id="42" name="手繪多邊形 41"/>
            <p:cNvSpPr/>
            <p:nvPr/>
          </p:nvSpPr>
          <p:spPr>
            <a:xfrm>
              <a:off x="1613324" y="2405927"/>
              <a:ext cx="979976" cy="497378"/>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3" name="手繪多邊形 42"/>
            <p:cNvSpPr/>
            <p:nvPr/>
          </p:nvSpPr>
          <p:spPr>
            <a:xfrm>
              <a:off x="1613324" y="2903305"/>
              <a:ext cx="979976" cy="25507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154686" tIns="154686" rIns="206248" bIns="232029" spcCol="1270"/>
            <a:lstStyle/>
            <a:p>
              <a:pPr marL="0" lvl="1" algn="dist" defTabSz="1289050">
                <a:lnSpc>
                  <a:spcPts val="2400"/>
                </a:lnSpc>
                <a:spcAft>
                  <a:spcPts val="0"/>
                </a:spcAft>
                <a:defRPr/>
              </a:pPr>
              <a:r>
                <a:rPr lang="zh-TW" altLang="en-US" sz="2200" dirty="0">
                  <a:latin typeface="微軟正黑體" panose="020B0604030504040204" pitchFamily="34" charset="-120"/>
                  <a:ea typeface="微軟正黑體" panose="020B0604030504040204" pitchFamily="34" charset="-120"/>
                </a:rPr>
                <a:t>招生名額不限體育班級。各校招生名額會已公布於國教署網站電子公告欄。</a:t>
              </a:r>
            </a:p>
          </p:txBody>
        </p:sp>
        <p:sp>
          <p:nvSpPr>
            <p:cNvPr id="44" name="手繪多邊形 43"/>
            <p:cNvSpPr/>
            <p:nvPr/>
          </p:nvSpPr>
          <p:spPr>
            <a:xfrm>
              <a:off x="2617478" y="2405927"/>
              <a:ext cx="992065" cy="497378"/>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06248" tIns="117856" rIns="206248" bIns="117856" spcCol="1270" anchor="ctr"/>
            <a:lstStyle/>
            <a:p>
              <a:pPr algn="ctr" defTabSz="1289050">
                <a:lnSpc>
                  <a:spcPct val="90000"/>
                </a:lnSpc>
                <a:spcAft>
                  <a:spcPct val="35000"/>
                </a:spcAft>
                <a:defRPr/>
              </a:pPr>
              <a:endParaRPr lang="zh-TW" altLang="en-US" sz="2900">
                <a:solidFill>
                  <a:schemeClr val="tx1"/>
                </a:solidFill>
              </a:endParaRPr>
            </a:p>
          </p:txBody>
        </p:sp>
        <p:sp>
          <p:nvSpPr>
            <p:cNvPr id="45" name="手繪多邊形 44"/>
            <p:cNvSpPr/>
            <p:nvPr/>
          </p:nvSpPr>
          <p:spPr>
            <a:xfrm>
              <a:off x="2612945" y="2923200"/>
              <a:ext cx="1001887" cy="2530868"/>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no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154686" tIns="154686" rIns="206248" bIns="232029" spcCol="1270"/>
            <a:lstStyle/>
            <a:p>
              <a:pPr marL="0" lvl="1" defTabSz="1289050">
                <a:lnSpc>
                  <a:spcPts val="3100"/>
                </a:lnSpc>
                <a:spcAft>
                  <a:spcPts val="0"/>
                </a:spcAft>
                <a:defRPr/>
              </a:pPr>
              <a:r>
                <a:rPr lang="zh-TW" altLang="en-US" sz="3000" dirty="0">
                  <a:latin typeface="微軟正黑體" panose="020B0604030504040204" pitchFamily="34" charset="-120"/>
                  <a:ea typeface="微軟正黑體" panose="020B0604030504040204" pitchFamily="34" charset="-120"/>
                </a:rPr>
                <a:t>不受就學區限制，學生得跨區報考。</a:t>
              </a:r>
            </a:p>
          </p:txBody>
        </p:sp>
      </p:grpSp>
      <p:sp>
        <p:nvSpPr>
          <p:cNvPr id="46" name="矩形 45"/>
          <p:cNvSpPr/>
          <p:nvPr/>
        </p:nvSpPr>
        <p:spPr>
          <a:xfrm>
            <a:off x="4133850" y="1557338"/>
            <a:ext cx="2208213" cy="862012"/>
          </a:xfrm>
          <a:prstGeom prst="rect">
            <a:avLst/>
          </a:prstGeom>
        </p:spPr>
        <p:txBody>
          <a:bodyPr>
            <a:spAutoFit/>
          </a:bodyPr>
          <a:lstStyle/>
          <a:p>
            <a:pPr algn="ctr">
              <a:lnSpc>
                <a:spcPts val="3000"/>
              </a:lnSpc>
              <a:defRPr/>
            </a:pPr>
            <a:r>
              <a:rPr lang="zh-TW" altLang="en-US" sz="2600" b="1" dirty="0">
                <a:solidFill>
                  <a:schemeClr val="lt1"/>
                </a:solidFill>
                <a:latin typeface="+mn-lt"/>
                <a:ea typeface="+mn-ea"/>
              </a:rPr>
              <a:t>招生種類及</a:t>
            </a:r>
            <a:endParaRPr lang="en-US" altLang="zh-TW" sz="2600" b="1" dirty="0">
              <a:solidFill>
                <a:schemeClr val="lt1"/>
              </a:solidFill>
              <a:latin typeface="+mn-lt"/>
              <a:ea typeface="+mn-ea"/>
            </a:endParaRPr>
          </a:p>
          <a:p>
            <a:pPr algn="ctr">
              <a:lnSpc>
                <a:spcPts val="3000"/>
              </a:lnSpc>
              <a:defRPr/>
            </a:pPr>
            <a:r>
              <a:rPr lang="zh-TW" altLang="en-US" sz="2600" b="1" dirty="0">
                <a:solidFill>
                  <a:schemeClr val="lt1"/>
                </a:solidFill>
                <a:latin typeface="+mn-lt"/>
                <a:ea typeface="+mn-ea"/>
              </a:rPr>
              <a:t>名額</a:t>
            </a:r>
          </a:p>
        </p:txBody>
      </p:sp>
      <p:sp>
        <p:nvSpPr>
          <p:cNvPr id="16" name="矩形 15"/>
          <p:cNvSpPr/>
          <p:nvPr/>
        </p:nvSpPr>
        <p:spPr>
          <a:xfrm>
            <a:off x="6342063" y="1792288"/>
            <a:ext cx="2025650" cy="412750"/>
          </a:xfrm>
          <a:prstGeom prst="rect">
            <a:avLst/>
          </a:prstGeom>
        </p:spPr>
        <p:txBody>
          <a:bodyPr>
            <a:spAutoFit/>
          </a:bodyPr>
          <a:lstStyle/>
          <a:p>
            <a:pPr algn="ctr">
              <a:lnSpc>
                <a:spcPts val="2500"/>
              </a:lnSpc>
              <a:defRPr/>
            </a:pPr>
            <a:r>
              <a:rPr lang="zh-TW" altLang="en-US" sz="2600" b="1" kern="0" dirty="0">
                <a:solidFill>
                  <a:schemeClr val="bg1"/>
                </a:solidFill>
                <a:latin typeface="微軟正黑體" panose="020B0604030504040204" pitchFamily="34" charset="-120"/>
                <a:ea typeface="微軟正黑體" panose="020B0604030504040204" pitchFamily="34" charset="-120"/>
              </a:rPr>
              <a:t>招生範圍</a:t>
            </a:r>
          </a:p>
        </p:txBody>
      </p:sp>
    </p:spTree>
    <p:extLst>
      <p:ext uri="{BB962C8B-B14F-4D97-AF65-F5344CB8AC3E}">
        <p14:creationId xmlns="" xmlns:p14="http://schemas.microsoft.com/office/powerpoint/2010/main" val="1454737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7" name="群組 6"/>
          <p:cNvGrpSpPr>
            <a:grpSpLocks/>
          </p:cNvGrpSpPr>
          <p:nvPr/>
        </p:nvGrpSpPr>
        <p:grpSpPr bwMode="auto">
          <a:xfrm>
            <a:off x="1012825" y="2424113"/>
            <a:ext cx="7159625" cy="1495425"/>
            <a:chOff x="135731" y="-842318"/>
            <a:chExt cx="8511432" cy="1368838"/>
          </a:xfrm>
        </p:grpSpPr>
        <p:sp>
          <p:nvSpPr>
            <p:cNvPr id="5" name="圓角矩形 4"/>
            <p:cNvSpPr/>
            <p:nvPr/>
          </p:nvSpPr>
          <p:spPr>
            <a:xfrm>
              <a:off x="135731" y="-842318"/>
              <a:ext cx="8511432" cy="1368838"/>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eaLnBrk="1" hangingPunct="1">
                <a:defRPr/>
              </a:pPr>
              <a:endParaRPr lang="zh-TW" altLang="en-US" dirty="0">
                <a:solidFill>
                  <a:srgbClr val="FFFFFF"/>
                </a:solidFill>
              </a:endParaRPr>
            </a:p>
          </p:txBody>
        </p:sp>
        <p:sp>
          <p:nvSpPr>
            <p:cNvPr id="6" name="圓角矩形 4"/>
            <p:cNvSpPr/>
            <p:nvPr/>
          </p:nvSpPr>
          <p:spPr>
            <a:xfrm>
              <a:off x="135731" y="-592382"/>
              <a:ext cx="8511432" cy="868965"/>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a:lnSpc>
                  <a:spcPct val="90000"/>
                </a:lnSpc>
                <a:spcAft>
                  <a:spcPct val="35000"/>
                </a:spcAft>
                <a:defRPr/>
              </a:pPr>
              <a:endParaRPr lang="en-US" altLang="zh-TW" sz="4400" b="1" dirty="0">
                <a:solidFill>
                  <a:srgbClr val="FFFF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BiauKai"/>
              </a:endParaRPr>
            </a:p>
            <a:p>
              <a:pPr algn="ctr" defTabSz="1733550">
                <a:lnSpc>
                  <a:spcPct val="90000"/>
                </a:lnSpc>
                <a:spcAft>
                  <a:spcPct val="35000"/>
                </a:spcAft>
                <a:defRPr/>
              </a:pPr>
              <a:r>
                <a:rPr lang="en-US" altLang="zh-TW" sz="4400" b="1" dirty="0" smtClean="0">
                  <a:solidFill>
                    <a:srgbClr val="FFFF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BiauKai"/>
                </a:rPr>
                <a:t>105</a:t>
              </a:r>
              <a:r>
                <a:rPr lang="zh-TW" altLang="en-US" sz="4400" b="1" dirty="0">
                  <a:solidFill>
                    <a:srgbClr val="FFFF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BiauKai"/>
                </a:rPr>
                <a:t>學年度藝才班甄選入學</a:t>
              </a:r>
              <a:r>
                <a:rPr lang="en-US" altLang="zh-TW" sz="4400" b="1" dirty="0">
                  <a:solidFill>
                    <a:srgbClr val="FFFF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BiauKai"/>
                </a:rPr>
                <a:t>Q&amp;A</a:t>
              </a:r>
            </a:p>
            <a:p>
              <a:pPr algn="ctr" defTabSz="1733550">
                <a:lnSpc>
                  <a:spcPct val="90000"/>
                </a:lnSpc>
                <a:spcAft>
                  <a:spcPct val="35000"/>
                </a:spcAft>
                <a:defRPr/>
              </a:pPr>
              <a:endParaRPr lang="zh-TW" altLang="en-US" sz="4400" b="1" dirty="0">
                <a:solidFill>
                  <a:srgbClr val="FFFF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BiauKai"/>
              </a:endParaRPr>
            </a:p>
          </p:txBody>
        </p:sp>
      </p:grpSp>
    </p:spTree>
    <p:extLst>
      <p:ext uri="{BB962C8B-B14F-4D97-AF65-F5344CB8AC3E}">
        <p14:creationId xmlns="" xmlns:p14="http://schemas.microsoft.com/office/powerpoint/2010/main" val="4251689279"/>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15616" y="620688"/>
            <a:ext cx="7571184" cy="796950"/>
          </a:xfrm>
          <a:prstGeom prst="rect">
            <a:avLst/>
          </a:prstGeom>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dirty="0" smtClean="0"/>
              <a:t>藝才班甄選入學</a:t>
            </a:r>
            <a:r>
              <a:rPr lang="en-US" altLang="zh-TW" dirty="0" smtClean="0"/>
              <a:t>Q&amp;A</a:t>
            </a:r>
            <a:r>
              <a:rPr lang="zh-TW" altLang="en-US" dirty="0" smtClean="0"/>
              <a:t>（</a:t>
            </a:r>
            <a:r>
              <a:rPr lang="en-US" altLang="zh-TW" dirty="0" smtClean="0"/>
              <a:t>1/7</a:t>
            </a:r>
            <a:r>
              <a:rPr lang="zh-TW" altLang="en-US" dirty="0" smtClean="0"/>
              <a:t>）</a:t>
            </a:r>
          </a:p>
        </p:txBody>
      </p:sp>
      <p:graphicFrame>
        <p:nvGraphicFramePr>
          <p:cNvPr id="7" name="Group 176"/>
          <p:cNvGraphicFramePr>
            <a:graphicFrameLocks noGrp="1"/>
          </p:cNvGraphicFramePr>
          <p:nvPr>
            <p:extLst>
              <p:ext uri="{D42A27DB-BD31-4B8C-83A1-F6EECF244321}">
                <p14:modId xmlns="" xmlns:p14="http://schemas.microsoft.com/office/powerpoint/2010/main" val="2767909509"/>
              </p:ext>
            </p:extLst>
          </p:nvPr>
        </p:nvGraphicFramePr>
        <p:xfrm>
          <a:off x="827088" y="1773238"/>
          <a:ext cx="7561262" cy="3948113"/>
        </p:xfrm>
        <a:graphic>
          <a:graphicData uri="http://schemas.openxmlformats.org/drawingml/2006/table">
            <a:tbl>
              <a:tblPr/>
              <a:tblGrid>
                <a:gridCol w="962025"/>
                <a:gridCol w="6599237"/>
              </a:tblGrid>
              <a:tr h="431800">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1</a:t>
                      </a:r>
                      <a:endParaRPr kumimoji="0" lang="en-US" altLang="zh-TW" sz="2000" b="1" i="0" u="none" strike="noStrike" cap="none" normalizeH="0" baseline="0" dirty="0" smtClean="0">
                        <a:ln>
                          <a:noFill/>
                        </a:ln>
                        <a:solidFill>
                          <a:srgbClr val="FF0000"/>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solidFill>
                        <a:schemeClr val="bg1"/>
                      </a:solidFill>
                      <a:prstDash val="solid"/>
                      <a:round/>
                      <a:headEnd type="none" w="med" len="med"/>
                      <a:tailEnd type="none" w="med" len="med"/>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藝才班術科測驗及甄選入學分發簡章，何時公告？</a:t>
                      </a: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solidFill>
                        <a:schemeClr val="bg1"/>
                      </a:solidFill>
                      <a:prstDash val="solid"/>
                      <a:round/>
                      <a:headEnd type="none" w="med" len="med"/>
                      <a:tailEnd type="none" w="med" len="med"/>
                    </a:lnBlToTr>
                    <a:noFill/>
                  </a:tcPr>
                </a:tc>
              </a:tr>
              <a:tr h="1825625">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solidFill>
                        <a:schemeClr val="bg1"/>
                      </a:solidFill>
                      <a:prstDash val="solid"/>
                      <a:round/>
                      <a:headEnd type="none" w="med" len="med"/>
                      <a:tailEnd type="none" w="med" len="med"/>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初</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起公告簡章。</a:t>
                      </a:r>
                      <a:endPar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公告於各類各區承辦學校網站並提供簡章下載（如北區美術班簡章公告於臺北市立復興高中），及國教署資優教育資源網（網址：</a:t>
                      </a:r>
                      <a:r>
                        <a:rPr kumimoji="0" lang="en-US" altLang="zh-TW"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http://excellent.set.edu.tw/</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2000" b="0" i="0" u="none" strike="noStrike" cap="none" normalizeH="0" baseline="0" dirty="0" smtClean="0">
                        <a:ln>
                          <a:noFill/>
                        </a:ln>
                        <a:solidFill>
                          <a:srgbClr val="0033CC"/>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solidFill>
                        <a:schemeClr val="bg1"/>
                      </a:solidFill>
                      <a:prstDash val="solid"/>
                      <a:round/>
                      <a:headEnd type="none" w="med" len="med"/>
                      <a:tailEnd type="none" w="med" len="med"/>
                    </a:lnBlToTr>
                    <a:noFill/>
                  </a:tcPr>
                </a:tc>
              </a:tr>
              <a:tr h="431800">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2</a:t>
                      </a:r>
                      <a:endParaRPr kumimoji="0" lang="en-US" altLang="zh-TW"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solidFill>
                        <a:schemeClr val="bg1"/>
                      </a:solidFill>
                      <a:prstDash val="solid"/>
                      <a:round/>
                      <a:headEnd type="none" w="med" len="med"/>
                      <a:tailEnd type="none" w="med" len="med"/>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藝才班術科測驗何時辦理報名？</a:t>
                      </a: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solidFill>
                        <a:schemeClr val="bg1"/>
                      </a:solidFill>
                      <a:prstDash val="solid"/>
                      <a:round/>
                      <a:headEnd type="none" w="med" len="med"/>
                      <a:tailEnd type="none" w="med" len="med"/>
                    </a:lnBlToTr>
                    <a:noFill/>
                  </a:tcPr>
                </a:tc>
              </a:tr>
              <a:tr h="1258888">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solidFill>
                        <a:schemeClr val="bg1"/>
                      </a:solidFill>
                      <a:prstDash val="solid"/>
                      <a:round/>
                      <a:headEnd type="none" w="med" len="med"/>
                      <a:tailEnd type="none" w="med" len="med"/>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3</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日至</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3</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7</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a:t>
                      </a:r>
                      <a:endPar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報考音樂班、美術班、舞蹈班及戲劇班之術科測驗都在這個時間辦理報名。</a:t>
                      </a:r>
                      <a:endParaRPr kumimoji="0" lang="zh-TW" altLang="en-US" sz="2000" b="0" i="0" u="none" strike="noStrike" cap="none" normalizeH="0" baseline="0" dirty="0" smtClean="0">
                        <a:ln>
                          <a:noFill/>
                        </a:ln>
                        <a:solidFill>
                          <a:srgbClr val="0033CC"/>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w="12700" cap="flat" cmpd="sng" algn="ctr">
                      <a:solidFill>
                        <a:schemeClr val="bg1"/>
                      </a:solidFill>
                      <a:prstDash val="solid"/>
                      <a:round/>
                      <a:headEnd type="none" w="med" len="med"/>
                      <a:tailEnd type="none" w="med" len="med"/>
                    </a:lnBlToTr>
                    <a:noFill/>
                  </a:tcPr>
                </a:tc>
              </a:tr>
            </a:tbl>
          </a:graphicData>
        </a:graphic>
      </p:graphicFrame>
    </p:spTree>
    <p:extLst>
      <p:ext uri="{BB962C8B-B14F-4D97-AF65-F5344CB8AC3E}">
        <p14:creationId xmlns="" xmlns:p14="http://schemas.microsoft.com/office/powerpoint/2010/main" val="27280330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914400" y="404813"/>
            <a:ext cx="8229600" cy="1143000"/>
          </a:xfrm>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zh-TW" dirty="0" smtClean="0"/>
              <a:t>藝才班甄選入學Q&amp;A（2/7）</a:t>
            </a:r>
            <a:endParaRPr lang="en-US" altLang="zh-TW" dirty="0" smtClean="0"/>
          </a:p>
        </p:txBody>
      </p:sp>
      <p:graphicFrame>
        <p:nvGraphicFramePr>
          <p:cNvPr id="58432" name="Group 64"/>
          <p:cNvGraphicFramePr>
            <a:graphicFrameLocks noGrp="1"/>
          </p:cNvGraphicFramePr>
          <p:nvPr/>
        </p:nvGraphicFramePr>
        <p:xfrm>
          <a:off x="827088" y="1844675"/>
          <a:ext cx="7489825" cy="3889375"/>
        </p:xfrm>
        <a:graphic>
          <a:graphicData uri="http://schemas.openxmlformats.org/drawingml/2006/table">
            <a:tbl>
              <a:tblPr/>
              <a:tblGrid>
                <a:gridCol w="865187"/>
                <a:gridCol w="6624638"/>
              </a:tblGrid>
              <a:tr h="496888">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3</a:t>
                      </a:r>
                      <a:endParaRPr kumimoji="0" lang="en-US" altLang="zh-TW" sz="2000" b="1" i="0" u="none" strike="noStrike" cap="none" normalizeH="0" baseline="0" dirty="0" smtClean="0">
                        <a:ln>
                          <a:noFill/>
                        </a:ln>
                        <a:solidFill>
                          <a:srgbClr val="FF0000"/>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藝才班術科測驗報名方式為何？</a:t>
                      </a: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392487">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538163" indent="-538163" algn="l" eaLnBrk="0" hangingPunct="0">
                        <a:spcBef>
                          <a:spcPct val="20000"/>
                        </a:spcBef>
                        <a:buClr>
                          <a:schemeClr val="hlink"/>
                        </a:buClr>
                        <a:buFont typeface="Wingdings" pitchFamily="2" charset="2"/>
                        <a:defRPr sz="2400" b="1">
                          <a:solidFill>
                            <a:schemeClr val="tx1"/>
                          </a:solidFill>
                          <a:latin typeface="Verdana" pitchFamily="34" charset="0"/>
                        </a:defRPr>
                      </a:lvl1pPr>
                      <a:lvl2pPr marL="809625" algn="l" eaLnBrk="0" hangingPunct="0">
                        <a:spcBef>
                          <a:spcPct val="20000"/>
                        </a:spcBef>
                        <a:buClr>
                          <a:schemeClr val="accent1"/>
                        </a:buClr>
                        <a:buFont typeface="Wingdings" pitchFamily="2" charset="2"/>
                        <a:defRPr sz="2400">
                          <a:solidFill>
                            <a:schemeClr val="tx1"/>
                          </a:solidFill>
                          <a:latin typeface="Arial" charset="0"/>
                        </a:defRPr>
                      </a:lvl2pPr>
                      <a:lvl3pPr marL="989013"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538163" marR="0" lvl="0" indent="-538163"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一、報名一律採用</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網路線上登錄</a:t>
                      </a:r>
                      <a:r>
                        <a:rPr kumimoji="0" lang="zh-TW" altLang="en-US" sz="20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並以</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限時掛號郵寄繳件</a:t>
                      </a:r>
                      <a:r>
                        <a:rPr kumimoji="0" lang="zh-TW" altLang="en-US" sz="20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538163" marR="0" lvl="0" indent="-538163"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二、國中應屆畢業生一律由就讀學校代為辦理集體報名，非應屆畢業生採個別報名。</a:t>
                      </a:r>
                      <a:endPar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538163" marR="0" lvl="0" indent="-538163"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　　</a:t>
                      </a:r>
                    </a:p>
                    <a:p>
                      <a:pPr marL="538163" marR="0" lvl="0" indent="-538163"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網路線上登錄報名網址：</a:t>
                      </a:r>
                      <a:r>
                        <a:rPr kumimoji="0" lang="en-US" altLang="zh-TW"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http://art-talent.set.edu.tw/</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（高級中等學校藝術才能班線上報名系統）</a:t>
                      </a:r>
                      <a:endParaRPr kumimoji="0" lang="zh-TW" altLang="en-US"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538163" marR="0" lvl="0" indent="-538163"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　　郵寄繳件至各類各區承辦學校，時間自</a:t>
                      </a:r>
                      <a:r>
                        <a:rPr kumimoji="0" lang="en-US" altLang="zh-TW"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3</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日至</a:t>
                      </a:r>
                      <a:r>
                        <a:rPr kumimoji="0" lang="en-US" altLang="zh-TW"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3</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7</a:t>
                      </a: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日止，以郵戳為憑，逾期不受理。</a:t>
                      </a:r>
                      <a:endParaRPr kumimoji="0" lang="zh-TW" altLang="en-US" sz="2000" b="0" i="0" u="none" strike="noStrike" cap="none" normalizeH="0" baseline="0" dirty="0" smtClean="0">
                        <a:ln>
                          <a:noFill/>
                        </a:ln>
                        <a:solidFill>
                          <a:srgbClr val="0033CC"/>
                        </a:solidFill>
                        <a:effectLst/>
                        <a:latin typeface="Arial" charset="0"/>
                        <a:ea typeface="微軟正黑體" panose="020B0604030504040204" pitchFamily="34" charset="-120"/>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0864327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222375" y="260350"/>
            <a:ext cx="7921625" cy="1143000"/>
          </a:xfrm>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zh-TW" smtClean="0"/>
              <a:t>藝才班甄選入學Q&amp;A（3/7）</a:t>
            </a:r>
            <a:endParaRPr lang="en-US" altLang="zh-TW" smtClean="0"/>
          </a:p>
        </p:txBody>
      </p:sp>
      <p:graphicFrame>
        <p:nvGraphicFramePr>
          <p:cNvPr id="52340" name="Group 116"/>
          <p:cNvGraphicFramePr>
            <a:graphicFrameLocks noGrp="1"/>
          </p:cNvGraphicFramePr>
          <p:nvPr/>
        </p:nvGraphicFramePr>
        <p:xfrm>
          <a:off x="755650" y="1557338"/>
          <a:ext cx="7848600" cy="4124325"/>
        </p:xfrm>
        <a:graphic>
          <a:graphicData uri="http://schemas.openxmlformats.org/drawingml/2006/table">
            <a:tbl>
              <a:tblPr/>
              <a:tblGrid>
                <a:gridCol w="887413"/>
                <a:gridCol w="6961187"/>
              </a:tblGrid>
              <a:tr h="503315">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4</a:t>
                      </a:r>
                      <a:endParaRPr kumimoji="0" lang="en-US" altLang="zh-TW"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是否就讀國中藝才班學生才能報考高中職藝才班甄選入學？</a:t>
                      </a: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00530">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不是。</a:t>
                      </a:r>
                      <a:endParaRPr kumimoji="0" lang="zh-TW" altLang="en-US"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只要對藝術才能有興趣之國中畢業生且具該類科術科能力者，都可以報考。近年來高中職藝術才能班入學之學生已有近半數來自於國中普通班學生。請各國中端加強對普通班學生宣導入學資訊。</a:t>
                      </a:r>
                      <a:endParaRPr kumimoji="0" lang="zh-TW" altLang="en-US" sz="2000" b="0"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09638">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5</a:t>
                      </a:r>
                      <a:endParaRPr kumimoji="0" lang="en-US" altLang="zh-TW"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藝才班術科測驗能否跨區報考？</a:t>
                      </a: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10842">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可以跨區報考。</a:t>
                      </a:r>
                      <a:endParaRPr kumimoji="0" lang="zh-TW" altLang="en-US"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例如高雄市考生可以報考北區音樂班、美術班或舞蹈班術科測驗及甄選入學分發，但</a:t>
                      </a: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考生只能選擇一個考區，不能同時跨多區。</a:t>
                      </a:r>
                      <a:endParaRPr kumimoji="0" lang="zh-TW" altLang="en-US" sz="2000" b="1" i="0" u="sng"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1760378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914400" y="260350"/>
            <a:ext cx="8229600" cy="1143000"/>
          </a:xfrm>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zh-TW" dirty="0" smtClean="0"/>
              <a:t>藝才班甄選入學Q&amp;A（4/7）</a:t>
            </a:r>
            <a:endParaRPr lang="en-US" altLang="zh-TW" dirty="0" smtClean="0"/>
          </a:p>
        </p:txBody>
      </p:sp>
      <p:graphicFrame>
        <p:nvGraphicFramePr>
          <p:cNvPr id="53304" name="Group 56"/>
          <p:cNvGraphicFramePr>
            <a:graphicFrameLocks noGrp="1"/>
          </p:cNvGraphicFramePr>
          <p:nvPr/>
        </p:nvGraphicFramePr>
        <p:xfrm>
          <a:off x="611188" y="1557338"/>
          <a:ext cx="7777162" cy="5006975"/>
        </p:xfrm>
        <a:graphic>
          <a:graphicData uri="http://schemas.openxmlformats.org/drawingml/2006/table">
            <a:tbl>
              <a:tblPr/>
              <a:tblGrid>
                <a:gridCol w="936625"/>
                <a:gridCol w="6840537"/>
              </a:tblGrid>
              <a:tr h="406452">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6</a:t>
                      </a:r>
                      <a:endParaRPr kumimoji="0" lang="en-US" altLang="zh-TW" sz="2000" b="1" i="0" u="none" strike="noStrike" cap="none" normalizeH="0" baseline="0" dirty="0" smtClean="0">
                        <a:ln>
                          <a:noFill/>
                        </a:ln>
                        <a:solidFill>
                          <a:srgbClr val="FF0000"/>
                        </a:solidFill>
                        <a:effectLst/>
                        <a:latin typeface="Arial" charset="0"/>
                        <a:ea typeface="微軟正黑體" panose="020B0604030504040204" pitchFamily="34" charset="-120"/>
                        <a:cs typeface="Times New Roman" pitchFamily="18" charset="0"/>
                      </a:endParaRP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各類藝才班術科測驗何時辦理？</a:t>
                      </a: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225322">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美術及戲劇班：</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4</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9</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日（星期六、日）</a:t>
                      </a:r>
                      <a:endPar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音樂班：</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4</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16</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-18</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日（星期六、一）</a:t>
                      </a:r>
                      <a:endParaRPr kumimoji="0" lang="en-US" altLang="zh-TW"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舞蹈班：</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年</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4</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月</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16</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日</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-17</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日（星期六、日）</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撕榜日期：</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105</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7</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6</a:t>
                      </a:r>
                      <a:r>
                        <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日</a:t>
                      </a:r>
                      <a:r>
                        <a:rPr kumimoji="0" lang="en-US" altLang="zh-TW"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三</a:t>
                      </a:r>
                      <a:r>
                        <a:rPr kumimoji="0" lang="en-US" altLang="zh-TW"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2000" b="1" i="0" u="none" strike="noStrike"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各類各區實際各科術科考試時間，請詳閱各類各區術科測驗簡章。</a:t>
                      </a:r>
                      <a:endParaRPr kumimoji="0" lang="zh-TW" altLang="en-US" sz="2000" b="0" i="0" u="none" strike="noStrike" cap="none" normalizeH="0" baseline="0" dirty="0" smtClean="0">
                        <a:ln>
                          <a:noFill/>
                        </a:ln>
                        <a:solidFill>
                          <a:srgbClr val="0033CC"/>
                        </a:solidFill>
                        <a:effectLst/>
                        <a:latin typeface="Arial" charset="0"/>
                        <a:ea typeface="微軟正黑體" panose="020B0604030504040204" pitchFamily="34" charset="-120"/>
                        <a:cs typeface="Times New Roman" pitchFamily="18" charset="0"/>
                      </a:endParaRP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04864">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7</a:t>
                      </a:r>
                      <a:endParaRPr kumimoji="0" lang="en-US" altLang="zh-TW"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各類藝才班術科測驗考那些科目？</a:t>
                      </a:r>
                      <a:endParaRPr kumimoji="0" lang="zh-TW" altLang="en-US"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970337">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音樂班：主修、副修、聽寫、樂理與基礎和聲、視唱</a:t>
                      </a:r>
                      <a:endPar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美術班：素描、水彩、水墨、書法</a:t>
                      </a:r>
                      <a:endPar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舞蹈班：芭蕾、中國舞、現代舞、即興與創作</a:t>
                      </a:r>
                      <a:endPar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戲劇班：口語表達、專長表演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0213786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2173288" y="274638"/>
            <a:ext cx="6970712" cy="1143000"/>
          </a:xfrm>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zh-TW" dirty="0" smtClean="0"/>
              <a:t>藝才班甄選入學Q&amp;A（5/7）</a:t>
            </a:r>
            <a:endParaRPr lang="en-US" altLang="zh-TW" dirty="0" smtClean="0"/>
          </a:p>
        </p:txBody>
      </p:sp>
      <p:graphicFrame>
        <p:nvGraphicFramePr>
          <p:cNvPr id="54354" name="Group 82"/>
          <p:cNvGraphicFramePr>
            <a:graphicFrameLocks noGrp="1"/>
          </p:cNvGraphicFramePr>
          <p:nvPr/>
        </p:nvGraphicFramePr>
        <p:xfrm>
          <a:off x="611188" y="1628775"/>
          <a:ext cx="7777162" cy="4206876"/>
        </p:xfrm>
        <a:graphic>
          <a:graphicData uri="http://schemas.openxmlformats.org/drawingml/2006/table">
            <a:tbl>
              <a:tblPr/>
              <a:tblGrid>
                <a:gridCol w="1008062"/>
                <a:gridCol w="6769100"/>
              </a:tblGrid>
              <a:tr h="396300">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8</a:t>
                      </a:r>
                      <a:endParaRPr kumimoji="0" lang="en-US" altLang="zh-TW" sz="2000" b="1" i="0" u="none" strike="noStrike" cap="none" normalizeH="0" baseline="0" dirty="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各類藝才班術科測驗報名費用？</a:t>
                      </a: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310838">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音樂類</a:t>
                      </a:r>
                      <a:r>
                        <a:rPr kumimoji="0" lang="en-US" altLang="zh-TW"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2,800</a:t>
                      </a: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元，美術類</a:t>
                      </a:r>
                      <a:r>
                        <a:rPr kumimoji="0" lang="en-US" altLang="zh-TW"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1,200</a:t>
                      </a: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元，舞蹈類</a:t>
                      </a:r>
                      <a:r>
                        <a:rPr kumimoji="0" lang="en-US" altLang="zh-TW"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2,000</a:t>
                      </a: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元，戲劇類</a:t>
                      </a:r>
                      <a:r>
                        <a:rPr kumimoji="0" lang="en-US" altLang="zh-TW"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1,300</a:t>
                      </a: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元，均與往年相同。</a:t>
                      </a:r>
                      <a:endParaRPr kumimoji="0" lang="zh-TW" altLang="en-US"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低收入戶子女或其直系血親尊親屬支領失業給付者，免收報名費</a:t>
                      </a:r>
                      <a:r>
                        <a:rPr kumimoji="0" lang="zh-TW" altLang="en-US" sz="2000" b="1" i="0" u="none" strike="noStrike" cap="none" normalizeH="0" baseline="0" smtClean="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a:t>
                      </a:r>
                      <a:endParaRPr kumimoji="0" lang="zh-TW" altLang="en-US" sz="2000" b="1" i="0" u="none" strike="noStrike" cap="none" normalizeH="0" baseline="0" smtClean="0">
                        <a:ln>
                          <a:noFill/>
                        </a:ln>
                        <a:solidFill>
                          <a:schemeClr val="tx1"/>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96300">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9</a:t>
                      </a:r>
                      <a:endParaRPr kumimoji="0" lang="en-US" altLang="zh-TW"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藝才班甄選入學聯合分發何時辦理報名？</a:t>
                      </a:r>
                      <a:r>
                        <a:rPr kumimoji="0" lang="zh-TW" altLang="en-US"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dirty="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01146">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年</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6</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13</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日至</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6</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月</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17</a:t>
                      </a:r>
                      <a:r>
                        <a:rPr kumimoji="0" lang="zh-TW" altLang="en-US" sz="2000" b="1" i="0" u="sng"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日。</a:t>
                      </a:r>
                      <a:endPar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報名方式與術科測驗相同。</a:t>
                      </a:r>
                      <a:endParaRPr kumimoji="0" lang="zh-TW" altLang="en-US" sz="2000" b="0" i="0" u="none" strike="noStrike" cap="none" normalizeH="0" baseline="0" dirty="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96300">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10</a:t>
                      </a:r>
                      <a:endParaRPr kumimoji="0" lang="en-US" altLang="zh-TW" sz="2000" b="1" i="0" u="none" strike="noStrike" cap="none" normalizeH="0" baseline="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微軟正黑體" panose="020B0604030504040204" pitchFamily="34" charset="-120"/>
                          <a:ea typeface="微軟正黑體" panose="020B0604030504040204" pitchFamily="34" charset="-120"/>
                          <a:cs typeface="Times New Roman" pitchFamily="18" charset="0"/>
                        </a:rPr>
                        <a:t>報名藝才班甄選入學聯合分發可否同時報名免試入學？</a:t>
                      </a:r>
                      <a:r>
                        <a:rPr kumimoji="0" lang="zh-TW" altLang="en-US"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 </a:t>
                      </a:r>
                      <a:endParaRPr kumimoji="0" lang="zh-TW" altLang="en-US" sz="2000" b="1" i="0" u="none" strike="noStrike" cap="none" normalizeH="0" baseline="0" dirty="0" smtClean="0">
                        <a:ln>
                          <a:noFill/>
                        </a:ln>
                        <a:solidFill>
                          <a:srgbClr val="FF0000"/>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005992">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答</a:t>
                      </a:r>
                      <a:endParaRPr kumimoji="0" lang="zh-TW" altLang="en-US" sz="2000" b="1" i="0" u="none"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可以。</a:t>
                      </a:r>
                      <a:endParaRPr kumimoji="0" lang="zh-TW" altLang="en-US"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藝才班甄選入學分發報名日期與免試入學同時，</a:t>
                      </a:r>
                      <a:r>
                        <a:rPr kumimoji="0" lang="zh-TW" altLang="en-US" sz="2000" b="1" i="0" u="sng" strike="noStrike" cap="none" normalizeH="0" baseline="0" smtClean="0">
                          <a:ln>
                            <a:noFill/>
                          </a:ln>
                          <a:solidFill>
                            <a:srgbClr val="0033CC"/>
                          </a:solidFill>
                          <a:effectLst/>
                          <a:latin typeface="微軟正黑體" panose="020B0604030504040204" pitchFamily="34" charset="-120"/>
                          <a:ea typeface="微軟正黑體" panose="020B0604030504040204" pitchFamily="34" charset="-120"/>
                          <a:cs typeface="Times New Roman" pitchFamily="18" charset="0"/>
                        </a:rPr>
                        <a:t>學生可同時報名、同時錄取，但僅能擇一報到。</a:t>
                      </a:r>
                      <a:endParaRPr kumimoji="0" lang="zh-TW" altLang="en-US" sz="2000" b="1" i="0" u="sng" strike="noStrike" cap="none" normalizeH="0" baseline="0" smtClean="0">
                        <a:ln>
                          <a:noFill/>
                        </a:ln>
                        <a:solidFill>
                          <a:srgbClr val="0033CC"/>
                        </a:solidFill>
                        <a:effectLst/>
                        <a:latin typeface="Arial" charset="0"/>
                        <a:ea typeface="微軟正黑體" panose="020B0604030504040204" pitchFamily="34" charset="-120"/>
                        <a:cs typeface="Times New Roman" pitchFamily="18" charset="0"/>
                      </a:endParaRPr>
                    </a:p>
                  </a:txBody>
                  <a:tcPr marT="45727" marB="45727"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5403891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2030413" y="260350"/>
            <a:ext cx="7113587" cy="1143000"/>
          </a:xfrm>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zh-TW" dirty="0" smtClean="0"/>
              <a:t>藝才班甄選入學Q&amp;A（6/7） </a:t>
            </a:r>
            <a:endParaRPr lang="en-US" altLang="zh-TW" dirty="0" smtClean="0"/>
          </a:p>
        </p:txBody>
      </p:sp>
      <p:graphicFrame>
        <p:nvGraphicFramePr>
          <p:cNvPr id="60477" name="Group 61"/>
          <p:cNvGraphicFramePr>
            <a:graphicFrameLocks noGrp="1"/>
          </p:cNvGraphicFramePr>
          <p:nvPr/>
        </p:nvGraphicFramePr>
        <p:xfrm>
          <a:off x="468313" y="1557338"/>
          <a:ext cx="8064500" cy="4989512"/>
        </p:xfrm>
        <a:graphic>
          <a:graphicData uri="http://schemas.openxmlformats.org/drawingml/2006/table">
            <a:tbl>
              <a:tblPr/>
              <a:tblGrid>
                <a:gridCol w="1008062"/>
                <a:gridCol w="7056438"/>
              </a:tblGrid>
              <a:tr h="701129">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問題</a:t>
                      </a:r>
                      <a:r>
                        <a:rPr kumimoji="0" lang="en-US" altLang="zh-TW"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11</a:t>
                      </a: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參加北區音樂班術科測驗，可否以該術科成績參加中、南區音樂班甄選入學分發？</a:t>
                      </a: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100278">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答</a:t>
                      </a: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sng"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不行。</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各類各區甄選入學分發係依據該區術科測驗成績，所以選擇並參加之術科測驗區，只能選擇該甄選入學分發區參加甄選。</a:t>
                      </a: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54083">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12</a:t>
                      </a: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藝才班甄選入學聯合分發，為什麼採現場撕榜方式辦理？ </a:t>
                      </a: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734022">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答</a:t>
                      </a: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考量設立藝才班學校數及招生數有限，且</a:t>
                      </a:r>
                      <a:r>
                        <a:rPr kumimoji="0" lang="en-US" altLang="zh-TW"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年藝才班甄選入學報名與免試入學及大專校院七年一貫制藝術科（系）同時報名，可同時錄取但僅能擇一報到。</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為避免藝才班錄取學生流失，產生大量缺額，故聯合分發區皆採現場撕榜方式辦理甄選</a:t>
                      </a:r>
                      <a:r>
                        <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a:t>
                      </a:r>
                      <a:r>
                        <a:rPr kumimoji="0" lang="zh-TW" altLang="en-US"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又撕榜時間訂於</a:t>
                      </a:r>
                      <a:r>
                        <a:rPr kumimoji="0" lang="en-US" altLang="zh-TW"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7</a:t>
                      </a:r>
                      <a:r>
                        <a:rPr kumimoji="0" lang="zh-TW" altLang="en-US"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月</a:t>
                      </a:r>
                      <a:r>
                        <a:rPr kumimoji="0" lang="en-US" altLang="zh-TW"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7</a:t>
                      </a:r>
                      <a:r>
                        <a:rPr kumimoji="0" lang="zh-TW" altLang="en-US"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日辦理，在</a:t>
                      </a:r>
                      <a:r>
                        <a:rPr kumimoji="0" lang="en-US" altLang="zh-TW"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00</a:t>
                      </a:r>
                      <a:r>
                        <a:rPr kumimoji="0" lang="zh-TW" altLang="en-US"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月</a:t>
                      </a:r>
                      <a:r>
                        <a:rPr kumimoji="0" lang="en-US" altLang="zh-TW"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00</a:t>
                      </a:r>
                      <a:r>
                        <a:rPr kumimoji="0" lang="zh-TW" altLang="en-US" sz="2000" b="1" i="0" u="none" strike="noStrike" kern="1200"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日免試及七年一貫制放榜隔天，將可降低部分已錄取免試或七年一貫制，且欲就之學生占藝才班名額，讓真正有意願就讀藝才班學生有機會就讀。</a:t>
                      </a:r>
                    </a:p>
                  </a:txBody>
                  <a:tcPr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37289069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260350"/>
            <a:ext cx="7050088" cy="1143000"/>
          </a:xfrm>
          <a:noFill/>
          <a:extLst>
            <a:ext uri="{AF507438-7753-43E0-B8FC-AC1667EBCBE1}">
              <a14:hiddenEffects xmlns="" xmlns:a14="http://schemas.microsoft.com/office/drawing/2010/main">
                <a:effectLst>
                  <a:outerShdw dist="35921" dir="2700000" algn="ctr" rotWithShape="0">
                    <a:schemeClr val="tx1"/>
                  </a:outerShdw>
                </a:effectLst>
              </a14:hiddenEffects>
            </a:ext>
          </a:extLst>
        </p:spPr>
        <p:txBody>
          <a:bodyPr/>
          <a:lstStyle/>
          <a:p>
            <a:pPr eaLnBrk="1" hangingPunct="1"/>
            <a:r>
              <a:rPr altLang="zh-TW" dirty="0" smtClean="0"/>
              <a:t>藝才班甄選入學Q&amp;A（7/7）</a:t>
            </a:r>
            <a:endParaRPr lang="en-US" altLang="zh-TW" dirty="0" smtClean="0"/>
          </a:p>
        </p:txBody>
      </p:sp>
      <p:graphicFrame>
        <p:nvGraphicFramePr>
          <p:cNvPr id="56415" name="Group 95"/>
          <p:cNvGraphicFramePr>
            <a:graphicFrameLocks noGrp="1"/>
          </p:cNvGraphicFramePr>
          <p:nvPr/>
        </p:nvGraphicFramePr>
        <p:xfrm>
          <a:off x="468313" y="1454150"/>
          <a:ext cx="8207375" cy="5118101"/>
        </p:xfrm>
        <a:graphic>
          <a:graphicData uri="http://schemas.openxmlformats.org/drawingml/2006/table">
            <a:tbl>
              <a:tblPr/>
              <a:tblGrid>
                <a:gridCol w="1035050"/>
                <a:gridCol w="7172325"/>
              </a:tblGrid>
              <a:tr h="457228">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問題</a:t>
                      </a:r>
                      <a:r>
                        <a:rPr kumimoji="0" lang="en-US" altLang="zh-TW" sz="2000" b="1" i="0" u="none" strike="noStrike" cap="none" normalizeH="0" baseline="0" dirty="0" smtClean="0">
                          <a:ln>
                            <a:noFill/>
                          </a:ln>
                          <a:solidFill>
                            <a:srgbClr val="FF0000"/>
                          </a:solidFill>
                          <a:effectLst/>
                          <a:latin typeface="Times New Roman" pitchFamily="18" charset="0"/>
                          <a:ea typeface="微軟正黑體" panose="020B0604030504040204" pitchFamily="34" charset="-120"/>
                          <a:cs typeface="Times New Roman" pitchFamily="18" charset="0"/>
                        </a:rPr>
                        <a:t>13</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參加藝才班甄選的學生要考國中教育會考嗎？ </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870004">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答</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國中應屆畢業生均應參加國中教育會考，且</a:t>
                      </a:r>
                      <a:r>
                        <a:rPr kumimoji="0" lang="en-US" altLang="zh-TW"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年藝才班各招生學校大都參採國中教育會考成績為門檻。</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96265">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14</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如非應屆畢業生如何報考國中教育會考？ </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68342">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答</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如非應屆畢業學生，可向畢業國中申請參加國中教育會考。</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96265">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問題</a:t>
                      </a:r>
                      <a:r>
                        <a:rPr kumimoji="0" lang="en-US" altLang="zh-TW"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15</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FF0000"/>
                          </a:solidFill>
                          <a:effectLst/>
                          <a:latin typeface="Times New Roman" pitchFamily="18" charset="0"/>
                          <a:ea typeface="微軟正黑體" panose="020B0604030504040204" pitchFamily="34" charset="-120"/>
                          <a:cs typeface="Times New Roman" pitchFamily="18" charset="0"/>
                        </a:rPr>
                        <a:t>藝才班甄選入學聯合分發，各校如何訂定國中教育會考門檻？ </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529997">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smtClean="0">
                          <a:ln>
                            <a:noFill/>
                          </a:ln>
                          <a:solidFill>
                            <a:srgbClr val="0033CC"/>
                          </a:solidFill>
                          <a:effectLst/>
                          <a:latin typeface="Times New Roman" pitchFamily="18" charset="0"/>
                          <a:ea typeface="微軟正黑體" panose="020B0604030504040204" pitchFamily="34" charset="-120"/>
                          <a:cs typeface="Times New Roman" pitchFamily="18" charset="0"/>
                        </a:rPr>
                        <a:t>答</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algn="l" eaLnBrk="0" hangingPunct="0">
                        <a:spcBef>
                          <a:spcPct val="20000"/>
                        </a:spcBef>
                        <a:buClr>
                          <a:schemeClr val="hlink"/>
                        </a:buClr>
                        <a:buFont typeface="Wingdings" pitchFamily="2" charset="2"/>
                        <a:defRPr sz="2400" b="1">
                          <a:solidFill>
                            <a:schemeClr val="tx1"/>
                          </a:solidFill>
                          <a:latin typeface="Verdana" pitchFamily="34" charset="0"/>
                        </a:defRPr>
                      </a:lvl1pPr>
                      <a:lvl2pPr algn="l" eaLnBrk="0" hangingPunct="0">
                        <a:spcBef>
                          <a:spcPct val="20000"/>
                        </a:spcBef>
                        <a:buClr>
                          <a:schemeClr val="accent1"/>
                        </a:buClr>
                        <a:buFont typeface="Wingdings" pitchFamily="2" charset="2"/>
                        <a:defRPr sz="2400">
                          <a:solidFill>
                            <a:schemeClr val="tx1"/>
                          </a:solidFill>
                          <a:latin typeface="Arial" charset="0"/>
                        </a:defRPr>
                      </a:lvl2pPr>
                      <a:lvl3pPr algn="l" eaLnBrk="0" hangingPunct="0">
                        <a:spcBef>
                          <a:spcPct val="20000"/>
                        </a:spcBef>
                        <a:buClr>
                          <a:schemeClr val="tx1"/>
                        </a:buClr>
                        <a:defRPr sz="2000">
                          <a:solidFill>
                            <a:schemeClr val="tx1"/>
                          </a:solidFill>
                          <a:latin typeface="Arial" charset="0"/>
                        </a:defRPr>
                      </a:lvl3pPr>
                      <a:lvl4pPr algn="l" eaLnBrk="0" hangingPunct="0">
                        <a:spcBef>
                          <a:spcPct val="20000"/>
                        </a:spcBef>
                        <a:defRPr>
                          <a:solidFill>
                            <a:schemeClr val="tx1"/>
                          </a:solidFill>
                          <a:latin typeface="Arial" charset="0"/>
                        </a:defRPr>
                      </a:lvl4pPr>
                      <a:lvl5pPr algn="l" eaLnBrk="0" hangingPunct="0">
                        <a:spcBef>
                          <a:spcPct val="20000"/>
                        </a:spcBef>
                        <a:defRPr>
                          <a:solidFill>
                            <a:schemeClr val="tx1"/>
                          </a:solidFill>
                          <a:latin typeface="Arial" charset="0"/>
                        </a:defRPr>
                      </a:lvl5pPr>
                      <a:lvl6pPr eaLnBrk="0" fontAlgn="base" hangingPunct="0">
                        <a:spcBef>
                          <a:spcPct val="20000"/>
                        </a:spcBef>
                        <a:spcAft>
                          <a:spcPct val="0"/>
                        </a:spcAft>
                        <a:defRPr>
                          <a:solidFill>
                            <a:schemeClr val="tx1"/>
                          </a:solidFill>
                          <a:latin typeface="Arial" charset="0"/>
                        </a:defRPr>
                      </a:lvl6pPr>
                      <a:lvl7pPr eaLnBrk="0" fontAlgn="base" hangingPunct="0">
                        <a:spcBef>
                          <a:spcPct val="20000"/>
                        </a:spcBef>
                        <a:spcAft>
                          <a:spcPct val="0"/>
                        </a:spcAft>
                        <a:defRPr>
                          <a:solidFill>
                            <a:schemeClr val="tx1"/>
                          </a:solidFill>
                          <a:latin typeface="Arial" charset="0"/>
                        </a:defRPr>
                      </a:lvl7pPr>
                      <a:lvl8pPr eaLnBrk="0" fontAlgn="base" hangingPunct="0">
                        <a:spcBef>
                          <a:spcPct val="20000"/>
                        </a:spcBef>
                        <a:spcAft>
                          <a:spcPct val="0"/>
                        </a:spcAft>
                        <a:defRPr>
                          <a:solidFill>
                            <a:schemeClr val="tx1"/>
                          </a:solidFill>
                          <a:latin typeface="Arial" charset="0"/>
                        </a:defRPr>
                      </a:lvl8pPr>
                      <a:lvl9pPr eaLnBrk="0" fontAlgn="base" hangingPunct="0">
                        <a:spcBef>
                          <a:spcPct val="20000"/>
                        </a:spcBef>
                        <a:spcAft>
                          <a:spcPct val="0"/>
                        </a:spcAft>
                        <a:defRPr>
                          <a:solidFill>
                            <a:schemeClr val="tx1"/>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依據藝術教育法規定，高中職音樂、美術及舞蹈等藝術才能班係屬於專業藝術教育。</a:t>
                      </a:r>
                      <a:r>
                        <a:rPr kumimoji="0" lang="en-US" altLang="zh-TW"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105</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年藝才班分發作業以學生之術科能力及志願作為主要之入學依據</a:t>
                      </a:r>
                      <a:r>
                        <a:rPr kumimoji="0" lang="zh-TW" altLang="en-US" sz="2000" b="0"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a:t>
                      </a:r>
                      <a:r>
                        <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但為培育更多元之藝術專業人才，各校依學校發展特色及各類藝術人才之發展等考量，</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得以國中教育會考評量結果作為入學之門檻</a:t>
                      </a:r>
                      <a:r>
                        <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，惟通過入學門檻後，仍以術科能力及志願作為分發之依據。</a:t>
                      </a: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各校藝才班甄選入學訂定國中教育會考門檻：</a:t>
                      </a:r>
                      <a:r>
                        <a:rPr kumimoji="0" lang="zh-TW" altLang="en-US" sz="2000" b="1" i="0" u="sng" strike="noStrike" cap="none" normalizeH="0" baseline="0" dirty="0" smtClean="0">
                          <a:ln>
                            <a:noFill/>
                          </a:ln>
                          <a:solidFill>
                            <a:srgbClr val="0033CC"/>
                          </a:solidFill>
                          <a:effectLst/>
                          <a:latin typeface="Times New Roman" pitchFamily="18" charset="0"/>
                          <a:ea typeface="微軟正黑體" panose="020B0604030504040204" pitchFamily="34" charset="-120"/>
                          <a:cs typeface="Times New Roman" pitchFamily="18" charset="0"/>
                        </a:rPr>
                        <a:t>各科以訂定「基礎」為原則。</a:t>
                      </a:r>
                    </a:p>
                  </a:txBody>
                  <a:tcPr marT="45723" marB="4572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41311372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觀點">
  <a:themeElements>
    <a:clrScheme name="觀點">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觀點">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觀點">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5761</TotalTime>
  <Words>9752</Words>
  <Application>Microsoft Office PowerPoint</Application>
  <PresentationFormat>如螢幕大小 (4:3)</PresentationFormat>
  <Paragraphs>1810</Paragraphs>
  <Slides>133</Slides>
  <Notes>60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133</vt:i4>
      </vt:variant>
    </vt:vector>
  </HeadingPairs>
  <TitlesOfParts>
    <vt:vector size="135" baseType="lpstr">
      <vt:lpstr>觀點</vt:lpstr>
      <vt:lpstr>Acrobat Document</vt:lpstr>
      <vt:lpstr>基隆市十二年國民基本教育  105學年 適性入學宣導簡報</vt:lpstr>
      <vt:lpstr>簡    報    大    綱</vt:lpstr>
      <vt:lpstr>十二年國民基本教育政策架構</vt:lpstr>
      <vt:lpstr>投影片 4</vt:lpstr>
      <vt:lpstr>十二年國教免學費政策</vt:lpstr>
      <vt:lpstr>變更就學區</vt:lpstr>
      <vt:lpstr>國中教育會考</vt:lpstr>
      <vt:lpstr>投影片 8</vt:lpstr>
      <vt:lpstr>投影片 9</vt:lpstr>
      <vt:lpstr>投影片 10</vt:lpstr>
      <vt:lpstr>投影片 11</vt:lpstr>
      <vt:lpstr>105年基北區適性入學管道</vt:lpstr>
      <vt:lpstr>105年基北區適性入學管道</vt:lpstr>
      <vt:lpstr>投影片 14</vt:lpstr>
      <vt:lpstr>投影片 15</vt:lpstr>
      <vt:lpstr>投影片 16</vt:lpstr>
      <vt:lpstr>投影片 17</vt:lpstr>
      <vt:lpstr>105學年基北區免試入學方案4大特點 －解決103年、104年問題</vt:lpstr>
      <vt:lpstr>105學年度基北區免試入學與特色招生考試分發入學一次分發到位規劃</vt:lpstr>
      <vt:lpstr>投影片 20</vt:lpstr>
      <vt:lpstr>免試入學超額比序項目</vt:lpstr>
      <vt:lpstr>學年免試入學超額</vt:lpstr>
      <vt:lpstr>超額比序及分發作業流程</vt:lpstr>
      <vt:lpstr>105學年度基北區免試入學超額比序</vt:lpstr>
      <vt:lpstr>超額比序及分發作業範例（1)</vt:lpstr>
      <vt:lpstr>超額比序及分發作業範例（2)</vt:lpstr>
      <vt:lpstr>免試入學超額比序案例說明(1/2)</vt:lpstr>
      <vt:lpstr>免試入學超額比序案例說明(2/2)</vt:lpstr>
      <vt:lpstr>適合學術傾向學生的入學管道</vt:lpstr>
      <vt:lpstr>投影片 30</vt:lpstr>
      <vt:lpstr>設班目的</vt:lpstr>
      <vt:lpstr>投影片 32</vt:lpstr>
      <vt:lpstr>投影片 33</vt:lpstr>
      <vt:lpstr>退場輔導機制</vt:lpstr>
      <vt:lpstr>105學年度辦理科學班甄選入學學校</vt:lpstr>
      <vt:lpstr>招生對象與名額</vt:lpstr>
      <vt:lpstr>報考資格</vt:lpstr>
      <vt:lpstr>投影片 38</vt:lpstr>
      <vt:lpstr>招生流程與方式(一)</vt:lpstr>
      <vt:lpstr>招生流程與方式(二)</vt:lpstr>
      <vt:lpstr>招生流程與方式(三)</vt:lpstr>
      <vt:lpstr>招生流程與方式(四)</vt:lpstr>
      <vt:lpstr>投影片 43</vt:lpstr>
      <vt:lpstr>投影片 44</vt:lpstr>
      <vt:lpstr>入學管道簡介</vt:lpstr>
      <vt:lpstr>基北區105學年度特色招生考試分發入學學校</vt:lpstr>
      <vt:lpstr>考試科目時間規劃表 </vt:lpstr>
      <vt:lpstr>投影片 48</vt:lpstr>
      <vt:lpstr>特色招生考試入學分發常見問題(一)</vt:lpstr>
      <vt:lpstr>特色招生考試入學分發常見問題(二)</vt:lpstr>
      <vt:lpstr>特色招生考試入學分發常見問題(三)</vt:lpstr>
      <vt:lpstr>適合職業傾向學生的入學管道</vt:lpstr>
      <vt:lpstr>技優甄審入學 1/3</vt:lpstr>
      <vt:lpstr>技優甄審入學 2/3</vt:lpstr>
      <vt:lpstr>技優甄審入學 3/3</vt:lpstr>
      <vt:lpstr>投影片 56</vt:lpstr>
      <vt:lpstr>105學年度辦理學校現況 1/3</vt:lpstr>
      <vt:lpstr>105學年度辦理學校現況 2/3</vt:lpstr>
      <vt:lpstr>105學年度辦理學校現況 3/3</vt:lpstr>
      <vt:lpstr>投影片 60</vt:lpstr>
      <vt:lpstr>產業特殊需求類科</vt:lpstr>
      <vt:lpstr>105學年產業特殊需求類科優先入學 承辦學校：木柵高工</vt:lpstr>
      <vt:lpstr>實用技能學程入學</vt:lpstr>
      <vt:lpstr>實用技能學程 1/4</vt:lpstr>
      <vt:lpstr>實用技能學程 2/4</vt:lpstr>
      <vt:lpstr>實用技能學程 3/4</vt:lpstr>
      <vt:lpstr>實用技能學程 4/4</vt:lpstr>
      <vt:lpstr>建教合作班 1/2</vt:lpstr>
      <vt:lpstr>建教合作班 2/2</vt:lpstr>
      <vt:lpstr>投影片 70</vt:lpstr>
      <vt:lpstr>投影片 71</vt:lpstr>
      <vt:lpstr>投影片 72</vt:lpstr>
      <vt:lpstr>藝術才能班特色招生暨 體育班甄選入學</vt:lpstr>
      <vt:lpstr>特色招生甄選入學---藝術才能班</vt:lpstr>
      <vt:lpstr>投影片 75</vt:lpstr>
      <vt:lpstr>甄選入學招生作業</vt:lpstr>
      <vt:lpstr>甄選入學招生作業－術科測驗</vt:lpstr>
      <vt:lpstr>甄選入學招生作業－分發作業</vt:lpstr>
      <vt:lpstr>其他規定事項</vt:lpstr>
      <vt:lpstr>藝才班甄選入學術科測驗科目（1/4） </vt:lpstr>
      <vt:lpstr>藝才班甄選入學術科測驗科目（2/4） </vt:lpstr>
      <vt:lpstr>藝才班甄選入學術科測驗科目（3/4） </vt:lpstr>
      <vt:lpstr>藝才班甄選入學術科測驗科目（4/4） </vt:lpstr>
      <vt:lpstr>105年藝才班甄選入學聯合招生區</vt:lpstr>
      <vt:lpstr>投影片 85</vt:lpstr>
      <vt:lpstr>投影片 86</vt:lpstr>
      <vt:lpstr>投影片 87</vt:lpstr>
      <vt:lpstr>投影片 88</vt:lpstr>
      <vt:lpstr>投影片 89</vt:lpstr>
      <vt:lpstr>投影片 90</vt:lpstr>
      <vt:lpstr>投影片 91</vt:lpstr>
      <vt:lpstr>投影片 92</vt:lpstr>
      <vt:lpstr>投影片 93</vt:lpstr>
      <vt:lpstr>藝才班甄選入學Q&amp;A（2/7）</vt:lpstr>
      <vt:lpstr>藝才班甄選入學Q&amp;A（3/7）</vt:lpstr>
      <vt:lpstr>藝才班甄選入學Q&amp;A（4/7）</vt:lpstr>
      <vt:lpstr>藝才班甄選入學Q&amp;A（5/7）</vt:lpstr>
      <vt:lpstr>藝才班甄選入學Q&amp;A（6/7） </vt:lpstr>
      <vt:lpstr>藝才班甄選入學Q&amp;A（7/7）</vt:lpstr>
      <vt:lpstr>其他入學管道 （含特殊身份學生入學）</vt:lpstr>
      <vt:lpstr>未接受政府補助之私校獨招</vt:lpstr>
      <vt:lpstr>技術型單科型學校獨招</vt:lpstr>
      <vt:lpstr>特殊身分學生入學</vt:lpstr>
      <vt:lpstr>特殊身分學生入學</vt:lpstr>
      <vt:lpstr>特殊身分學生入學</vt:lpstr>
      <vt:lpstr>105學年個人序位區間查詢</vt:lpstr>
      <vt:lpstr>105學年免試入學志願模擬選填</vt:lpstr>
      <vt:lpstr>適性入學重要日程</vt:lpstr>
      <vt:lpstr>105學年適性入學重要日程</vt:lpstr>
      <vt:lpstr>基隆市105學年度 公私立高級中等學校 優先免試入學暨直升入學實方案</vt:lpstr>
      <vt:lpstr>關於升學管道</vt:lpstr>
      <vt:lpstr>關於升學管道</vt:lpstr>
      <vt:lpstr>關於升學管道</vt:lpstr>
      <vt:lpstr>所以，免試入學…</vt:lpstr>
      <vt:lpstr>基隆市105學年度公私立高級中等學校直升入學方案</vt:lpstr>
      <vt:lpstr>基隆市105學年度公私立高級中等學校直升入學方案</vt:lpstr>
      <vt:lpstr>基隆市105學年度公私立高級中等學校直升入學方案</vt:lpstr>
      <vt:lpstr>基隆市105學年度公私立高級中等學校直升入學方案</vt:lpstr>
      <vt:lpstr>投影片 119</vt:lpstr>
      <vt:lpstr>投影片 120</vt:lpstr>
      <vt:lpstr>投影片 121</vt:lpstr>
      <vt:lpstr>投影片 122</vt:lpstr>
      <vt:lpstr>投影片 123</vt:lpstr>
      <vt:lpstr>投影片 124</vt:lpstr>
      <vt:lpstr>投影片 125</vt:lpstr>
      <vt:lpstr>投影片 126</vt:lpstr>
      <vt:lpstr>投影片 127</vt:lpstr>
      <vt:lpstr>投影片 128</vt:lpstr>
      <vt:lpstr>相關資源網站</vt:lpstr>
      <vt:lpstr>教育部十二年國民基本教育資訊網 http://12basic.edu.tw</vt:lpstr>
      <vt:lpstr>基隆市十二年國民基本教育資訊網 https://12basic.kl.edu.tw/</vt:lpstr>
      <vt:lpstr>105年國中畢業生適性入學宣導網站 http://adapt.k12ea.gov.tw</vt:lpstr>
      <vt:lpstr>報告完畢</vt:lpstr>
    </vt:vector>
  </TitlesOfParts>
  <Company>zlsh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104年國中教育會考成績報告方式說明 </dc:title>
  <dc:creator>莊玫欣</dc:creator>
  <cp:lastModifiedBy>Halu</cp:lastModifiedBy>
  <cp:revision>396</cp:revision>
  <cp:lastPrinted>2015-12-02T01:20:20Z</cp:lastPrinted>
  <dcterms:created xsi:type="dcterms:W3CDTF">2014-11-10T02:16:05Z</dcterms:created>
  <dcterms:modified xsi:type="dcterms:W3CDTF">2016-01-04T13:54:37Z</dcterms:modified>
</cp:coreProperties>
</file>